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8"/>
  </p:notesMasterIdLst>
  <p:sldIdLst>
    <p:sldId id="256" r:id="rId2"/>
    <p:sldId id="404" r:id="rId3"/>
    <p:sldId id="375" r:id="rId4"/>
    <p:sldId id="403" r:id="rId5"/>
    <p:sldId id="284" r:id="rId6"/>
    <p:sldId id="285" r:id="rId7"/>
    <p:sldId id="368" r:id="rId8"/>
    <p:sldId id="290" r:id="rId9"/>
    <p:sldId id="293" r:id="rId10"/>
    <p:sldId id="372" r:id="rId11"/>
    <p:sldId id="378" r:id="rId12"/>
    <p:sldId id="373" r:id="rId13"/>
    <p:sldId id="370" r:id="rId14"/>
    <p:sldId id="374" r:id="rId15"/>
    <p:sldId id="352" r:id="rId16"/>
    <p:sldId id="380" r:id="rId17"/>
  </p:sldIdLst>
  <p:sldSz cx="9144000" cy="6858000" type="screen4x3"/>
  <p:notesSz cx="7099300" cy="102346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DDDDDD"/>
    <a:srgbClr val="6AA7B9"/>
    <a:srgbClr val="6ABE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07" autoAdjust="0"/>
  </p:normalViewPr>
  <p:slideViewPr>
    <p:cSldViewPr snapToGrid="0">
      <p:cViewPr>
        <p:scale>
          <a:sx n="70" d="100"/>
          <a:sy n="70" d="100"/>
        </p:scale>
        <p:origin x="-2730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54DF6101-5DA1-48FB-A89F-0D59D7295B4E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CE8AB-626C-4EA4-AF5C-3FC6845DBC3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943C2E-298C-41B6-965A-D3019B797C1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3513" y="25400"/>
            <a:ext cx="2151062" cy="6211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150" y="25400"/>
            <a:ext cx="6303963" cy="621188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635C2B-FCE0-40E8-B8ED-47BDEBC8AD6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" y="25400"/>
            <a:ext cx="8043863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34975" y="836613"/>
            <a:ext cx="4038600" cy="5400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25975" y="836613"/>
            <a:ext cx="4038600" cy="2624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25975" y="3613150"/>
            <a:ext cx="4038600" cy="26241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588" y="6381750"/>
            <a:ext cx="4032250" cy="2873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975475" y="6381750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86D2C450-89A3-47E8-B8FB-243B0779E3A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01D19C-AA28-4F30-A7FA-7B8D3248AE7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E44B51-B185-4CF3-AD8D-28DEE579D3A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4975" y="8366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975" y="8366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5CBF22-AEA5-4E6A-A821-0FAD53AC55E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2F7450-FBD4-435E-AAF8-D3BC640D680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D7B75-2AC4-4DF8-8B53-DFA23A33399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0494D3-5058-4FE2-93AA-2C195E67C1E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EB0C82-F476-442C-8407-29838AFFFA6C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F71572-39A6-4795-828A-F72199AC737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" y="25400"/>
            <a:ext cx="8043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836613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88" y="6381750"/>
            <a:ext cx="4032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381750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791B7F-71D3-4490-8B2E-A79346284C4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8.wmf"/><Relationship Id="rId7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78376" y="817688"/>
            <a:ext cx="7551222" cy="1062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Analysis of GNDs beneath indents of different depth using EBSD </a:t>
            </a:r>
            <a:r>
              <a:rPr lang="en-US" sz="2600" dirty="0">
                <a:solidFill>
                  <a:schemeClr val="bg1"/>
                </a:solidFill>
              </a:rPr>
              <a:t>t</a:t>
            </a:r>
            <a:r>
              <a:rPr lang="de-DE" sz="2600" dirty="0" err="1" smtClean="0">
                <a:solidFill>
                  <a:schemeClr val="bg1"/>
                </a:solidFill>
              </a:rPr>
              <a:t>omography</a:t>
            </a:r>
            <a:endParaRPr lang="de-DE" sz="2600" dirty="0">
              <a:solidFill>
                <a:schemeClr val="bg1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36575" y="1781175"/>
            <a:ext cx="807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6AA7B9"/>
                </a:solidFill>
              </a:rPr>
              <a:t>E. </a:t>
            </a:r>
            <a:r>
              <a:rPr lang="en-US" dirty="0" err="1">
                <a:solidFill>
                  <a:srgbClr val="6AA7B9"/>
                </a:solidFill>
              </a:rPr>
              <a:t>Demir</a:t>
            </a:r>
            <a:r>
              <a:rPr lang="en-US" dirty="0">
                <a:solidFill>
                  <a:srgbClr val="6AA7B9"/>
                </a:solidFill>
              </a:rPr>
              <a:t>, </a:t>
            </a:r>
            <a:r>
              <a:rPr lang="en-US" dirty="0" smtClean="0">
                <a:solidFill>
                  <a:srgbClr val="6AA7B9"/>
                </a:solidFill>
              </a:rPr>
              <a:t>S</a:t>
            </a:r>
            <a:r>
              <a:rPr lang="en-US" dirty="0">
                <a:solidFill>
                  <a:srgbClr val="6AA7B9"/>
                </a:solidFill>
              </a:rPr>
              <a:t>. </a:t>
            </a:r>
            <a:r>
              <a:rPr lang="en-US" dirty="0" err="1">
                <a:solidFill>
                  <a:srgbClr val="6AA7B9"/>
                </a:solidFill>
              </a:rPr>
              <a:t>Zaefferer</a:t>
            </a:r>
            <a:r>
              <a:rPr lang="en-US" dirty="0">
                <a:solidFill>
                  <a:srgbClr val="6AA7B9"/>
                </a:solidFill>
              </a:rPr>
              <a:t>, F. </a:t>
            </a:r>
            <a:r>
              <a:rPr lang="en-US" dirty="0" err="1">
                <a:solidFill>
                  <a:srgbClr val="6AA7B9"/>
                </a:solidFill>
              </a:rPr>
              <a:t>Roters</a:t>
            </a:r>
            <a:r>
              <a:rPr lang="en-US" dirty="0">
                <a:solidFill>
                  <a:srgbClr val="6AA7B9"/>
                </a:solidFill>
              </a:rPr>
              <a:t>,</a:t>
            </a:r>
            <a:r>
              <a:rPr lang="en-US" dirty="0"/>
              <a:t> </a:t>
            </a:r>
            <a:r>
              <a:rPr lang="en-US" u="sng" dirty="0">
                <a:solidFill>
                  <a:srgbClr val="6AA7B9"/>
                </a:solidFill>
              </a:rPr>
              <a:t>D. Raabe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257300" y="4298188"/>
            <a:ext cx="6599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000" dirty="0"/>
              <a:t>Department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Microstructure</a:t>
            </a:r>
            <a:r>
              <a:rPr lang="de-DE" sz="2000" dirty="0"/>
              <a:t> </a:t>
            </a:r>
            <a:r>
              <a:rPr lang="de-DE" sz="2000" dirty="0" err="1"/>
              <a:t>Physics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Metal</a:t>
            </a:r>
            <a:r>
              <a:rPr lang="de-DE" sz="2000" dirty="0"/>
              <a:t> </a:t>
            </a:r>
            <a:r>
              <a:rPr lang="de-DE" sz="2000" dirty="0" err="1"/>
              <a:t>Forming</a:t>
            </a:r>
            <a:endParaRPr lang="de-DE" sz="2000" dirty="0"/>
          </a:p>
          <a:p>
            <a:pPr algn="ctr"/>
            <a:r>
              <a:rPr lang="de-DE" sz="2000" dirty="0"/>
              <a:t>Düsseldorf, Germany</a:t>
            </a:r>
            <a:endParaRPr lang="en-US" sz="2000" dirty="0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679825" y="5183188"/>
            <a:ext cx="177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400">
                <a:latin typeface="Courier New" pitchFamily="49" charset="0"/>
              </a:rPr>
              <a:t>d.raabe@mpie.de</a:t>
            </a:r>
            <a:endParaRPr lang="en-US" sz="1400">
              <a:latin typeface="Courier New" pitchFamily="49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89288" y="6408738"/>
            <a:ext cx="28592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300" dirty="0" smtClean="0"/>
              <a:t>27. </a:t>
            </a:r>
            <a:r>
              <a:rPr lang="de-DE" sz="1300" dirty="0" err="1" smtClean="0"/>
              <a:t>October</a:t>
            </a:r>
            <a:r>
              <a:rPr lang="de-DE" sz="1300" dirty="0" smtClean="0"/>
              <a:t> 2009</a:t>
            </a:r>
            <a:r>
              <a:rPr lang="de-DE" sz="1300" dirty="0"/>
              <a:t>, </a:t>
            </a:r>
            <a:r>
              <a:rPr lang="de-DE" sz="1300" dirty="0" smtClean="0"/>
              <a:t>MS&amp;T, Pittsburgh</a:t>
            </a:r>
            <a:endParaRPr lang="en-US" sz="13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7AD4D-D805-49CE-B5B9-72CE55D97E62}" type="slidenum">
              <a:rPr lang="en-US"/>
              <a:pPr/>
              <a:t>9</a:t>
            </a:fld>
            <a:endParaRPr lang="en-US"/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From local misorientations to GNDs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3103563" y="2285460"/>
            <a:ext cx="4435356" cy="696913"/>
            <a:chOff x="3103563" y="2285460"/>
            <a:chExt cx="4435356" cy="696913"/>
          </a:xfrm>
        </p:grpSpPr>
        <p:sp>
          <p:nvSpPr>
            <p:cNvPr id="213004" name="Text Box 12"/>
            <p:cNvSpPr txBox="1">
              <a:spLocks noChangeArrowheads="1"/>
            </p:cNvSpPr>
            <p:nvPr/>
          </p:nvSpPr>
          <p:spPr bwMode="auto">
            <a:xfrm>
              <a:off x="5932369" y="2459138"/>
              <a:ext cx="1606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err="1"/>
                <a:t>misorientation</a:t>
              </a:r>
              <a:endParaRPr lang="en-US" dirty="0"/>
            </a:p>
          </p:txBody>
        </p:sp>
        <p:pic>
          <p:nvPicPr>
            <p:cNvPr id="213010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03563" y="2285460"/>
              <a:ext cx="2328862" cy="6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1301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3001423"/>
            <a:ext cx="89217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3016" name="Group 24"/>
          <p:cNvGrpSpPr>
            <a:grpSpLocks/>
          </p:cNvGrpSpPr>
          <p:nvPr/>
        </p:nvGrpSpPr>
        <p:grpSpPr bwMode="auto">
          <a:xfrm>
            <a:off x="226682" y="3971857"/>
            <a:ext cx="8693146" cy="2498725"/>
            <a:chOff x="117" y="2373"/>
            <a:chExt cx="5476" cy="1574"/>
          </a:xfrm>
        </p:grpSpPr>
        <p:sp>
          <p:nvSpPr>
            <p:cNvPr id="213006" name="Text Box 14"/>
            <p:cNvSpPr txBox="1">
              <a:spLocks noChangeArrowheads="1"/>
            </p:cNvSpPr>
            <p:nvPr/>
          </p:nvSpPr>
          <p:spPr bwMode="auto">
            <a:xfrm>
              <a:off x="3661" y="3175"/>
              <a:ext cx="19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orientation gradient</a:t>
              </a:r>
            </a:p>
            <a:p>
              <a:r>
                <a:rPr lang="en-US" dirty="0"/>
                <a:t>(spacing d from EBSD scan)</a:t>
              </a:r>
            </a:p>
          </p:txBody>
        </p:sp>
        <p:pic>
          <p:nvPicPr>
            <p:cNvPr id="213013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" y="3137"/>
              <a:ext cx="2081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3015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" y="2373"/>
              <a:ext cx="1284" cy="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785942" y="6620140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1683959" y="3783676"/>
            <a:ext cx="6560500" cy="558800"/>
            <a:chOff x="1683959" y="3783676"/>
            <a:chExt cx="6560500" cy="558800"/>
          </a:xfrm>
        </p:grpSpPr>
        <p:sp>
          <p:nvSpPr>
            <p:cNvPr id="213005" name="Text Box 13"/>
            <p:cNvSpPr txBox="1">
              <a:spLocks noChangeArrowheads="1"/>
            </p:cNvSpPr>
            <p:nvPr/>
          </p:nvSpPr>
          <p:spPr bwMode="auto">
            <a:xfrm>
              <a:off x="5926709" y="3866865"/>
              <a:ext cx="2317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orientation difference</a:t>
              </a:r>
            </a:p>
          </p:txBody>
        </p:sp>
        <p:pic>
          <p:nvPicPr>
            <p:cNvPr id="213012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3959" y="3783676"/>
              <a:ext cx="4046537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81888" y="594595"/>
            <a:ext cx="8882695" cy="1547352"/>
            <a:chOff x="199" y="518"/>
            <a:chExt cx="6178" cy="1189"/>
          </a:xfrm>
        </p:grpSpPr>
        <p:pic>
          <p:nvPicPr>
            <p:cNvPr id="15" name="Picture 16" descr="from slice-3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9" y="554"/>
              <a:ext cx="4694" cy="1153"/>
            </a:xfrm>
            <a:prstGeom prst="rect">
              <a:avLst/>
            </a:prstGeom>
            <a:noFill/>
          </p:spPr>
        </p:pic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5152" y="1217"/>
              <a:ext cx="1225" cy="4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 dirty="0" err="1" smtClean="0">
                  <a:latin typeface="+mj-lt"/>
                </a:rPr>
                <a:t>misorientation</a:t>
              </a:r>
              <a:r>
                <a:rPr lang="en-US" sz="1600" dirty="0" smtClean="0">
                  <a:latin typeface="+mj-lt"/>
                </a:rPr>
                <a:t> </a:t>
              </a:r>
              <a:r>
                <a:rPr lang="en-US" sz="1600" dirty="0">
                  <a:latin typeface="+mj-lt"/>
                </a:rPr>
                <a:t>angle</a:t>
              </a:r>
            </a:p>
          </p:txBody>
        </p:sp>
        <p:pic>
          <p:nvPicPr>
            <p:cNvPr id="17" name="Picture 2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2" y="593"/>
              <a:ext cx="182" cy="5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5638" y="1017"/>
              <a:ext cx="54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 dirty="0">
                  <a:latin typeface="Times New Roman" pitchFamily="18" charset="0"/>
                </a:rPr>
                <a:t>0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°</a:t>
              </a: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5638" y="518"/>
              <a:ext cx="54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 dirty="0">
                  <a:latin typeface="Times New Roman" pitchFamily="18" charset="0"/>
                </a:rPr>
                <a:t>20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°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4206E6-6F16-46B0-84A3-E3B30C538C42}" type="slidenum">
              <a:rPr lang="en-US"/>
              <a:pPr/>
              <a:t>10</a:t>
            </a:fld>
            <a:endParaRPr lang="en-US"/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From local misorientations to GNDs</a:t>
            </a:r>
          </a:p>
        </p:txBody>
      </p:sp>
      <p:pic>
        <p:nvPicPr>
          <p:cNvPr id="2222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6188" y="820738"/>
            <a:ext cx="348932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6530975" y="1068388"/>
            <a:ext cx="150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distortion</a:t>
            </a:r>
          </a:p>
          <a:p>
            <a:r>
              <a:rPr lang="en-US"/>
              <a:t>(sym, a-sym)</a:t>
            </a:r>
          </a:p>
        </p:txBody>
      </p:sp>
      <p:pic>
        <p:nvPicPr>
          <p:cNvPr id="22222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038" y="2705100"/>
            <a:ext cx="23320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2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2913" y="3644900"/>
            <a:ext cx="41497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2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5300" y="4746625"/>
            <a:ext cx="26273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2227" name="Text Box 19"/>
          <p:cNvSpPr txBox="1">
            <a:spLocks noChangeArrowheads="1"/>
          </p:cNvSpPr>
          <p:nvPr/>
        </p:nvSpPr>
        <p:spPr bwMode="auto">
          <a:xfrm>
            <a:off x="6132513" y="4886325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dislocation tensor (GND)</a:t>
            </a:r>
          </a:p>
        </p:txBody>
      </p:sp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157163" y="5792788"/>
            <a:ext cx="88265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"/>
              <a:t>J. F. Nye. Some geometrical relations in dislocated crystals. Acta Metall. 1:153, 1953.</a:t>
            </a:r>
          </a:p>
          <a:p>
            <a:r>
              <a:rPr lang="en-GB" sz="1100"/>
              <a:t>E. Demir, D. Raabe, N. Zaafarani, S. Zaefferer: Acta Mater. 57 (2009) 559–569</a:t>
            </a:r>
            <a:endParaRPr lang="en-US" sz="1100"/>
          </a:p>
          <a:p>
            <a:r>
              <a:rPr lang="en-US" sz="1100"/>
              <a:t>E. Kröner. Kontinuumstheorie der Versetzungen und Eigenspannungen (in German). Springer, Berlin, 1958.</a:t>
            </a:r>
          </a:p>
          <a:p>
            <a:r>
              <a:rPr lang="en-US" sz="1100"/>
              <a:t>E. Kröner. Physics of defects, chapter Continuum theory of defects, p.217. North-Holland Publishing, Amsterdam, Netherlands, 1981.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758646" y="6606492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06894-E8A7-4E14-AF1E-CF1CD15D3812}" type="slidenum">
              <a:rPr lang="en-US"/>
              <a:pPr/>
              <a:t>11</a:t>
            </a:fld>
            <a:endParaRPr lang="en-US"/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From local misorientations to GNDs</a:t>
            </a:r>
          </a:p>
        </p:txBody>
      </p:sp>
      <p:pic>
        <p:nvPicPr>
          <p:cNvPr id="2119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687388"/>
            <a:ext cx="86534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4870450"/>
            <a:ext cx="270986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1986" name="Group 18"/>
          <p:cNvGrpSpPr>
            <a:grpSpLocks/>
          </p:cNvGrpSpPr>
          <p:nvPr/>
        </p:nvGrpSpPr>
        <p:grpSpPr bwMode="auto">
          <a:xfrm>
            <a:off x="195263" y="2867025"/>
            <a:ext cx="6784975" cy="2781300"/>
            <a:chOff x="123" y="1806"/>
            <a:chExt cx="4274" cy="1752"/>
          </a:xfrm>
        </p:grpSpPr>
        <p:pic>
          <p:nvPicPr>
            <p:cNvPr id="21197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" y="1806"/>
              <a:ext cx="221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1977" name="Text Box 9"/>
            <p:cNvSpPr txBox="1">
              <a:spLocks noChangeArrowheads="1"/>
            </p:cNvSpPr>
            <p:nvPr/>
          </p:nvSpPr>
          <p:spPr bwMode="auto">
            <a:xfrm>
              <a:off x="2557" y="1841"/>
              <a:ext cx="1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Frank loop through area r</a:t>
              </a:r>
            </a:p>
          </p:txBody>
        </p:sp>
        <p:pic>
          <p:nvPicPr>
            <p:cNvPr id="211978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3" y="2324"/>
              <a:ext cx="1716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1980" name="Text Box 12"/>
            <p:cNvSpPr txBox="1">
              <a:spLocks noChangeArrowheads="1"/>
            </p:cNvSpPr>
            <p:nvPr/>
          </p:nvSpPr>
          <p:spPr bwMode="auto">
            <a:xfrm>
              <a:off x="1985" y="2553"/>
              <a:ext cx="2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DDT in terms of 18 b,t combinations</a:t>
              </a:r>
            </a:p>
          </p:txBody>
        </p:sp>
        <p:sp>
          <p:nvSpPr>
            <p:cNvPr id="211981" name="Text Box 13"/>
            <p:cNvSpPr txBox="1">
              <a:spLocks noChangeArrowheads="1"/>
            </p:cNvSpPr>
            <p:nvPr/>
          </p:nvSpPr>
          <p:spPr bwMode="auto">
            <a:xfrm>
              <a:off x="2010" y="3327"/>
              <a:ext cx="2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DDT in terms of 9 b,t combinations</a:t>
              </a:r>
            </a:p>
          </p:txBody>
        </p:sp>
      </p:grp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4785942" y="6620140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pic>
        <p:nvPicPr>
          <p:cNvPr id="21198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4300" y="2562225"/>
            <a:ext cx="312737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19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98265E-6 L 0.11077 -0.157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15512-DC0E-4D9F-96B9-428C5875A9CA}" type="slidenum">
              <a:rPr lang="en-US"/>
              <a:pPr/>
              <a:t>12</a:t>
            </a:fld>
            <a:endParaRPr lang="en-US"/>
          </a:p>
        </p:txBody>
      </p:sp>
      <p:pic>
        <p:nvPicPr>
          <p:cNvPr id="215047" name="Picture 7"/>
          <p:cNvPicPr>
            <a:picLocks noChangeAspect="1" noChangeArrowheads="1"/>
          </p:cNvPicPr>
          <p:nvPr/>
        </p:nvPicPr>
        <p:blipFill>
          <a:blip r:embed="rId2" cstate="print"/>
          <a:srcRect l="2098"/>
          <a:stretch>
            <a:fillRect/>
          </a:stretch>
        </p:blipFill>
        <p:spPr bwMode="auto">
          <a:xfrm>
            <a:off x="242888" y="581025"/>
            <a:ext cx="80264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Distribution of GNDs for different gradient resolutions</a:t>
            </a: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679450" y="6218238"/>
            <a:ext cx="687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center section, 2D analysis, color code: GND density (decadic log. (1/m</a:t>
            </a:r>
            <a:r>
              <a:rPr lang="en-US" sz="1600" baseline="30000"/>
              <a:t>2</a:t>
            </a:r>
            <a:r>
              <a:rPr lang="en-US" sz="1600"/>
              <a:t>) )</a:t>
            </a:r>
            <a:endParaRPr lang="de-DE" sz="1600"/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8024813" y="1903413"/>
            <a:ext cx="10096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50 nm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100 nm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200 nm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785942" y="6606492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6AE4A-AB77-44A2-BF9C-B9571B3D770B}" type="slidenum">
              <a:rPr lang="en-US"/>
              <a:pPr/>
              <a:t>13</a:t>
            </a:fld>
            <a:endParaRPr lang="en-US"/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466725" y="4519613"/>
            <a:ext cx="8391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Reference volumes (red color) indicates the plastic volume using lower threshold of GNDs of 10</a:t>
            </a:r>
            <a:r>
              <a:rPr lang="en-US" baseline="30000"/>
              <a:t>14</a:t>
            </a:r>
            <a:r>
              <a:rPr lang="en-US"/>
              <a:t>/m</a:t>
            </a:r>
            <a:r>
              <a:rPr lang="en-US" baseline="30000"/>
              <a:t>2</a:t>
            </a:r>
            <a:endParaRPr lang="en-US"/>
          </a:p>
          <a:p>
            <a:endParaRPr lang="en-US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Identification of the plastic volume</a:t>
            </a:r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2" cstate="print"/>
          <a:srcRect l="2054" t="4245"/>
          <a:stretch>
            <a:fillRect/>
          </a:stretch>
        </p:blipFill>
        <p:spPr bwMode="auto">
          <a:xfrm>
            <a:off x="369888" y="676275"/>
            <a:ext cx="84963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950" name="Text Box 6"/>
          <p:cNvSpPr txBox="1">
            <a:spLocks noChangeArrowheads="1"/>
          </p:cNvSpPr>
          <p:nvPr/>
        </p:nvSpPr>
        <p:spPr bwMode="auto">
          <a:xfrm rot="-5400000">
            <a:off x="-93663" y="1385888"/>
            <a:ext cx="1025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/>
              <a:t>depth [</a:t>
            </a:r>
            <a:r>
              <a:rPr lang="de-DE" sz="1400">
                <a:latin typeface="Symbol" pitchFamily="18" charset="2"/>
              </a:rPr>
              <a:t>m</a:t>
            </a:r>
            <a:r>
              <a:rPr lang="de-DE" sz="1400"/>
              <a:t>m]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868363" y="5245100"/>
            <a:ext cx="687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center section, 2D analysis, color code: GND density (decadic log. (1/m</a:t>
            </a:r>
            <a:r>
              <a:rPr lang="en-US" sz="1600" baseline="30000"/>
              <a:t>2</a:t>
            </a:r>
            <a:r>
              <a:rPr lang="en-US" sz="1600"/>
              <a:t>) )</a:t>
            </a:r>
            <a:endParaRPr lang="de-DE" sz="160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785942" y="6620140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50098-3B40-4E98-A9FF-C6240E104640}" type="slidenum">
              <a:rPr lang="en-US"/>
              <a:pPr/>
              <a:t>14</a:t>
            </a:fld>
            <a:endParaRPr lang="en-US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601663"/>
            <a:ext cx="7894638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153988" y="174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Extract geometrically necessary dislocations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785942" y="6620140"/>
            <a:ext cx="40863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Demir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>
                <a:solidFill>
                  <a:schemeClr val="accent1">
                    <a:lumMod val="90000"/>
                  </a:schemeClr>
                </a:solidFill>
              </a:rPr>
              <a:t>Raabe, Zaafarani, Zaefferer: Acta Mater. 57 (2009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) 559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7D7A1-C950-4DB8-BFC9-79BD1CE2741B}" type="slidenum">
              <a:rPr lang="en-US"/>
              <a:pPr/>
              <a:t>15</a:t>
            </a:fld>
            <a:endParaRPr lang="en-US"/>
          </a:p>
        </p:txBody>
      </p:sp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331788" y="1012825"/>
            <a:ext cx="7829573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b="1" dirty="0" smtClean="0"/>
              <a:t>GNDs </a:t>
            </a:r>
            <a:r>
              <a:rPr lang="de-DE" b="1" dirty="0" err="1"/>
              <a:t>have</a:t>
            </a:r>
            <a:r>
              <a:rPr lang="de-DE" b="1" dirty="0"/>
              <a:t> </a:t>
            </a:r>
            <a:r>
              <a:rPr lang="de-DE" b="1" dirty="0" err="1" smtClean="0"/>
              <a:t>inhomogeneous</a:t>
            </a:r>
            <a:r>
              <a:rPr lang="de-DE" b="1" dirty="0" smtClean="0"/>
              <a:t> </a:t>
            </a:r>
            <a:r>
              <a:rPr lang="de-DE" b="1" dirty="0" err="1"/>
              <a:t>distribution</a:t>
            </a:r>
            <a:r>
              <a:rPr lang="de-DE" b="1" dirty="0"/>
              <a:t> </a:t>
            </a:r>
            <a:r>
              <a:rPr lang="de-DE" b="1" dirty="0" err="1" smtClean="0"/>
              <a:t>below</a:t>
            </a:r>
            <a:r>
              <a:rPr lang="de-DE" b="1" dirty="0" smtClean="0"/>
              <a:t> </a:t>
            </a:r>
            <a:r>
              <a:rPr lang="de-DE" b="1" dirty="0" err="1" smtClean="0"/>
              <a:t>indents</a:t>
            </a:r>
            <a:r>
              <a:rPr lang="de-DE" b="1" dirty="0" smtClean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very</a:t>
            </a:r>
            <a:r>
              <a:rPr lang="de-DE" b="1" dirty="0"/>
              <a:t> </a:t>
            </a:r>
            <a:r>
              <a:rPr lang="de-DE" b="1" dirty="0" err="1"/>
              <a:t>high</a:t>
            </a:r>
            <a:r>
              <a:rPr lang="de-DE" b="1" dirty="0"/>
              <a:t> </a:t>
            </a:r>
            <a:r>
              <a:rPr lang="de-DE" b="1" dirty="0" err="1"/>
              <a:t>local</a:t>
            </a:r>
            <a:r>
              <a:rPr lang="de-DE" b="1" dirty="0"/>
              <a:t> </a:t>
            </a:r>
            <a:r>
              <a:rPr lang="de-DE" b="1" dirty="0" err="1"/>
              <a:t>density</a:t>
            </a:r>
            <a:r>
              <a:rPr lang="de-DE" b="1" dirty="0"/>
              <a:t> </a:t>
            </a:r>
            <a:r>
              <a:rPr lang="de-DE" b="1" dirty="0" err="1"/>
              <a:t>values</a:t>
            </a:r>
            <a:r>
              <a:rPr lang="de-DE" b="1" dirty="0"/>
              <a:t>. </a:t>
            </a:r>
            <a:endParaRPr lang="de-DE" b="1" dirty="0" smtClean="0"/>
          </a:p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b="1" dirty="0"/>
          </a:p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b="1" dirty="0" smtClean="0"/>
              <a:t>Total </a:t>
            </a:r>
            <a:r>
              <a:rPr lang="de-DE" b="1" dirty="0"/>
              <a:t>GND </a:t>
            </a:r>
            <a:r>
              <a:rPr lang="de-DE" b="1" dirty="0" err="1"/>
              <a:t>density</a:t>
            </a:r>
            <a:r>
              <a:rPr lang="de-DE" b="1" dirty="0"/>
              <a:t> </a:t>
            </a:r>
            <a:r>
              <a:rPr lang="de-DE" b="1" dirty="0" err="1"/>
              <a:t>below</a:t>
            </a:r>
            <a:r>
              <a:rPr lang="de-DE" b="1" dirty="0"/>
              <a:t> </a:t>
            </a:r>
            <a:r>
              <a:rPr lang="de-DE" b="1" dirty="0" err="1" smtClean="0"/>
              <a:t>indents</a:t>
            </a:r>
            <a:r>
              <a:rPr lang="de-DE" b="1" dirty="0" smtClean="0"/>
              <a:t> </a:t>
            </a:r>
            <a:r>
              <a:rPr lang="de-DE" b="1" dirty="0" err="1" smtClean="0"/>
              <a:t>drops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/>
              <a:t>decreasing</a:t>
            </a:r>
            <a:r>
              <a:rPr lang="de-DE" b="1" dirty="0"/>
              <a:t> </a:t>
            </a:r>
            <a:r>
              <a:rPr lang="de-DE" b="1" dirty="0" err="1"/>
              <a:t>indentation</a:t>
            </a:r>
            <a:r>
              <a:rPr lang="de-DE" b="1" dirty="0"/>
              <a:t> </a:t>
            </a:r>
            <a:r>
              <a:rPr lang="de-DE" b="1" dirty="0" err="1"/>
              <a:t>depths</a:t>
            </a:r>
            <a:r>
              <a:rPr lang="de-DE" b="1" dirty="0"/>
              <a:t>. </a:t>
            </a:r>
            <a:r>
              <a:rPr lang="de-DE" b="1" dirty="0" smtClean="0"/>
              <a:t>Observation </a:t>
            </a:r>
            <a:r>
              <a:rPr lang="de-DE" b="1" dirty="0" err="1" smtClean="0"/>
              <a:t>contradicts</a:t>
            </a:r>
            <a:r>
              <a:rPr lang="de-DE" b="1" dirty="0" smtClean="0"/>
              <a:t> </a:t>
            </a:r>
            <a:r>
              <a:rPr lang="de-DE" b="1" dirty="0" err="1" smtClean="0"/>
              <a:t>strain</a:t>
            </a:r>
            <a:r>
              <a:rPr lang="de-DE" b="1" dirty="0" smtClean="0"/>
              <a:t> </a:t>
            </a:r>
            <a:r>
              <a:rPr lang="de-DE" b="1" dirty="0" err="1"/>
              <a:t>gradient</a:t>
            </a:r>
            <a:r>
              <a:rPr lang="de-DE" b="1" dirty="0"/>
              <a:t> </a:t>
            </a:r>
            <a:r>
              <a:rPr lang="de-DE" b="1" dirty="0" err="1" smtClean="0"/>
              <a:t>theory</a:t>
            </a:r>
            <a:r>
              <a:rPr lang="de-DE" b="1" dirty="0" smtClean="0"/>
              <a:t>.</a:t>
            </a:r>
            <a:endParaRPr lang="de-DE" b="1" dirty="0" smtClean="0"/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200025" y="44450"/>
            <a:ext cx="828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de-DE" sz="2000" b="1" dirty="0" err="1">
                <a:solidFill>
                  <a:schemeClr val="bg1"/>
                </a:solidFill>
              </a:rPr>
              <a:t>Conclusions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26" y="491706"/>
            <a:ext cx="9135374" cy="6124755"/>
          </a:xfrm>
          <a:prstGeom prst="rect">
            <a:avLst/>
          </a:prstGeom>
          <a:solidFill>
            <a:srgbClr val="357387"/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accent1">
                <a:lumMod val="25000"/>
              </a:schemeClr>
            </a:extrusion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83062" y="12551"/>
            <a:ext cx="828040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>
              <a:defRPr/>
            </a:pPr>
            <a:r>
              <a:rPr lang="de-DE" sz="2000" b="1" dirty="0" err="1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2300" name="Rectangle 2"/>
          <p:cNvSpPr>
            <a:spLocks noChangeArrowheads="1"/>
          </p:cNvSpPr>
          <p:nvPr/>
        </p:nvSpPr>
        <p:spPr bwMode="auto">
          <a:xfrm>
            <a:off x="445158" y="1093999"/>
            <a:ext cx="8264104" cy="437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Methods</a:t>
            </a:r>
            <a:r>
              <a:rPr lang="de-DE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(3D EBSD, </a:t>
            </a:r>
            <a:r>
              <a:rPr lang="de-DE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CP-FEM</a:t>
            </a: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Characterization</a:t>
            </a:r>
            <a:endParaRPr lang="de-DE" sz="2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Orientation </a:t>
            </a: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gradients</a:t>
            </a: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and</a:t>
            </a: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dislocation</a:t>
            </a:r>
            <a:r>
              <a:rPr lang="de-DE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analysis</a:t>
            </a:r>
            <a:endParaRPr lang="de-DE" sz="2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lnSpc>
                <a:spcPct val="95000"/>
              </a:lnSpc>
              <a:spcBef>
                <a:spcPct val="45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Discussion</a:t>
            </a:r>
            <a:endParaRPr lang="en-US" sz="2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 algn="l" eaLnBrk="0" hangingPunct="0">
              <a:spcBef>
                <a:spcPct val="70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68985" y="6604000"/>
            <a:ext cx="3868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BFBFBF"/>
                </a:solidFill>
              </a:rPr>
              <a:t>Dierk Raabe, </a:t>
            </a:r>
            <a:r>
              <a:rPr lang="de-DE" sz="1200" dirty="0" smtClean="0">
                <a:solidFill>
                  <a:srgbClr val="BFBFBF"/>
                </a:solidFill>
              </a:rPr>
              <a:t>MS&amp;T, Pittsburgh</a:t>
            </a:r>
            <a:r>
              <a:rPr lang="de-DE" sz="1200" baseline="0" dirty="0" smtClean="0">
                <a:solidFill>
                  <a:srgbClr val="BFBFBF"/>
                </a:solidFill>
              </a:rPr>
              <a:t>, 27. </a:t>
            </a:r>
            <a:r>
              <a:rPr lang="de-DE" sz="1200" baseline="0" dirty="0" err="1" smtClean="0">
                <a:solidFill>
                  <a:srgbClr val="BFBFBF"/>
                </a:solidFill>
              </a:rPr>
              <a:t>Oct</a:t>
            </a:r>
            <a:r>
              <a:rPr lang="de-DE" sz="1200" baseline="0" dirty="0" smtClean="0">
                <a:solidFill>
                  <a:srgbClr val="BFBFBF"/>
                </a:solidFill>
              </a:rPr>
              <a:t>. 2009</a:t>
            </a:r>
            <a:r>
              <a:rPr lang="de-DE" sz="1200" dirty="0" smtClean="0">
                <a:solidFill>
                  <a:srgbClr val="BFBFBF"/>
                </a:solidFill>
              </a:rPr>
              <a:t>, </a:t>
            </a:r>
            <a:r>
              <a:rPr lang="de-DE" sz="1200" dirty="0">
                <a:solidFill>
                  <a:srgbClr val="BFBFBF"/>
                </a:solidFill>
              </a:rPr>
              <a:t>MPIE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F65B10-F0DE-44DC-82C8-19F6D81A2B44}" type="slidenum">
              <a:rPr lang="en-US"/>
              <a:pPr/>
              <a:t>2</a:t>
            </a:fld>
            <a:endParaRPr lang="en-US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303213" y="920750"/>
            <a:ext cx="8451850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200" b="1" dirty="0"/>
              <a:t>Relationship </a:t>
            </a:r>
            <a:r>
              <a:rPr lang="de-DE" sz="2200" b="1" dirty="0" err="1"/>
              <a:t>between</a:t>
            </a:r>
            <a:r>
              <a:rPr lang="de-DE" sz="2200" b="1" dirty="0"/>
              <a:t> ISE </a:t>
            </a:r>
            <a:r>
              <a:rPr lang="de-DE" sz="2200" b="1" dirty="0" err="1"/>
              <a:t>and</a:t>
            </a:r>
            <a:r>
              <a:rPr lang="de-DE" sz="2200" b="1" dirty="0"/>
              <a:t> GND: </a:t>
            </a:r>
            <a:r>
              <a:rPr lang="de-DE" sz="2200" b="1" dirty="0" err="1"/>
              <a:t>hardness</a:t>
            </a:r>
            <a:r>
              <a:rPr lang="de-DE" sz="2200" b="1" dirty="0"/>
              <a:t> </a:t>
            </a:r>
            <a:r>
              <a:rPr lang="de-DE" sz="2200" b="1" dirty="0" err="1"/>
              <a:t>and</a:t>
            </a:r>
            <a:r>
              <a:rPr lang="de-DE" sz="2200" b="1" dirty="0"/>
              <a:t> GND in </a:t>
            </a:r>
            <a:r>
              <a:rPr lang="de-DE" sz="2200" b="1" dirty="0" err="1"/>
              <a:t>the</a:t>
            </a:r>
            <a:r>
              <a:rPr lang="de-DE" sz="2200" b="1" dirty="0"/>
              <a:t> </a:t>
            </a:r>
            <a:r>
              <a:rPr lang="de-DE" sz="2200" b="1" u="sng" dirty="0"/>
              <a:t>same</a:t>
            </a:r>
            <a:r>
              <a:rPr lang="de-DE" sz="2200" b="1" dirty="0"/>
              <a:t> </a:t>
            </a:r>
            <a:r>
              <a:rPr lang="de-DE" sz="2200" b="1" dirty="0" err="1"/>
              <a:t>experiment</a:t>
            </a:r>
            <a:endParaRPr lang="de-DE" sz="2200" b="1" dirty="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200" b="1" dirty="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200" b="1" dirty="0" err="1"/>
              <a:t>Indents</a:t>
            </a:r>
            <a:r>
              <a:rPr lang="de-DE" sz="2200" b="1" dirty="0"/>
              <a:t> </a:t>
            </a:r>
            <a:r>
              <a:rPr lang="de-DE" sz="2200" b="1" dirty="0" err="1"/>
              <a:t>of</a:t>
            </a:r>
            <a:r>
              <a:rPr lang="de-DE" sz="2200" b="1" dirty="0"/>
              <a:t> different </a:t>
            </a:r>
            <a:r>
              <a:rPr lang="de-DE" sz="2200" b="1" dirty="0" err="1"/>
              <a:t>depths</a:t>
            </a:r>
            <a:r>
              <a:rPr lang="de-DE" sz="2200" b="1" dirty="0"/>
              <a:t>, </a:t>
            </a:r>
            <a:r>
              <a:rPr lang="de-DE" sz="2200" b="1" dirty="0" err="1"/>
              <a:t>Cu</a:t>
            </a:r>
            <a:r>
              <a:rPr lang="de-DE" sz="2200" b="1" dirty="0"/>
              <a:t> </a:t>
            </a:r>
            <a:r>
              <a:rPr lang="de-DE" sz="2200" b="1" dirty="0" err="1"/>
              <a:t>single</a:t>
            </a:r>
            <a:r>
              <a:rPr lang="de-DE" sz="2200" b="1" dirty="0"/>
              <a:t> </a:t>
            </a:r>
            <a:r>
              <a:rPr lang="de-DE" sz="2200" b="1" dirty="0" err="1"/>
              <a:t>crystal</a:t>
            </a:r>
            <a:endParaRPr lang="de-DE" sz="2200" b="1" dirty="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endParaRPr lang="de-DE" sz="2200" b="1" dirty="0"/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de-DE" sz="2200" b="1" dirty="0" smtClean="0"/>
              <a:t>3D EBSD: </a:t>
            </a:r>
            <a:r>
              <a:rPr lang="de-DE" sz="2200" b="1" dirty="0" err="1" smtClean="0"/>
              <a:t>plastic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volume</a:t>
            </a:r>
            <a:r>
              <a:rPr lang="de-DE" sz="2200" b="1" dirty="0" smtClean="0"/>
              <a:t>, </a:t>
            </a:r>
            <a:r>
              <a:rPr lang="de-DE" sz="2200" b="1" dirty="0" err="1" smtClean="0"/>
              <a:t>orientation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gradients</a:t>
            </a:r>
            <a:r>
              <a:rPr lang="de-DE" sz="2200" b="1" dirty="0" smtClean="0"/>
              <a:t>, GNDs</a:t>
            </a:r>
            <a:endParaRPr lang="de-DE" sz="2200" b="1" dirty="0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242888" y="19050"/>
            <a:ext cx="828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de-DE" sz="2000" b="1" dirty="0">
                <a:solidFill>
                  <a:schemeClr val="bg1"/>
                </a:solidFill>
              </a:rPr>
              <a:t>Motivation </a:t>
            </a:r>
            <a:r>
              <a:rPr lang="de-DE" sz="2000" b="1" dirty="0" err="1">
                <a:solidFill>
                  <a:schemeClr val="bg1"/>
                </a:solidFill>
              </a:rPr>
              <a:t>and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approach</a:t>
            </a:r>
            <a:r>
              <a:rPr lang="de-DE" sz="2000" b="1" dirty="0">
                <a:solidFill>
                  <a:schemeClr val="bg1"/>
                </a:solidFill>
              </a:rPr>
              <a:t>: </a:t>
            </a:r>
            <a:r>
              <a:rPr lang="de-DE" sz="2000" b="1" dirty="0" err="1">
                <a:solidFill>
                  <a:schemeClr val="bg1"/>
                </a:solidFill>
              </a:rPr>
              <a:t>specific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E3A1FB-9968-497E-9654-201FDC13ECF2}" type="slidenum">
              <a:rPr lang="en-US" smtClean="0"/>
              <a:pPr/>
              <a:t>3</a:t>
            </a:fld>
            <a:endParaRPr lang="en-US" smtClean="0"/>
          </a:p>
        </p:txBody>
      </p:sp>
      <p:grpSp>
        <p:nvGrpSpPr>
          <p:cNvPr id="2" name="Gruppieren 11"/>
          <p:cNvGrpSpPr/>
          <p:nvPr/>
        </p:nvGrpSpPr>
        <p:grpSpPr>
          <a:xfrm>
            <a:off x="1570015" y="568697"/>
            <a:ext cx="6950141" cy="5934653"/>
            <a:chOff x="1142726" y="568697"/>
            <a:chExt cx="6950141" cy="5934653"/>
          </a:xfrm>
        </p:grpSpPr>
        <p:pic>
          <p:nvPicPr>
            <p:cNvPr id="1434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726" y="568697"/>
              <a:ext cx="6915150" cy="591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>
            <a:xfrm>
              <a:off x="4144710" y="5024927"/>
              <a:ext cx="3948157" cy="1478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0"/>
          <p:cNvGrpSpPr/>
          <p:nvPr/>
        </p:nvGrpSpPr>
        <p:grpSpPr>
          <a:xfrm>
            <a:off x="4940491" y="574227"/>
            <a:ext cx="3534769" cy="1118096"/>
            <a:chOff x="5252839" y="546931"/>
            <a:chExt cx="3771522" cy="1255504"/>
          </a:xfrm>
        </p:grpSpPr>
        <p:pic>
          <p:nvPicPr>
            <p:cNvPr id="5" name="Picture 12"/>
            <p:cNvPicPr>
              <a:picLocks noChangeArrowheads="1"/>
            </p:cNvPicPr>
            <p:nvPr/>
          </p:nvPicPr>
          <p:blipFill>
            <a:blip r:embed="rId3" cstate="print"/>
            <a:srcRect t="9137" r="14661" b="8803"/>
            <a:stretch>
              <a:fillRect/>
            </a:stretch>
          </p:blipFill>
          <p:spPr bwMode="auto">
            <a:xfrm>
              <a:off x="6168495" y="546931"/>
              <a:ext cx="1172347" cy="1255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21147" t="21773" r="26825" b="22783"/>
            <a:stretch>
              <a:fillRect/>
            </a:stretch>
          </p:blipFill>
          <p:spPr bwMode="auto">
            <a:xfrm>
              <a:off x="7286185" y="668333"/>
              <a:ext cx="746865" cy="88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t="24414" r="29190" b="24414"/>
            <a:stretch>
              <a:fillRect/>
            </a:stretch>
          </p:blipFill>
          <p:spPr bwMode="auto">
            <a:xfrm>
              <a:off x="8037484" y="555382"/>
              <a:ext cx="986877" cy="1143851"/>
            </a:xfrm>
            <a:prstGeom prst="rect">
              <a:avLst/>
            </a:prstGeom>
            <a:noFill/>
          </p:spPr>
        </p:pic>
        <p:cxnSp>
          <p:nvCxnSpPr>
            <p:cNvPr id="14" name="Gekrümmte Verbindung 13"/>
            <p:cNvCxnSpPr/>
            <p:nvPr/>
          </p:nvCxnSpPr>
          <p:spPr>
            <a:xfrm rot="10800000">
              <a:off x="5252839" y="974884"/>
              <a:ext cx="1071051" cy="118982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22"/>
          <p:cNvGrpSpPr/>
          <p:nvPr/>
        </p:nvGrpSpPr>
        <p:grpSpPr>
          <a:xfrm>
            <a:off x="6627225" y="4366346"/>
            <a:ext cx="2360063" cy="2063320"/>
            <a:chOff x="5784079" y="4520725"/>
            <a:chExt cx="2360063" cy="2063320"/>
          </a:xfrm>
        </p:grpSpPr>
        <p:pic>
          <p:nvPicPr>
            <p:cNvPr id="10" name="Picture 4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4144" y="4520725"/>
              <a:ext cx="1359998" cy="206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Gekrümmte Verbindung 21"/>
            <p:cNvCxnSpPr/>
            <p:nvPr/>
          </p:nvCxnSpPr>
          <p:spPr>
            <a:xfrm rot="10800000">
              <a:off x="5784079" y="5715713"/>
              <a:ext cx="828942" cy="179465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30"/>
          <p:cNvGrpSpPr/>
          <p:nvPr/>
        </p:nvGrpSpPr>
        <p:grpSpPr>
          <a:xfrm>
            <a:off x="5977720" y="1652665"/>
            <a:ext cx="2797026" cy="1060343"/>
            <a:chOff x="5805273" y="2765147"/>
            <a:chExt cx="2797026" cy="1060343"/>
          </a:xfrm>
        </p:grpSpPr>
        <p:pic>
          <p:nvPicPr>
            <p:cNvPr id="28" name="Grafik 27" descr="Image6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033745" y="2765147"/>
              <a:ext cx="1568554" cy="1060343"/>
            </a:xfrm>
            <a:prstGeom prst="rect">
              <a:avLst/>
            </a:prstGeom>
            <a:effectLst>
              <a:outerShdw blurRad="76200" dist="38100" dir="18900000" sx="102000" sy="102000" algn="bl" rotWithShape="0">
                <a:prstClr val="black">
                  <a:alpha val="25000"/>
                </a:prstClr>
              </a:outerShdw>
            </a:effectLst>
          </p:spPr>
        </p:pic>
        <p:cxnSp>
          <p:nvCxnSpPr>
            <p:cNvPr id="29" name="Gekrümmte Verbindung 28"/>
            <p:cNvCxnSpPr/>
            <p:nvPr/>
          </p:nvCxnSpPr>
          <p:spPr>
            <a:xfrm rot="10800000" flipV="1">
              <a:off x="5805273" y="3382711"/>
              <a:ext cx="1115400" cy="77186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43"/>
          <p:cNvGrpSpPr/>
          <p:nvPr/>
        </p:nvGrpSpPr>
        <p:grpSpPr>
          <a:xfrm>
            <a:off x="3526975" y="4916384"/>
            <a:ext cx="2957031" cy="1664462"/>
            <a:chOff x="3669475" y="4916384"/>
            <a:chExt cx="2957031" cy="1664462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73893" y="4916384"/>
              <a:ext cx="1252613" cy="152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46417" y="5427021"/>
              <a:ext cx="1182244" cy="115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Gekrümmte Verbindung 40"/>
            <p:cNvCxnSpPr/>
            <p:nvPr/>
          </p:nvCxnSpPr>
          <p:spPr>
            <a:xfrm rot="10800000">
              <a:off x="4545272" y="5164858"/>
              <a:ext cx="828942" cy="179465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krümmte Verbindung 41"/>
            <p:cNvCxnSpPr/>
            <p:nvPr/>
          </p:nvCxnSpPr>
          <p:spPr>
            <a:xfrm rot="10800000">
              <a:off x="3669475" y="5438900"/>
              <a:ext cx="574604" cy="378459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hteck 26"/>
          <p:cNvSpPr/>
          <p:nvPr/>
        </p:nvSpPr>
        <p:spPr>
          <a:xfrm>
            <a:off x="4622109" y="6627455"/>
            <a:ext cx="4572000" cy="2446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sz="1100" dirty="0">
                <a:solidFill>
                  <a:schemeClr val="accent1">
                    <a:lumMod val="90000"/>
                  </a:schemeClr>
                </a:solidFill>
              </a:rPr>
              <a:t>Raabe, Zhao, Park, Roters: Acta Mater. 50 (2002) 421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57150" y="44450"/>
            <a:ext cx="8043863" cy="431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0" hangingPunct="0">
              <a:defRPr/>
            </a:pPr>
            <a:r>
              <a:rPr lang="de-DE" sz="2000" b="1" dirty="0" smtClean="0">
                <a:solidFill>
                  <a:schemeClr val="bg1"/>
                </a:solidFill>
              </a:rPr>
              <a:t>Multiscale </a:t>
            </a:r>
            <a:r>
              <a:rPr lang="de-DE" sz="2000" b="1" dirty="0" err="1" smtClean="0">
                <a:solidFill>
                  <a:schemeClr val="bg1"/>
                </a:solidFill>
              </a:rPr>
              <a:t>crystal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plasticity</a:t>
            </a:r>
            <a:r>
              <a:rPr lang="de-DE" sz="2000" b="1" dirty="0" smtClean="0">
                <a:solidFill>
                  <a:schemeClr val="bg1"/>
                </a:solidFill>
              </a:rPr>
              <a:t> FEM</a:t>
            </a:r>
            <a:endParaRPr lang="en-GB" sz="2200" b="1" dirty="0">
              <a:solidFill>
                <a:schemeClr val="bg1"/>
              </a:solidFill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6018666" y="2806038"/>
            <a:ext cx="3125334" cy="1326124"/>
            <a:chOff x="6018666" y="2806038"/>
            <a:chExt cx="3125334" cy="1326124"/>
          </a:xfrm>
        </p:grpSpPr>
        <p:cxnSp>
          <p:nvCxnSpPr>
            <p:cNvPr id="25" name="Gekrümmte Verbindung 24"/>
            <p:cNvCxnSpPr/>
            <p:nvPr/>
          </p:nvCxnSpPr>
          <p:spPr>
            <a:xfrm rot="10800000">
              <a:off x="6291618" y="2988860"/>
              <a:ext cx="811214" cy="355393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62700" y="2806038"/>
              <a:ext cx="1781300" cy="61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649" name="Picture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16041" y="3431463"/>
              <a:ext cx="1927959" cy="70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Gekrümmte Verbindung 32"/>
            <p:cNvCxnSpPr/>
            <p:nvPr/>
          </p:nvCxnSpPr>
          <p:spPr>
            <a:xfrm rot="10800000">
              <a:off x="6018666" y="3821373"/>
              <a:ext cx="1064523" cy="13649"/>
            </a:xfrm>
            <a:prstGeom prst="curved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1515E-6 L -0.16667 -0.004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761E61-A1D3-4C87-BD1E-0CC95FA8155A}" type="slidenum">
              <a:rPr lang="en-US"/>
              <a:pPr/>
              <a:t>4</a:t>
            </a:fld>
            <a:endParaRPr lang="en-US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25425" y="9525"/>
            <a:ext cx="7354888" cy="469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de-DE" sz="2000" b="1" dirty="0">
                <a:solidFill>
                  <a:schemeClr val="bg1"/>
                </a:solidFill>
              </a:rPr>
              <a:t>Nanoindentation</a:t>
            </a:r>
          </a:p>
        </p:txBody>
      </p:sp>
      <p:grpSp>
        <p:nvGrpSpPr>
          <p:cNvPr id="117763" name="Group 3"/>
          <p:cNvGrpSpPr>
            <a:grpSpLocks/>
          </p:cNvGrpSpPr>
          <p:nvPr/>
        </p:nvGrpSpPr>
        <p:grpSpPr bwMode="auto">
          <a:xfrm>
            <a:off x="242888" y="731838"/>
            <a:ext cx="4014787" cy="3044825"/>
            <a:chOff x="3783" y="775"/>
            <a:chExt cx="2529" cy="1918"/>
          </a:xfrm>
        </p:grpSpPr>
        <p:pic>
          <p:nvPicPr>
            <p:cNvPr id="11776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-636" t="-726"/>
            <a:stretch>
              <a:fillRect/>
            </a:stretch>
          </p:blipFill>
          <p:spPr bwMode="auto">
            <a:xfrm>
              <a:off x="3783" y="775"/>
              <a:ext cx="2529" cy="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7765" name="Group 5"/>
            <p:cNvGrpSpPr>
              <a:grpSpLocks/>
            </p:cNvGrpSpPr>
            <p:nvPr/>
          </p:nvGrpSpPr>
          <p:grpSpPr bwMode="auto">
            <a:xfrm>
              <a:off x="3820" y="1476"/>
              <a:ext cx="1205" cy="1167"/>
              <a:chOff x="2822" y="1979"/>
              <a:chExt cx="1205" cy="1167"/>
            </a:xfrm>
          </p:grpSpPr>
          <p:grpSp>
            <p:nvGrpSpPr>
              <p:cNvPr id="117766" name="Group 6"/>
              <p:cNvGrpSpPr>
                <a:grpSpLocks/>
              </p:cNvGrpSpPr>
              <p:nvPr/>
            </p:nvGrpSpPr>
            <p:grpSpPr bwMode="auto">
              <a:xfrm>
                <a:off x="3061" y="2205"/>
                <a:ext cx="545" cy="771"/>
                <a:chOff x="3061" y="2205"/>
                <a:chExt cx="545" cy="771"/>
              </a:xfrm>
            </p:grpSpPr>
            <p:sp>
              <p:nvSpPr>
                <p:cNvPr id="117767" name="Line 7"/>
                <p:cNvSpPr>
                  <a:spLocks noChangeShapeType="1"/>
                </p:cNvSpPr>
                <p:nvPr/>
              </p:nvSpPr>
              <p:spPr bwMode="auto">
                <a:xfrm>
                  <a:off x="3152" y="2614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776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061" y="2614"/>
                  <a:ext cx="91" cy="36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776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152" y="2205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7770" name="Text Box 10"/>
              <p:cNvSpPr txBox="1">
                <a:spLocks noChangeArrowheads="1"/>
              </p:cNvSpPr>
              <p:nvPr/>
            </p:nvSpPr>
            <p:spPr bwMode="auto">
              <a:xfrm>
                <a:off x="3470" y="2614"/>
                <a:ext cx="5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de-DE" sz="1600" b="1">
                    <a:solidFill>
                      <a:schemeClr val="bg1"/>
                    </a:solidFill>
                  </a:rPr>
                  <a:t>[-110]</a:t>
                </a:r>
              </a:p>
            </p:txBody>
          </p:sp>
          <p:sp>
            <p:nvSpPr>
              <p:cNvPr id="117771" name="Text Box 11"/>
              <p:cNvSpPr txBox="1">
                <a:spLocks noChangeArrowheads="1"/>
              </p:cNvSpPr>
              <p:nvPr/>
            </p:nvSpPr>
            <p:spPr bwMode="auto">
              <a:xfrm rot="17127310">
                <a:off x="2684" y="2762"/>
                <a:ext cx="5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de-DE" sz="1600" b="1">
                    <a:solidFill>
                      <a:schemeClr val="bg1"/>
                    </a:solidFill>
                  </a:rPr>
                  <a:t>[11-2]</a:t>
                </a:r>
              </a:p>
            </p:txBody>
          </p:sp>
          <p:sp>
            <p:nvSpPr>
              <p:cNvPr id="117772" name="Text Box 12"/>
              <p:cNvSpPr txBox="1">
                <a:spLocks noChangeArrowheads="1"/>
              </p:cNvSpPr>
              <p:nvPr/>
            </p:nvSpPr>
            <p:spPr bwMode="auto">
              <a:xfrm>
                <a:off x="2822" y="1979"/>
                <a:ext cx="5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de-DE" sz="1600" b="1">
                    <a:solidFill>
                      <a:schemeClr val="bg1"/>
                    </a:solidFill>
                  </a:rPr>
                  <a:t>[111]</a:t>
                </a:r>
              </a:p>
            </p:txBody>
          </p:sp>
        </p:grpSp>
      </p:grpSp>
      <p:grpSp>
        <p:nvGrpSpPr>
          <p:cNvPr id="117773" name="Group 13"/>
          <p:cNvGrpSpPr>
            <a:grpSpLocks/>
          </p:cNvGrpSpPr>
          <p:nvPr/>
        </p:nvGrpSpPr>
        <p:grpSpPr bwMode="auto">
          <a:xfrm>
            <a:off x="3651250" y="889000"/>
            <a:ext cx="5197475" cy="2736850"/>
            <a:chOff x="2300" y="560"/>
            <a:chExt cx="3274" cy="1724"/>
          </a:xfrm>
        </p:grpSpPr>
        <p:grpSp>
          <p:nvGrpSpPr>
            <p:cNvPr id="117774" name="Group 14"/>
            <p:cNvGrpSpPr>
              <a:grpSpLocks/>
            </p:cNvGrpSpPr>
            <p:nvPr/>
          </p:nvGrpSpPr>
          <p:grpSpPr bwMode="auto">
            <a:xfrm>
              <a:off x="2959" y="560"/>
              <a:ext cx="2615" cy="1724"/>
              <a:chOff x="3068" y="487"/>
              <a:chExt cx="2615" cy="1724"/>
            </a:xfrm>
          </p:grpSpPr>
          <p:pic>
            <p:nvPicPr>
              <p:cNvPr id="117775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1182"/>
              <a:stretch>
                <a:fillRect/>
              </a:stretch>
            </p:blipFill>
            <p:spPr bwMode="auto">
              <a:xfrm>
                <a:off x="3068" y="487"/>
                <a:ext cx="2615" cy="1724"/>
              </a:xfrm>
              <a:prstGeom prst="rect">
                <a:avLst/>
              </a:prstGeom>
              <a:noFill/>
              <a:ln w="1905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117776" name="Group 16"/>
              <p:cNvGrpSpPr>
                <a:grpSpLocks/>
              </p:cNvGrpSpPr>
              <p:nvPr/>
            </p:nvGrpSpPr>
            <p:grpSpPr bwMode="auto">
              <a:xfrm>
                <a:off x="3391" y="505"/>
                <a:ext cx="1724" cy="1316"/>
                <a:chOff x="3061" y="1071"/>
                <a:chExt cx="1724" cy="1316"/>
              </a:xfrm>
            </p:grpSpPr>
            <p:sp>
              <p:nvSpPr>
                <p:cNvPr id="117777" name="AutoShape 17"/>
                <p:cNvSpPr>
                  <a:spLocks noChangeArrowheads="1"/>
                </p:cNvSpPr>
                <p:nvPr/>
              </p:nvSpPr>
              <p:spPr bwMode="auto">
                <a:xfrm rot="1057841">
                  <a:off x="3061" y="1525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78" name="AutoShape 18"/>
                <p:cNvSpPr>
                  <a:spLocks noChangeArrowheads="1"/>
                </p:cNvSpPr>
                <p:nvPr/>
              </p:nvSpPr>
              <p:spPr bwMode="auto">
                <a:xfrm rot="-2095910">
                  <a:off x="3379" y="2160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79" name="AutoShape 19"/>
                <p:cNvSpPr>
                  <a:spLocks noChangeArrowheads="1"/>
                </p:cNvSpPr>
                <p:nvPr/>
              </p:nvSpPr>
              <p:spPr bwMode="auto">
                <a:xfrm rot="4144141">
                  <a:off x="3602" y="1120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80" name="AutoShape 20"/>
                <p:cNvSpPr>
                  <a:spLocks noChangeArrowheads="1"/>
                </p:cNvSpPr>
                <p:nvPr/>
              </p:nvSpPr>
              <p:spPr bwMode="auto">
                <a:xfrm rot="8525126">
                  <a:off x="4377" y="1253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81" name="AutoShape 21"/>
                <p:cNvSpPr>
                  <a:spLocks noChangeArrowheads="1"/>
                </p:cNvSpPr>
                <p:nvPr/>
              </p:nvSpPr>
              <p:spPr bwMode="auto">
                <a:xfrm rot="13765785">
                  <a:off x="4237" y="2209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782" name="AutoShape 22"/>
                <p:cNvSpPr>
                  <a:spLocks noChangeArrowheads="1"/>
                </p:cNvSpPr>
                <p:nvPr/>
              </p:nvSpPr>
              <p:spPr bwMode="auto">
                <a:xfrm rot="11213107">
                  <a:off x="4558" y="1797"/>
                  <a:ext cx="227" cy="129"/>
                </a:xfrm>
                <a:prstGeom prst="notchedRightArrow">
                  <a:avLst>
                    <a:gd name="adj1" fmla="val 50000"/>
                    <a:gd name="adj2" fmla="val 43992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17783" name="Line 23"/>
            <p:cNvSpPr>
              <a:spLocks noChangeShapeType="1"/>
            </p:cNvSpPr>
            <p:nvPr/>
          </p:nvSpPr>
          <p:spPr bwMode="auto">
            <a:xfrm>
              <a:off x="2300" y="860"/>
              <a:ext cx="565" cy="9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84" name="Group 24"/>
          <p:cNvGrpSpPr>
            <a:grpSpLocks/>
          </p:cNvGrpSpPr>
          <p:nvPr/>
        </p:nvGrpSpPr>
        <p:grpSpPr bwMode="auto">
          <a:xfrm>
            <a:off x="4646613" y="3743325"/>
            <a:ext cx="3646487" cy="2660650"/>
            <a:chOff x="2927" y="2358"/>
            <a:chExt cx="2534" cy="1865"/>
          </a:xfrm>
        </p:grpSpPr>
        <p:pic>
          <p:nvPicPr>
            <p:cNvPr id="117785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7" y="2373"/>
              <a:ext cx="2253" cy="1850"/>
            </a:xfrm>
            <a:prstGeom prst="rect">
              <a:avLst/>
            </a:prstGeom>
            <a:noFill/>
            <a:ln w="19050">
              <a:solidFill>
                <a:srgbClr val="00FFFF"/>
              </a:solidFill>
              <a:miter lim="800000"/>
              <a:headEnd/>
              <a:tailEnd/>
            </a:ln>
            <a:effectLst/>
          </p:spPr>
        </p:pic>
        <p:sp>
          <p:nvSpPr>
            <p:cNvPr id="117786" name="Line 26"/>
            <p:cNvSpPr>
              <a:spLocks noChangeShapeType="1"/>
            </p:cNvSpPr>
            <p:nvPr/>
          </p:nvSpPr>
          <p:spPr bwMode="auto">
            <a:xfrm flipH="1">
              <a:off x="5027" y="2358"/>
              <a:ext cx="434" cy="484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787" name="Group 27"/>
          <p:cNvGrpSpPr>
            <a:grpSpLocks/>
          </p:cNvGrpSpPr>
          <p:nvPr/>
        </p:nvGrpSpPr>
        <p:grpSpPr bwMode="auto">
          <a:xfrm>
            <a:off x="947738" y="3786188"/>
            <a:ext cx="3498850" cy="2646362"/>
            <a:chOff x="241" y="2385"/>
            <a:chExt cx="2560" cy="1907"/>
          </a:xfrm>
        </p:grpSpPr>
        <p:pic>
          <p:nvPicPr>
            <p:cNvPr id="117788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" y="2385"/>
              <a:ext cx="2157" cy="1907"/>
            </a:xfrm>
            <a:prstGeom prst="rect">
              <a:avLst/>
            </a:prstGeom>
            <a:noFill/>
            <a:ln w="19050" algn="ctr">
              <a:solidFill>
                <a:srgbClr val="00FF00"/>
              </a:solidFill>
              <a:miter lim="800000"/>
              <a:headEnd/>
              <a:tailEnd/>
            </a:ln>
            <a:effectLst/>
          </p:spPr>
        </p:pic>
        <p:sp>
          <p:nvSpPr>
            <p:cNvPr id="117789" name="Line 29"/>
            <p:cNvSpPr>
              <a:spLocks noChangeShapeType="1"/>
            </p:cNvSpPr>
            <p:nvPr/>
          </p:nvSpPr>
          <p:spPr bwMode="auto">
            <a:xfrm flipH="1">
              <a:off x="2397" y="3363"/>
              <a:ext cx="404" cy="64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7790" name="Picture 30" descr="10000x03"/>
          <p:cNvPicPr>
            <a:picLocks noChangeAspect="1" noChangeArrowheads="1"/>
          </p:cNvPicPr>
          <p:nvPr/>
        </p:nvPicPr>
        <p:blipFill>
          <a:blip r:embed="rId6" cstate="print"/>
          <a:srcRect b="11102"/>
          <a:stretch>
            <a:fillRect/>
          </a:stretch>
        </p:blipFill>
        <p:spPr bwMode="auto">
          <a:xfrm>
            <a:off x="161925" y="555625"/>
            <a:ext cx="18526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91" name="Rectangle 31"/>
          <p:cNvSpPr>
            <a:spLocks noChangeArrowheads="1"/>
          </p:cNvSpPr>
          <p:nvPr/>
        </p:nvSpPr>
        <p:spPr bwMode="auto">
          <a:xfrm>
            <a:off x="4682876" y="6625400"/>
            <a:ext cx="38138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nl-NL" sz="1100" dirty="0" smtClean="0">
                <a:solidFill>
                  <a:schemeClr val="accent1">
                    <a:lumMod val="90000"/>
                  </a:schemeClr>
                </a:solidFill>
              </a:rPr>
              <a:t>Wang</a:t>
            </a:r>
            <a:r>
              <a:rPr lang="nl-NL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nl-NL" sz="1100" dirty="0" smtClean="0">
                <a:solidFill>
                  <a:schemeClr val="accent1">
                    <a:lumMod val="90000"/>
                  </a:schemeClr>
                </a:solidFill>
              </a:rPr>
              <a:t>Raabe</a:t>
            </a:r>
            <a:r>
              <a:rPr lang="nl-NL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nl-NL" sz="1100" dirty="0" smtClean="0">
                <a:solidFill>
                  <a:schemeClr val="accent1">
                    <a:lumMod val="90000"/>
                  </a:schemeClr>
                </a:solidFill>
              </a:rPr>
              <a:t>Klüber</a:t>
            </a:r>
            <a:r>
              <a:rPr lang="nl-NL" sz="1100" dirty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nl-NL" sz="1100" dirty="0" smtClean="0">
                <a:solidFill>
                  <a:schemeClr val="accent1">
                    <a:lumMod val="90000"/>
                  </a:schemeClr>
                </a:solidFill>
              </a:rPr>
              <a:t>Roters</a:t>
            </a:r>
            <a:r>
              <a:rPr lang="nl-NL" sz="1100" dirty="0">
                <a:solidFill>
                  <a:schemeClr val="accent1">
                    <a:lumMod val="90000"/>
                  </a:schemeClr>
                </a:solidFill>
              </a:rPr>
              <a:t>: Acta Mater. 52 (2004) 2229</a:t>
            </a:r>
            <a:endParaRPr lang="de-DE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414338" y="484188"/>
            <a:ext cx="85629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300"/>
              <a:t>60° conical, tip radius 1μm, loading rate 1.82mN/s, loads of 4000μN, 6000μN, 8000μN and 10000μN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725D9F-79AC-46F3-8520-80492458F4E5}" type="slidenum">
              <a:rPr lang="en-US"/>
              <a:pPr/>
              <a:t>5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sz="2000" b="1" dirty="0"/>
              <a:t>3D </a:t>
            </a:r>
            <a:r>
              <a:rPr lang="de-DE" sz="2000" b="1" dirty="0" err="1"/>
              <a:t>electron</a:t>
            </a:r>
            <a:r>
              <a:rPr lang="de-DE" sz="2000" b="1" dirty="0"/>
              <a:t> </a:t>
            </a:r>
            <a:r>
              <a:rPr lang="de-DE" sz="2000" b="1" dirty="0" err="1"/>
              <a:t>microscopy</a:t>
            </a:r>
            <a:r>
              <a:rPr lang="de-DE" sz="2000" b="1" dirty="0"/>
              <a:t>, 3D EBSD, </a:t>
            </a:r>
            <a:r>
              <a:rPr lang="de-DE" sz="2000" b="1" dirty="0" err="1"/>
              <a:t>tomography</a:t>
            </a:r>
            <a:endParaRPr lang="en-GB" sz="2000" b="1" dirty="0"/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print"/>
          <a:srcRect l="28784" r="31763"/>
          <a:stretch>
            <a:fillRect/>
          </a:stretch>
        </p:blipFill>
        <p:spPr bwMode="auto">
          <a:xfrm>
            <a:off x="5066620" y="760022"/>
            <a:ext cx="3673618" cy="3079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 cstate="print"/>
          <a:srcRect t="2461"/>
          <a:stretch>
            <a:fillRect/>
          </a:stretch>
        </p:blipFill>
        <p:spPr bwMode="auto">
          <a:xfrm>
            <a:off x="174440" y="807522"/>
            <a:ext cx="4293431" cy="5294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8789" name="Picture 5" descr="Fe3Al_LavesPrec_FIB_3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7667" y="4184898"/>
            <a:ext cx="1891989" cy="1742621"/>
          </a:xfrm>
          <a:prstGeom prst="rect">
            <a:avLst/>
          </a:prstGeom>
          <a:noFill/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71438" y="6373563"/>
            <a:ext cx="57642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de-DE" sz="1000" dirty="0"/>
              <a:t>J. Konrad, S. </a:t>
            </a:r>
            <a:r>
              <a:rPr lang="de-DE" sz="1000" dirty="0" err="1"/>
              <a:t>Zaefferer</a:t>
            </a:r>
            <a:r>
              <a:rPr lang="de-DE" sz="1000" dirty="0"/>
              <a:t>, D. Raabe, </a:t>
            </a:r>
            <a:r>
              <a:rPr lang="en-GB" sz="1000" dirty="0" err="1"/>
              <a:t>Acta</a:t>
            </a:r>
            <a:r>
              <a:rPr lang="en-GB" sz="1000" dirty="0"/>
              <a:t> Mater. 54 (2006) </a:t>
            </a:r>
            <a:r>
              <a:rPr lang="en-GB" sz="1000" dirty="0" smtClean="0"/>
              <a:t>1369</a:t>
            </a:r>
            <a:endParaRPr lang="en-GB" sz="1000" dirty="0"/>
          </a:p>
        </p:txBody>
      </p:sp>
      <p:sp>
        <p:nvSpPr>
          <p:cNvPr id="8" name="Rechteck 7"/>
          <p:cNvSpPr/>
          <p:nvPr/>
        </p:nvSpPr>
        <p:spPr>
          <a:xfrm>
            <a:off x="4572000" y="6627168"/>
            <a:ext cx="4572000" cy="2446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Zaefferer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,. 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Wright, 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Raabe</a:t>
            </a:r>
            <a:r>
              <a:rPr lang="en-GB" sz="1100" dirty="0">
                <a:solidFill>
                  <a:schemeClr val="accent1">
                    <a:lumMod val="90000"/>
                  </a:schemeClr>
                </a:solidFill>
              </a:rPr>
              <a:t>, Metall. Mater. Trans. A 39A (2008) 374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A09F9-6608-4468-AA32-B1DEA91119D6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05859" name="Group 35"/>
          <p:cNvGrpSpPr>
            <a:grpSpLocks/>
          </p:cNvGrpSpPr>
          <p:nvPr/>
        </p:nvGrpSpPr>
        <p:grpSpPr bwMode="auto">
          <a:xfrm>
            <a:off x="2736850" y="3249613"/>
            <a:ext cx="6119813" cy="936625"/>
            <a:chOff x="1484" y="2247"/>
            <a:chExt cx="3855" cy="590"/>
          </a:xfrm>
        </p:grpSpPr>
        <p:sp>
          <p:nvSpPr>
            <p:cNvPr id="205829" name="AutoShape 5"/>
            <p:cNvSpPr>
              <a:spLocks noChangeArrowheads="1"/>
            </p:cNvSpPr>
            <p:nvPr/>
          </p:nvSpPr>
          <p:spPr bwMode="auto">
            <a:xfrm rot="14290353">
              <a:off x="4976" y="2474"/>
              <a:ext cx="590" cy="136"/>
            </a:xfrm>
            <a:prstGeom prst="rightArrow">
              <a:avLst>
                <a:gd name="adj1" fmla="val 50000"/>
                <a:gd name="adj2" fmla="val 108456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830" name="AutoShape 6"/>
            <p:cNvSpPr>
              <a:spLocks noChangeArrowheads="1"/>
            </p:cNvSpPr>
            <p:nvPr/>
          </p:nvSpPr>
          <p:spPr bwMode="auto">
            <a:xfrm rot="14290353">
              <a:off x="1257" y="2474"/>
              <a:ext cx="590" cy="136"/>
            </a:xfrm>
            <a:prstGeom prst="rightArrow">
              <a:avLst>
                <a:gd name="adj1" fmla="val 50000"/>
                <a:gd name="adj2" fmla="val 108456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05837" name="Rectangle 13"/>
          <p:cNvSpPr>
            <a:spLocks noChangeArrowheads="1"/>
          </p:cNvSpPr>
          <p:nvPr/>
        </p:nvSpPr>
        <p:spPr bwMode="auto">
          <a:xfrm>
            <a:off x="2540000" y="5218113"/>
            <a:ext cx="358775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05861" name="Group 37"/>
          <p:cNvGrpSpPr>
            <a:grpSpLocks/>
          </p:cNvGrpSpPr>
          <p:nvPr/>
        </p:nvGrpSpPr>
        <p:grpSpPr bwMode="auto">
          <a:xfrm>
            <a:off x="2633663" y="4198938"/>
            <a:ext cx="6480175" cy="2039937"/>
            <a:chOff x="1529" y="2700"/>
            <a:chExt cx="4082" cy="1285"/>
          </a:xfrm>
        </p:grpSpPr>
        <p:sp>
          <p:nvSpPr>
            <p:cNvPr id="205833" name="AutoShape 9"/>
            <p:cNvSpPr>
              <a:spLocks noChangeArrowheads="1"/>
            </p:cNvSpPr>
            <p:nvPr/>
          </p:nvSpPr>
          <p:spPr bwMode="auto">
            <a:xfrm>
              <a:off x="1529" y="3349"/>
              <a:ext cx="422" cy="453"/>
            </a:xfrm>
            <a:prstGeom prst="rtTriangle">
              <a:avLst/>
            </a:prstGeom>
            <a:solidFill>
              <a:srgbClr val="FFCC99">
                <a:alpha val="56000"/>
              </a:srgbClr>
            </a:solidFill>
            <a:ln w="12700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834" name="AutoShape 10"/>
            <p:cNvSpPr>
              <a:spLocks noChangeAspect="1" noChangeArrowheads="1"/>
            </p:cNvSpPr>
            <p:nvPr/>
          </p:nvSpPr>
          <p:spPr bwMode="auto">
            <a:xfrm rot="10800000">
              <a:off x="5260" y="3016"/>
              <a:ext cx="125" cy="124"/>
            </a:xfrm>
            <a:prstGeom prst="rtTriangle">
              <a:avLst/>
            </a:prstGeom>
            <a:solidFill>
              <a:srgbClr val="FFCC99">
                <a:alpha val="56000"/>
              </a:srgbClr>
            </a:solidFill>
            <a:ln w="12700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5858" name="Group 34"/>
            <p:cNvGrpSpPr>
              <a:grpSpLocks/>
            </p:cNvGrpSpPr>
            <p:nvPr/>
          </p:nvGrpSpPr>
          <p:grpSpPr bwMode="auto">
            <a:xfrm>
              <a:off x="1529" y="2700"/>
              <a:ext cx="4082" cy="1285"/>
              <a:chOff x="1529" y="2700"/>
              <a:chExt cx="4082" cy="1285"/>
            </a:xfrm>
          </p:grpSpPr>
          <p:sp>
            <p:nvSpPr>
              <p:cNvPr id="205832" name="AutoShape 8"/>
              <p:cNvSpPr>
                <a:spLocks noChangeArrowheads="1"/>
              </p:cNvSpPr>
              <p:nvPr/>
            </p:nvSpPr>
            <p:spPr bwMode="auto">
              <a:xfrm rot="16200000">
                <a:off x="5430" y="2973"/>
                <a:ext cx="136" cy="226"/>
              </a:xfrm>
              <a:prstGeom prst="parallelogram">
                <a:avLst>
                  <a:gd name="adj" fmla="val 0"/>
                </a:avLst>
              </a:prstGeom>
              <a:solidFill>
                <a:srgbClr val="FFCC99">
                  <a:alpha val="56000"/>
                </a:srgbClr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835" name="AutoShape 11"/>
              <p:cNvSpPr>
                <a:spLocks noChangeArrowheads="1"/>
              </p:cNvSpPr>
              <p:nvPr/>
            </p:nvSpPr>
            <p:spPr bwMode="auto">
              <a:xfrm rot="10800000" flipV="1">
                <a:off x="1529" y="3803"/>
                <a:ext cx="4080" cy="182"/>
              </a:xfrm>
              <a:prstGeom prst="parallelogram">
                <a:avLst>
                  <a:gd name="adj" fmla="val 0"/>
                </a:avLst>
              </a:prstGeom>
              <a:solidFill>
                <a:srgbClr val="FFCC99">
                  <a:alpha val="56000"/>
                </a:srgbClr>
              </a:solidFill>
              <a:ln w="12700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836" name="AutoShape 12"/>
              <p:cNvSpPr>
                <a:spLocks noChangeArrowheads="1"/>
              </p:cNvSpPr>
              <p:nvPr/>
            </p:nvSpPr>
            <p:spPr bwMode="auto">
              <a:xfrm rot="10800000" flipV="1">
                <a:off x="5423" y="3154"/>
                <a:ext cx="181" cy="650"/>
              </a:xfrm>
              <a:prstGeom prst="parallelogram">
                <a:avLst>
                  <a:gd name="adj" fmla="val 0"/>
                </a:avLst>
              </a:prstGeom>
              <a:solidFill>
                <a:srgbClr val="FFCC99">
                  <a:alpha val="56000"/>
                </a:srgbClr>
              </a:solidFill>
              <a:ln w="12700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838" name="AutoShape 14"/>
              <p:cNvSpPr>
                <a:spLocks noChangeArrowheads="1"/>
              </p:cNvSpPr>
              <p:nvPr/>
            </p:nvSpPr>
            <p:spPr bwMode="auto">
              <a:xfrm rot="10800000" flipV="1">
                <a:off x="1529" y="3018"/>
                <a:ext cx="272" cy="605"/>
              </a:xfrm>
              <a:prstGeom prst="parallelogram">
                <a:avLst>
                  <a:gd name="adj" fmla="val 0"/>
                </a:avLst>
              </a:prstGeom>
              <a:solidFill>
                <a:srgbClr val="FFCC99">
                  <a:alpha val="56000"/>
                </a:srgbClr>
              </a:solidFill>
              <a:ln w="12700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839" name="AutoShape 15"/>
              <p:cNvSpPr>
                <a:spLocks noChangeArrowheads="1"/>
              </p:cNvSpPr>
              <p:nvPr/>
            </p:nvSpPr>
            <p:spPr bwMode="auto">
              <a:xfrm rot="10800000" flipV="1">
                <a:off x="1529" y="2700"/>
                <a:ext cx="4080" cy="318"/>
              </a:xfrm>
              <a:prstGeom prst="parallelogram">
                <a:avLst>
                  <a:gd name="adj" fmla="val 0"/>
                </a:avLst>
              </a:prstGeom>
              <a:solidFill>
                <a:srgbClr val="FFCC99">
                  <a:alpha val="56000"/>
                </a:srgbClr>
              </a:solidFill>
              <a:ln w="12700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205841" name="Group 17"/>
          <p:cNvGrpSpPr>
            <a:grpSpLocks/>
          </p:cNvGrpSpPr>
          <p:nvPr/>
        </p:nvGrpSpPr>
        <p:grpSpPr bwMode="auto">
          <a:xfrm>
            <a:off x="312738" y="4959350"/>
            <a:ext cx="1152525" cy="1474788"/>
            <a:chOff x="4637" y="24912"/>
            <a:chExt cx="726" cy="929"/>
          </a:xfrm>
        </p:grpSpPr>
        <p:sp>
          <p:nvSpPr>
            <p:cNvPr id="205842" name="Line 18"/>
            <p:cNvSpPr>
              <a:spLocks noChangeShapeType="1"/>
            </p:cNvSpPr>
            <p:nvPr/>
          </p:nvSpPr>
          <p:spPr bwMode="auto">
            <a:xfrm>
              <a:off x="4864" y="25411"/>
              <a:ext cx="227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5843" name="Text Box 19"/>
            <p:cNvSpPr txBox="1">
              <a:spLocks noChangeArrowheads="1"/>
            </p:cNvSpPr>
            <p:nvPr/>
          </p:nvSpPr>
          <p:spPr bwMode="auto">
            <a:xfrm>
              <a:off x="4887" y="25180"/>
              <a:ext cx="47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>
                  <a:latin typeface="Times New Roman" pitchFamily="18" charset="0"/>
                </a:rPr>
                <a:t>[-110]</a:t>
              </a:r>
            </a:p>
          </p:txBody>
        </p:sp>
        <p:sp>
          <p:nvSpPr>
            <p:cNvPr id="205844" name="Text Box 20"/>
            <p:cNvSpPr txBox="1">
              <a:spLocks noChangeArrowheads="1"/>
            </p:cNvSpPr>
            <p:nvPr/>
          </p:nvSpPr>
          <p:spPr bwMode="auto">
            <a:xfrm rot="16200000">
              <a:off x="4539" y="25010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>
                  <a:latin typeface="Times New Roman" pitchFamily="18" charset="0"/>
                </a:rPr>
                <a:t>[111]</a:t>
              </a:r>
            </a:p>
          </p:txBody>
        </p:sp>
        <p:sp>
          <p:nvSpPr>
            <p:cNvPr id="205845" name="Text Box 21"/>
            <p:cNvSpPr txBox="1">
              <a:spLocks noChangeArrowheads="1"/>
            </p:cNvSpPr>
            <p:nvPr/>
          </p:nvSpPr>
          <p:spPr bwMode="auto">
            <a:xfrm rot="2700000">
              <a:off x="4697" y="25487"/>
              <a:ext cx="47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>
                  <a:latin typeface="Times New Roman" pitchFamily="18" charset="0"/>
                </a:rPr>
                <a:t>[11-2]</a:t>
              </a:r>
            </a:p>
          </p:txBody>
        </p:sp>
        <p:sp>
          <p:nvSpPr>
            <p:cNvPr id="205846" name="Line 22"/>
            <p:cNvSpPr>
              <a:spLocks noChangeShapeType="1"/>
            </p:cNvSpPr>
            <p:nvPr/>
          </p:nvSpPr>
          <p:spPr bwMode="auto">
            <a:xfrm>
              <a:off x="4864" y="25411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05847" name="Line 23"/>
            <p:cNvSpPr>
              <a:spLocks noChangeShapeType="1"/>
            </p:cNvSpPr>
            <p:nvPr/>
          </p:nvSpPr>
          <p:spPr bwMode="auto">
            <a:xfrm flipV="1">
              <a:off x="4864" y="25139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5860" name="Group 36"/>
          <p:cNvGrpSpPr>
            <a:grpSpLocks/>
          </p:cNvGrpSpPr>
          <p:nvPr/>
        </p:nvGrpSpPr>
        <p:grpSpPr bwMode="auto">
          <a:xfrm>
            <a:off x="315913" y="879475"/>
            <a:ext cx="8828087" cy="2238375"/>
            <a:chOff x="199" y="554"/>
            <a:chExt cx="5561" cy="1410"/>
          </a:xfrm>
        </p:grpSpPr>
        <p:pic>
          <p:nvPicPr>
            <p:cNvPr id="205840" name="Picture 16" descr="from slice-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" y="554"/>
              <a:ext cx="4694" cy="1153"/>
            </a:xfrm>
            <a:prstGeom prst="rect">
              <a:avLst/>
            </a:prstGeom>
            <a:noFill/>
          </p:spPr>
        </p:pic>
        <p:sp>
          <p:nvSpPr>
            <p:cNvPr id="205849" name="Text Box 25"/>
            <p:cNvSpPr txBox="1">
              <a:spLocks noChangeArrowheads="1"/>
            </p:cNvSpPr>
            <p:nvPr/>
          </p:nvSpPr>
          <p:spPr bwMode="auto">
            <a:xfrm>
              <a:off x="4535" y="1752"/>
              <a:ext cx="122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>
                  <a:latin typeface="Times New Roman" pitchFamily="18" charset="0"/>
                </a:rPr>
                <a:t>Misorientation angle</a:t>
              </a:r>
            </a:p>
          </p:txBody>
        </p:sp>
        <p:pic>
          <p:nvPicPr>
            <p:cNvPr id="205851" name="Picture 2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9" y="1128"/>
              <a:ext cx="182" cy="5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05852" name="Text Box 28"/>
            <p:cNvSpPr txBox="1">
              <a:spLocks noChangeArrowheads="1"/>
            </p:cNvSpPr>
            <p:nvPr/>
          </p:nvSpPr>
          <p:spPr bwMode="auto">
            <a:xfrm>
              <a:off x="5125" y="1552"/>
              <a:ext cx="54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>
                  <a:latin typeface="Times New Roman" pitchFamily="18" charset="0"/>
                </a:rPr>
                <a:t>0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°</a:t>
              </a:r>
            </a:p>
          </p:txBody>
        </p:sp>
        <p:sp>
          <p:nvSpPr>
            <p:cNvPr id="205853" name="Text Box 29"/>
            <p:cNvSpPr txBox="1">
              <a:spLocks noChangeArrowheads="1"/>
            </p:cNvSpPr>
            <p:nvPr/>
          </p:nvSpPr>
          <p:spPr bwMode="auto">
            <a:xfrm>
              <a:off x="5125" y="1053"/>
              <a:ext cx="54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just" defTabSz="915988" eaLnBrk="0" hangingPunct="0"/>
              <a:r>
                <a:rPr lang="en-US" sz="1600">
                  <a:latin typeface="Times New Roman" pitchFamily="18" charset="0"/>
                </a:rPr>
                <a:t>20</a:t>
              </a: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°</a:t>
              </a:r>
            </a:p>
          </p:txBody>
        </p:sp>
      </p:grpSp>
      <p:sp>
        <p:nvSpPr>
          <p:cNvPr id="205855" name="Rectangle 31"/>
          <p:cNvSpPr>
            <a:spLocks noChangeArrowheads="1"/>
          </p:cNvSpPr>
          <p:nvPr/>
        </p:nvSpPr>
        <p:spPr bwMode="auto">
          <a:xfrm>
            <a:off x="225425" y="9525"/>
            <a:ext cx="7816850" cy="469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de-DE" sz="2000" b="1" dirty="0">
                <a:solidFill>
                  <a:schemeClr val="bg1"/>
                </a:solidFill>
              </a:rPr>
              <a:t>Crystal </a:t>
            </a:r>
            <a:r>
              <a:rPr lang="de-DE" sz="2000" b="1" dirty="0" err="1">
                <a:solidFill>
                  <a:schemeClr val="bg1"/>
                </a:solidFill>
              </a:rPr>
              <a:t>orientation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distribution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around</a:t>
            </a:r>
            <a:r>
              <a:rPr lang="de-DE" sz="2000" b="1" dirty="0">
                <a:solidFill>
                  <a:schemeClr val="bg1"/>
                </a:solidFill>
              </a:rPr>
              <a:t> nanoindents</a:t>
            </a:r>
          </a:p>
        </p:txBody>
      </p:sp>
      <p:pic>
        <p:nvPicPr>
          <p:cNvPr id="205862" name="Picture 38" descr="3D_EBSD_inden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" y="2814638"/>
            <a:ext cx="2438400" cy="1828800"/>
          </a:xfrm>
          <a:prstGeom prst="rect">
            <a:avLst/>
          </a:prstGeom>
          <a:noFill/>
        </p:spPr>
      </p:pic>
      <p:grpSp>
        <p:nvGrpSpPr>
          <p:cNvPr id="205866" name="Group 42"/>
          <p:cNvGrpSpPr>
            <a:grpSpLocks/>
          </p:cNvGrpSpPr>
          <p:nvPr/>
        </p:nvGrpSpPr>
        <p:grpSpPr bwMode="auto">
          <a:xfrm>
            <a:off x="1266825" y="4335463"/>
            <a:ext cx="7556500" cy="1665287"/>
            <a:chOff x="798" y="2731"/>
            <a:chExt cx="4760" cy="1049"/>
          </a:xfrm>
        </p:grpSpPr>
        <p:pic>
          <p:nvPicPr>
            <p:cNvPr id="205831" name="Picture 7" descr="total miorientat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9" y="2731"/>
              <a:ext cx="3749" cy="1049"/>
            </a:xfrm>
            <a:prstGeom prst="rect">
              <a:avLst/>
            </a:prstGeom>
            <a:noFill/>
          </p:spPr>
        </p:pic>
        <p:sp>
          <p:nvSpPr>
            <p:cNvPr id="205864" name="AutoShape 40"/>
            <p:cNvSpPr>
              <a:spLocks noChangeArrowheads="1"/>
            </p:cNvSpPr>
            <p:nvPr/>
          </p:nvSpPr>
          <p:spPr bwMode="auto">
            <a:xfrm rot="1623824">
              <a:off x="798" y="3137"/>
              <a:ext cx="590" cy="136"/>
            </a:xfrm>
            <a:prstGeom prst="rightArrow">
              <a:avLst>
                <a:gd name="adj1" fmla="val 50000"/>
                <a:gd name="adj2" fmla="val 108456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" name="Rechteck 34"/>
          <p:cNvSpPr/>
          <p:nvPr/>
        </p:nvSpPr>
        <p:spPr>
          <a:xfrm>
            <a:off x="4607625" y="6643758"/>
            <a:ext cx="4191990" cy="23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Zaafarani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Raabe,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Roters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Zaefferer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: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Acta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 Mater. 56 (2008) 31</a:t>
            </a:r>
            <a:endParaRPr lang="it-IT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36" name="Rectangle 123"/>
          <p:cNvSpPr>
            <a:spLocks noChangeArrowheads="1"/>
          </p:cNvSpPr>
          <p:nvPr/>
        </p:nvSpPr>
        <p:spPr bwMode="auto">
          <a:xfrm>
            <a:off x="228663" y="539813"/>
            <a:ext cx="6329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/>
              <a:t>Cu, 60° conical, tip radius 1μm, loading rate 1.82mN/s, loads:  4000μN, 6000μN, 8000μN, 10000μN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98A5B-3FE7-4DFA-995F-EC9E83825815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 rot="16200000">
            <a:off x="-350837" y="1731962"/>
            <a:ext cx="1085850" cy="4572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scan 7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 rot="16200000">
            <a:off x="-315118" y="3280568"/>
            <a:ext cx="1014412" cy="4572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scan 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 rot="16200000">
            <a:off x="-311944" y="4717256"/>
            <a:ext cx="1008063" cy="4572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400">
                <a:latin typeface="Times New Roman" pitchFamily="18" charset="0"/>
              </a:rPr>
              <a:t>scan 9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675" y="2497138"/>
            <a:ext cx="37465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3910" name="Group 6"/>
          <p:cNvGrpSpPr>
            <a:grpSpLocks/>
          </p:cNvGrpSpPr>
          <p:nvPr/>
        </p:nvGrpSpPr>
        <p:grpSpPr bwMode="auto">
          <a:xfrm>
            <a:off x="3132138" y="1317625"/>
            <a:ext cx="2660650" cy="4456113"/>
            <a:chOff x="1973" y="1417"/>
            <a:chExt cx="1676" cy="2807"/>
          </a:xfrm>
        </p:grpSpPr>
        <p:pic>
          <p:nvPicPr>
            <p:cNvPr id="12391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1417"/>
              <a:ext cx="1633" cy="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12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3" y="2394"/>
              <a:ext cx="1655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1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3" y="3339"/>
              <a:ext cx="1676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3914" name="Group 10"/>
          <p:cNvGrpSpPr>
            <a:grpSpLocks/>
          </p:cNvGrpSpPr>
          <p:nvPr/>
        </p:nvGrpSpPr>
        <p:grpSpPr bwMode="auto">
          <a:xfrm>
            <a:off x="411163" y="1344613"/>
            <a:ext cx="2505075" cy="4402137"/>
            <a:chOff x="259" y="1434"/>
            <a:chExt cx="1578" cy="2773"/>
          </a:xfrm>
        </p:grpSpPr>
        <p:pic>
          <p:nvPicPr>
            <p:cNvPr id="123915" name="Picture 11" descr="kald_rot-y_s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" y="1434"/>
              <a:ext cx="1571" cy="866"/>
            </a:xfrm>
            <a:prstGeom prst="rect">
              <a:avLst/>
            </a:prstGeom>
            <a:noFill/>
          </p:spPr>
        </p:pic>
        <p:pic>
          <p:nvPicPr>
            <p:cNvPr id="123916" name="Picture 12" descr="kald_rot-y_s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" y="2387"/>
              <a:ext cx="1578" cy="868"/>
            </a:xfrm>
            <a:prstGeom prst="rect">
              <a:avLst/>
            </a:prstGeom>
            <a:noFill/>
          </p:spPr>
        </p:pic>
        <p:pic>
          <p:nvPicPr>
            <p:cNvPr id="123917" name="Picture 13" descr="kald_rot-y_s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" y="3339"/>
              <a:ext cx="1566" cy="868"/>
            </a:xfrm>
            <a:prstGeom prst="rect">
              <a:avLst/>
            </a:prstGeom>
            <a:noFill/>
          </p:spPr>
        </p:pic>
      </p:grpSp>
      <p:grpSp>
        <p:nvGrpSpPr>
          <p:cNvPr id="123918" name="Group 14"/>
          <p:cNvGrpSpPr>
            <a:grpSpLocks/>
          </p:cNvGrpSpPr>
          <p:nvPr/>
        </p:nvGrpSpPr>
        <p:grpSpPr bwMode="auto">
          <a:xfrm>
            <a:off x="5940425" y="1336675"/>
            <a:ext cx="2447925" cy="4418013"/>
            <a:chOff x="3742" y="1429"/>
            <a:chExt cx="1542" cy="2783"/>
          </a:xfrm>
        </p:grpSpPr>
        <p:pic>
          <p:nvPicPr>
            <p:cNvPr id="123919" name="Picture 15" descr="physical_rot-y_s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42" y="1429"/>
              <a:ext cx="1532" cy="843"/>
            </a:xfrm>
            <a:prstGeom prst="rect">
              <a:avLst/>
            </a:prstGeom>
            <a:noFill/>
          </p:spPr>
        </p:pic>
        <p:pic>
          <p:nvPicPr>
            <p:cNvPr id="123920" name="Picture 16" descr="physical_rot-y_s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42" y="2387"/>
              <a:ext cx="1542" cy="840"/>
            </a:xfrm>
            <a:prstGeom prst="rect">
              <a:avLst/>
            </a:prstGeom>
            <a:noFill/>
          </p:spPr>
        </p:pic>
        <p:pic>
          <p:nvPicPr>
            <p:cNvPr id="123921" name="Picture 17" descr="physical_rot-y_s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742" y="3339"/>
              <a:ext cx="1528" cy="873"/>
            </a:xfrm>
            <a:prstGeom prst="rect">
              <a:avLst/>
            </a:prstGeom>
            <a:noFill/>
          </p:spPr>
        </p:pic>
      </p:grp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112713" y="17463"/>
            <a:ext cx="7632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Comparison, crystal rotations about [11-2] axis</a:t>
            </a:r>
          </a:p>
        </p:txBody>
      </p: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631825" y="573088"/>
            <a:ext cx="1505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viscoplastic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rtl="1"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CPFEM</a:t>
            </a:r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3690938" y="56515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experiment</a:t>
            </a:r>
          </a:p>
          <a:p>
            <a:pPr algn="ctr" rtl="1"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3D EBSD</a:t>
            </a:r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5965825" y="565150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dislocation-based</a:t>
            </a:r>
          </a:p>
          <a:p>
            <a:pPr algn="ctr" rtl="1" eaLnBrk="0" hangingPunct="0"/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CPFEM</a:t>
            </a:r>
          </a:p>
        </p:txBody>
      </p:sp>
      <p:grpSp>
        <p:nvGrpSpPr>
          <p:cNvPr id="123926" name="Group 22"/>
          <p:cNvGrpSpPr>
            <a:grpSpLocks/>
          </p:cNvGrpSpPr>
          <p:nvPr/>
        </p:nvGrpSpPr>
        <p:grpSpPr bwMode="auto">
          <a:xfrm>
            <a:off x="3170238" y="2487613"/>
            <a:ext cx="387350" cy="3244850"/>
            <a:chOff x="1997" y="2154"/>
            <a:chExt cx="244" cy="2044"/>
          </a:xfrm>
        </p:grpSpPr>
        <p:pic>
          <p:nvPicPr>
            <p:cNvPr id="123927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5" y="3142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28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7" y="4118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29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7" y="2154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3930" name="Group 26"/>
          <p:cNvGrpSpPr>
            <a:grpSpLocks/>
          </p:cNvGrpSpPr>
          <p:nvPr/>
        </p:nvGrpSpPr>
        <p:grpSpPr bwMode="auto">
          <a:xfrm>
            <a:off x="458788" y="2543175"/>
            <a:ext cx="387350" cy="3155950"/>
            <a:chOff x="289" y="2189"/>
            <a:chExt cx="244" cy="1988"/>
          </a:xfrm>
        </p:grpSpPr>
        <p:pic>
          <p:nvPicPr>
            <p:cNvPr id="123931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" y="3153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32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" y="4097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33" name="Picture 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" y="2189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3934" name="Group 30"/>
          <p:cNvGrpSpPr>
            <a:grpSpLocks/>
          </p:cNvGrpSpPr>
          <p:nvPr/>
        </p:nvGrpSpPr>
        <p:grpSpPr bwMode="auto">
          <a:xfrm>
            <a:off x="6011863" y="2444750"/>
            <a:ext cx="387350" cy="3244850"/>
            <a:chOff x="3787" y="2127"/>
            <a:chExt cx="244" cy="2044"/>
          </a:xfrm>
        </p:grpSpPr>
        <p:pic>
          <p:nvPicPr>
            <p:cNvPr id="123935" name="Picture 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5" y="3115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36" name="Picture 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7" y="4091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937" name="Picture 3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7" y="2127"/>
              <a:ext cx="23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3938" name="Group 34"/>
          <p:cNvGrpSpPr>
            <a:grpSpLocks/>
          </p:cNvGrpSpPr>
          <p:nvPr/>
        </p:nvGrpSpPr>
        <p:grpSpPr bwMode="auto">
          <a:xfrm>
            <a:off x="8402638" y="552450"/>
            <a:ext cx="738187" cy="6054725"/>
            <a:chOff x="5273" y="433"/>
            <a:chExt cx="465" cy="3814"/>
          </a:xfrm>
        </p:grpSpPr>
        <p:grpSp>
          <p:nvGrpSpPr>
            <p:cNvPr id="123939" name="Group 35"/>
            <p:cNvGrpSpPr>
              <a:grpSpLocks/>
            </p:cNvGrpSpPr>
            <p:nvPr/>
          </p:nvGrpSpPr>
          <p:grpSpPr bwMode="auto">
            <a:xfrm>
              <a:off x="5298" y="1099"/>
              <a:ext cx="403" cy="3148"/>
              <a:chOff x="5298" y="845"/>
              <a:chExt cx="403" cy="3148"/>
            </a:xfrm>
          </p:grpSpPr>
          <p:pic>
            <p:nvPicPr>
              <p:cNvPr id="123940" name="Picture 36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65" y="845"/>
                <a:ext cx="236" cy="3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3941" name="Picture 3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98" y="859"/>
                <a:ext cx="163" cy="3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3942" name="Text Box 38"/>
            <p:cNvSpPr txBox="1">
              <a:spLocks noChangeArrowheads="1"/>
            </p:cNvSpPr>
            <p:nvPr/>
          </p:nvSpPr>
          <p:spPr bwMode="auto">
            <a:xfrm rot="16200000">
              <a:off x="5027" y="679"/>
              <a:ext cx="684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400">
                  <a:latin typeface="Times New Roman" pitchFamily="18" charset="0"/>
                </a:rPr>
                <a:t>experiment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23943" name="Text Box 39"/>
            <p:cNvSpPr txBox="1">
              <a:spLocks noChangeArrowheads="1"/>
            </p:cNvSpPr>
            <p:nvPr/>
          </p:nvSpPr>
          <p:spPr bwMode="auto">
            <a:xfrm rot="16200000">
              <a:off x="5336" y="692"/>
              <a:ext cx="611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400">
                  <a:latin typeface="Times New Roman" pitchFamily="18" charset="0"/>
                </a:rPr>
                <a:t>simulation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123944" name="Line 40"/>
          <p:cNvSpPr>
            <a:spLocks noChangeShapeType="1"/>
          </p:cNvSpPr>
          <p:nvPr/>
        </p:nvSpPr>
        <p:spPr bwMode="auto">
          <a:xfrm flipV="1">
            <a:off x="8789988" y="65405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3945" name="AutoShape 41"/>
          <p:cNvSpPr>
            <a:spLocks noChangeArrowheads="1"/>
          </p:cNvSpPr>
          <p:nvPr/>
        </p:nvSpPr>
        <p:spPr bwMode="auto">
          <a:xfrm rot="18091805" flipV="1">
            <a:off x="3902869" y="1537494"/>
            <a:ext cx="358775" cy="274637"/>
          </a:xfrm>
          <a:prstGeom prst="curvedRightArrow">
            <a:avLst>
              <a:gd name="adj1" fmla="val 12796"/>
              <a:gd name="adj2" fmla="val 22278"/>
              <a:gd name="adj3" fmla="val 517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46" name="AutoShape 42"/>
          <p:cNvSpPr>
            <a:spLocks noChangeArrowheads="1"/>
          </p:cNvSpPr>
          <p:nvPr/>
        </p:nvSpPr>
        <p:spPr bwMode="auto">
          <a:xfrm rot="15791671" flipV="1">
            <a:off x="4989512" y="1452563"/>
            <a:ext cx="263525" cy="234950"/>
          </a:xfrm>
          <a:prstGeom prst="curvedRightArrow">
            <a:avLst>
              <a:gd name="adj1" fmla="val 12796"/>
              <a:gd name="adj2" fmla="val 22278"/>
              <a:gd name="adj3" fmla="val 444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47" name="AutoShape 43"/>
          <p:cNvSpPr>
            <a:spLocks noChangeArrowheads="1"/>
          </p:cNvSpPr>
          <p:nvPr/>
        </p:nvSpPr>
        <p:spPr bwMode="auto">
          <a:xfrm rot="-37330078" flipH="1" flipV="1">
            <a:off x="4357687" y="1766888"/>
            <a:ext cx="200025" cy="241300"/>
          </a:xfrm>
          <a:prstGeom prst="curvedRightArrow">
            <a:avLst>
              <a:gd name="adj1" fmla="val 15437"/>
              <a:gd name="adj2" fmla="val 26875"/>
              <a:gd name="adj3" fmla="val 39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48" name="AutoShape 44"/>
          <p:cNvSpPr>
            <a:spLocks noChangeArrowheads="1"/>
          </p:cNvSpPr>
          <p:nvPr/>
        </p:nvSpPr>
        <p:spPr bwMode="auto">
          <a:xfrm rot="5400000" flipH="1" flipV="1">
            <a:off x="4864894" y="1766094"/>
            <a:ext cx="209550" cy="220662"/>
          </a:xfrm>
          <a:prstGeom prst="curvedRightArrow">
            <a:avLst>
              <a:gd name="adj1" fmla="val 13475"/>
              <a:gd name="adj2" fmla="val 23459"/>
              <a:gd name="adj3" fmla="val 396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49" name="AutoShape 45"/>
          <p:cNvSpPr>
            <a:spLocks noChangeArrowheads="1"/>
          </p:cNvSpPr>
          <p:nvPr/>
        </p:nvSpPr>
        <p:spPr bwMode="auto">
          <a:xfrm rot="16281076" flipV="1">
            <a:off x="4570413" y="1812925"/>
            <a:ext cx="200025" cy="149225"/>
          </a:xfrm>
          <a:prstGeom prst="curvedRightArrow">
            <a:avLst>
              <a:gd name="adj1" fmla="val 12796"/>
              <a:gd name="adj2" fmla="val 22278"/>
              <a:gd name="adj3" fmla="val 531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0" name="AutoShape 46"/>
          <p:cNvSpPr>
            <a:spLocks noChangeArrowheads="1"/>
          </p:cNvSpPr>
          <p:nvPr/>
        </p:nvSpPr>
        <p:spPr bwMode="auto">
          <a:xfrm rot="7228305" flipH="1" flipV="1">
            <a:off x="3844925" y="1379538"/>
            <a:ext cx="271463" cy="179387"/>
          </a:xfrm>
          <a:prstGeom prst="curvedRightArrow">
            <a:avLst>
              <a:gd name="adj1" fmla="val 12796"/>
              <a:gd name="adj2" fmla="val 22278"/>
              <a:gd name="adj3" fmla="val 599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1" name="AutoShape 47"/>
          <p:cNvSpPr>
            <a:spLocks noChangeArrowheads="1"/>
          </p:cNvSpPr>
          <p:nvPr/>
        </p:nvSpPr>
        <p:spPr bwMode="auto">
          <a:xfrm rot="4691944" flipH="1" flipV="1">
            <a:off x="1883569" y="1513681"/>
            <a:ext cx="431800" cy="382588"/>
          </a:xfrm>
          <a:prstGeom prst="curvedRightArrow">
            <a:avLst>
              <a:gd name="adj1" fmla="val 12796"/>
              <a:gd name="adj2" fmla="val 22278"/>
              <a:gd name="adj3" fmla="val 447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2" name="AutoShape 48"/>
          <p:cNvSpPr>
            <a:spLocks noChangeArrowheads="1"/>
          </p:cNvSpPr>
          <p:nvPr/>
        </p:nvSpPr>
        <p:spPr bwMode="auto">
          <a:xfrm rot="17106204" flipV="1">
            <a:off x="996157" y="1545431"/>
            <a:ext cx="501650" cy="287337"/>
          </a:xfrm>
          <a:prstGeom prst="curvedRightArrow">
            <a:avLst>
              <a:gd name="adj1" fmla="val 12796"/>
              <a:gd name="adj2" fmla="val 22278"/>
              <a:gd name="adj3" fmla="val 69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3" name="AutoShape 49"/>
          <p:cNvSpPr>
            <a:spLocks noChangeArrowheads="1"/>
          </p:cNvSpPr>
          <p:nvPr/>
        </p:nvSpPr>
        <p:spPr bwMode="auto">
          <a:xfrm rot="-15918988" flipH="1" flipV="1">
            <a:off x="1359694" y="1743869"/>
            <a:ext cx="360362" cy="215900"/>
          </a:xfrm>
          <a:prstGeom prst="curvedRightArrow">
            <a:avLst>
              <a:gd name="adj1" fmla="val 12796"/>
              <a:gd name="adj2" fmla="val 22278"/>
              <a:gd name="adj3" fmla="val 66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4" name="AutoShape 50"/>
          <p:cNvSpPr>
            <a:spLocks noChangeArrowheads="1"/>
          </p:cNvSpPr>
          <p:nvPr/>
        </p:nvSpPr>
        <p:spPr bwMode="auto">
          <a:xfrm rot="16202933" flipV="1">
            <a:off x="1577976" y="1751012"/>
            <a:ext cx="360362" cy="214313"/>
          </a:xfrm>
          <a:prstGeom prst="curvedRightArrow">
            <a:avLst>
              <a:gd name="adj1" fmla="val 12796"/>
              <a:gd name="adj2" fmla="val 22278"/>
              <a:gd name="adj3" fmla="val 66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5" name="AutoShape 51"/>
          <p:cNvSpPr>
            <a:spLocks noChangeArrowheads="1"/>
          </p:cNvSpPr>
          <p:nvPr/>
        </p:nvSpPr>
        <p:spPr bwMode="auto">
          <a:xfrm rot="-15587380" flipH="1" flipV="1">
            <a:off x="7284244" y="1632744"/>
            <a:ext cx="400050" cy="239712"/>
          </a:xfrm>
          <a:prstGeom prst="curvedRightArrow">
            <a:avLst>
              <a:gd name="adj1" fmla="val 12796"/>
              <a:gd name="adj2" fmla="val 22278"/>
              <a:gd name="adj3" fmla="val 661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6" name="AutoShape 52"/>
          <p:cNvSpPr>
            <a:spLocks noChangeArrowheads="1"/>
          </p:cNvSpPr>
          <p:nvPr/>
        </p:nvSpPr>
        <p:spPr bwMode="auto">
          <a:xfrm rot="16030258" flipV="1">
            <a:off x="6588919" y="1605757"/>
            <a:ext cx="471487" cy="247650"/>
          </a:xfrm>
          <a:prstGeom prst="curvedRightArrow">
            <a:avLst>
              <a:gd name="adj1" fmla="val 12796"/>
              <a:gd name="adj2" fmla="val 22278"/>
              <a:gd name="adj3" fmla="val 75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7" name="AutoShape 53"/>
          <p:cNvSpPr>
            <a:spLocks noChangeArrowheads="1"/>
          </p:cNvSpPr>
          <p:nvPr/>
        </p:nvSpPr>
        <p:spPr bwMode="auto">
          <a:xfrm rot="-15918988" flipH="1" flipV="1">
            <a:off x="6894513" y="1801813"/>
            <a:ext cx="342900" cy="184150"/>
          </a:xfrm>
          <a:prstGeom prst="curvedRightArrow">
            <a:avLst>
              <a:gd name="adj1" fmla="val 12796"/>
              <a:gd name="adj2" fmla="val 22278"/>
              <a:gd name="adj3" fmla="val 738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8" name="AutoShape 54"/>
          <p:cNvSpPr>
            <a:spLocks noChangeArrowheads="1"/>
          </p:cNvSpPr>
          <p:nvPr/>
        </p:nvSpPr>
        <p:spPr bwMode="auto">
          <a:xfrm rot="16202933" flipV="1">
            <a:off x="7078663" y="1811338"/>
            <a:ext cx="346075" cy="180975"/>
          </a:xfrm>
          <a:prstGeom prst="curvedRightArrow">
            <a:avLst>
              <a:gd name="adj1" fmla="val 12796"/>
              <a:gd name="adj2" fmla="val 22278"/>
              <a:gd name="adj3" fmla="val 75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59" name="AutoShape 55"/>
          <p:cNvSpPr>
            <a:spLocks noChangeArrowheads="1"/>
          </p:cNvSpPr>
          <p:nvPr/>
        </p:nvSpPr>
        <p:spPr bwMode="auto">
          <a:xfrm rot="-15918988" flipH="1" flipV="1">
            <a:off x="6497638" y="1435100"/>
            <a:ext cx="323850" cy="142875"/>
          </a:xfrm>
          <a:prstGeom prst="curvedRightArrow">
            <a:avLst>
              <a:gd name="adj1" fmla="val 12796"/>
              <a:gd name="adj2" fmla="val 22278"/>
              <a:gd name="adj3" fmla="val 898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3960" name="AutoShape 56"/>
          <p:cNvSpPr>
            <a:spLocks noChangeArrowheads="1"/>
          </p:cNvSpPr>
          <p:nvPr/>
        </p:nvSpPr>
        <p:spPr bwMode="auto">
          <a:xfrm rot="16045283" flipV="1">
            <a:off x="7537450" y="1457326"/>
            <a:ext cx="274637" cy="144462"/>
          </a:xfrm>
          <a:prstGeom prst="curvedRightArrow">
            <a:avLst>
              <a:gd name="adj1" fmla="val 12796"/>
              <a:gd name="adj2" fmla="val 22278"/>
              <a:gd name="adj3" fmla="val 753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23973" name="Group 69"/>
          <p:cNvGrpSpPr>
            <a:grpSpLocks/>
          </p:cNvGrpSpPr>
          <p:nvPr/>
        </p:nvGrpSpPr>
        <p:grpSpPr bwMode="auto">
          <a:xfrm>
            <a:off x="118750" y="5655358"/>
            <a:ext cx="893763" cy="941388"/>
            <a:chOff x="4039" y="3699"/>
            <a:chExt cx="563" cy="593"/>
          </a:xfrm>
        </p:grpSpPr>
        <p:sp>
          <p:nvSpPr>
            <p:cNvPr id="123967" name="Line 63"/>
            <p:cNvSpPr>
              <a:spLocks noChangeShapeType="1"/>
            </p:cNvSpPr>
            <p:nvPr/>
          </p:nvSpPr>
          <p:spPr bwMode="auto">
            <a:xfrm>
              <a:off x="4230" y="3997"/>
              <a:ext cx="154" cy="1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3968" name="Text Box 64"/>
            <p:cNvSpPr txBox="1">
              <a:spLocks noChangeArrowheads="1"/>
            </p:cNvSpPr>
            <p:nvPr/>
          </p:nvSpPr>
          <p:spPr bwMode="auto">
            <a:xfrm>
              <a:off x="4246" y="3820"/>
              <a:ext cx="356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 sz="1200" dirty="0">
                  <a:latin typeface="Times New Roman" pitchFamily="18" charset="0"/>
                </a:rPr>
                <a:t>[-110]</a:t>
              </a:r>
            </a:p>
          </p:txBody>
        </p:sp>
        <p:sp>
          <p:nvSpPr>
            <p:cNvPr id="123969" name="Text Box 65"/>
            <p:cNvSpPr txBox="1">
              <a:spLocks noChangeArrowheads="1"/>
            </p:cNvSpPr>
            <p:nvPr/>
          </p:nvSpPr>
          <p:spPr bwMode="auto">
            <a:xfrm rot="16200000">
              <a:off x="3964" y="3774"/>
              <a:ext cx="324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 sz="1200">
                  <a:latin typeface="Times New Roman" pitchFamily="18" charset="0"/>
                </a:rPr>
                <a:t>[111]</a:t>
              </a:r>
            </a:p>
          </p:txBody>
        </p:sp>
        <p:sp>
          <p:nvSpPr>
            <p:cNvPr id="123970" name="Text Box 66"/>
            <p:cNvSpPr txBox="1">
              <a:spLocks noChangeArrowheads="1"/>
            </p:cNvSpPr>
            <p:nvPr/>
          </p:nvSpPr>
          <p:spPr bwMode="auto">
            <a:xfrm rot="2700000">
              <a:off x="4056" y="4027"/>
              <a:ext cx="356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915988" eaLnBrk="0" hangingPunct="0"/>
              <a:r>
                <a:rPr lang="en-US" sz="1200">
                  <a:latin typeface="Times New Roman" pitchFamily="18" charset="0"/>
                </a:rPr>
                <a:t>[11-2]</a:t>
              </a:r>
            </a:p>
          </p:txBody>
        </p:sp>
        <p:sp>
          <p:nvSpPr>
            <p:cNvPr id="123971" name="Line 67"/>
            <p:cNvSpPr>
              <a:spLocks noChangeShapeType="1"/>
            </p:cNvSpPr>
            <p:nvPr/>
          </p:nvSpPr>
          <p:spPr bwMode="auto">
            <a:xfrm>
              <a:off x="4230" y="3997"/>
              <a:ext cx="2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3972" name="Line 68"/>
            <p:cNvSpPr>
              <a:spLocks noChangeShapeType="1"/>
            </p:cNvSpPr>
            <p:nvPr/>
          </p:nvSpPr>
          <p:spPr bwMode="auto">
            <a:xfrm flipV="1">
              <a:off x="4230" y="3792"/>
              <a:ext cx="0" cy="2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3978229" y="6377049"/>
            <a:ext cx="4963887" cy="2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85000"/>
              </a:lnSpc>
            </a:pPr>
            <a:r>
              <a:rPr lang="it-IT" sz="1100" dirty="0" err="1"/>
              <a:t>Zaafarani</a:t>
            </a:r>
            <a:r>
              <a:rPr lang="it-IT" sz="1100" dirty="0"/>
              <a:t>, Raabe, </a:t>
            </a:r>
            <a:r>
              <a:rPr lang="it-IT" sz="1100" dirty="0" err="1"/>
              <a:t>Singh</a:t>
            </a:r>
            <a:r>
              <a:rPr lang="it-IT" sz="1100" dirty="0"/>
              <a:t>, </a:t>
            </a:r>
            <a:r>
              <a:rPr lang="it-IT" sz="1100" dirty="0" err="1"/>
              <a:t>Roters</a:t>
            </a:r>
            <a:r>
              <a:rPr lang="it-IT" sz="1100" dirty="0"/>
              <a:t>, </a:t>
            </a:r>
            <a:r>
              <a:rPr lang="it-IT" sz="1100" dirty="0" err="1"/>
              <a:t>Zaefferer</a:t>
            </a:r>
            <a:r>
              <a:rPr lang="it-IT" sz="1100" dirty="0"/>
              <a:t>: </a:t>
            </a:r>
            <a:r>
              <a:rPr lang="it-IT" sz="1100" dirty="0" err="1"/>
              <a:t>Acta</a:t>
            </a:r>
            <a:r>
              <a:rPr lang="it-IT" sz="1100" dirty="0"/>
              <a:t> Mater. 54 (2006) </a:t>
            </a:r>
            <a:r>
              <a:rPr lang="it-IT" sz="1100" dirty="0" smtClean="0"/>
              <a:t>1707</a:t>
            </a:r>
            <a:endParaRPr lang="it-IT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4607625" y="6657406"/>
            <a:ext cx="4191990" cy="23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Zaafarani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Raabe,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Roters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Zaefferer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: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Acta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 Mater. 56 (2008) 31</a:t>
            </a:r>
            <a:endParaRPr lang="it-IT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2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2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12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45" grpId="0" animBg="1"/>
      <p:bldP spid="123946" grpId="0" animBg="1"/>
      <p:bldP spid="123947" grpId="0" animBg="1"/>
      <p:bldP spid="123948" grpId="0" animBg="1"/>
      <p:bldP spid="123949" grpId="0" animBg="1"/>
      <p:bldP spid="123950" grpId="0" animBg="1"/>
      <p:bldP spid="123951" grpId="0" animBg="1"/>
      <p:bldP spid="123952" grpId="0" animBg="1"/>
      <p:bldP spid="123953" grpId="0" animBg="1"/>
      <p:bldP spid="123954" grpId="0" animBg="1"/>
      <p:bldP spid="123955" grpId="0" animBg="1"/>
      <p:bldP spid="123956" grpId="0" animBg="1"/>
      <p:bldP spid="123957" grpId="0" animBg="1"/>
      <p:bldP spid="123958" grpId="0" animBg="1"/>
      <p:bldP spid="123959" grpId="0" animBg="1"/>
      <p:bldP spid="1239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ED6D34-D511-4F5E-8AD5-D8FA45EB7732}" type="slidenum">
              <a:rPr lang="en-US"/>
              <a:pPr/>
              <a:t>8</a:t>
            </a:fld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114300" y="17463"/>
            <a:ext cx="80279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de-DE" sz="2000" b="1" dirty="0">
                <a:solidFill>
                  <a:schemeClr val="bg1"/>
                </a:solidFill>
              </a:rPr>
              <a:t>Simplify</a:t>
            </a:r>
          </a:p>
        </p:txBody>
      </p:sp>
      <p:sp>
        <p:nvSpPr>
          <p:cNvPr id="27" name="Rechteck 26"/>
          <p:cNvSpPr/>
          <p:nvPr/>
        </p:nvSpPr>
        <p:spPr>
          <a:xfrm>
            <a:off x="4607625" y="6630110"/>
            <a:ext cx="4191990" cy="23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Zaafarani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Raabe,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Roters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,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Zaefferer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: </a:t>
            </a:r>
            <a:r>
              <a:rPr lang="en-GB" sz="1100" dirty="0" err="1" smtClean="0">
                <a:solidFill>
                  <a:schemeClr val="accent1">
                    <a:lumMod val="90000"/>
                  </a:schemeClr>
                </a:solidFill>
              </a:rPr>
              <a:t>Acta</a:t>
            </a:r>
            <a:r>
              <a:rPr lang="en-GB" sz="1100" dirty="0" smtClean="0">
                <a:solidFill>
                  <a:schemeClr val="accent1">
                    <a:lumMod val="90000"/>
                  </a:schemeClr>
                </a:solidFill>
              </a:rPr>
              <a:t> Mater. 56 (2008) 31</a:t>
            </a:r>
            <a:endParaRPr lang="it-IT" sz="1100" dirty="0">
              <a:solidFill>
                <a:schemeClr val="accent1">
                  <a:lumMod val="90000"/>
                </a:schemeClr>
              </a:solidFill>
            </a:endParaRPr>
          </a:p>
        </p:txBody>
      </p:sp>
      <p:pic>
        <p:nvPicPr>
          <p:cNvPr id="32" name="Picture 15" descr="physical_rot-y_s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218" y="2796985"/>
            <a:ext cx="3994639" cy="2198095"/>
          </a:xfrm>
          <a:prstGeom prst="rect">
            <a:avLst/>
          </a:prstGeom>
          <a:noFill/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825" y="1921353"/>
            <a:ext cx="374650" cy="337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1" name="Gruppieren 50"/>
          <p:cNvGrpSpPr/>
          <p:nvPr/>
        </p:nvGrpSpPr>
        <p:grpSpPr>
          <a:xfrm>
            <a:off x="3248167" y="667175"/>
            <a:ext cx="5542461" cy="2908539"/>
            <a:chOff x="3248167" y="667175"/>
            <a:chExt cx="5542461" cy="2908539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5118741" y="667175"/>
              <a:ext cx="3671887" cy="2755900"/>
              <a:chOff x="5132388" y="3765219"/>
              <a:chExt cx="3671887" cy="2755900"/>
            </a:xfrm>
          </p:grpSpPr>
          <p:sp>
            <p:nvSpPr>
              <p:cNvPr id="126988" name="Rectangle 12"/>
              <p:cNvSpPr>
                <a:spLocks noChangeArrowheads="1"/>
              </p:cNvSpPr>
              <p:nvPr/>
            </p:nvSpPr>
            <p:spPr bwMode="auto">
              <a:xfrm>
                <a:off x="5132388" y="4865357"/>
                <a:ext cx="3671887" cy="16557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26989" name="Group 13"/>
              <p:cNvGrpSpPr>
                <a:grpSpLocks/>
              </p:cNvGrpSpPr>
              <p:nvPr/>
            </p:nvGrpSpPr>
            <p:grpSpPr bwMode="auto">
              <a:xfrm>
                <a:off x="6067425" y="3765219"/>
                <a:ext cx="1800225" cy="1655763"/>
                <a:chOff x="1156" y="210"/>
                <a:chExt cx="1134" cy="1043"/>
              </a:xfrm>
            </p:grpSpPr>
            <p:sp>
              <p:nvSpPr>
                <p:cNvPr id="126990" name="Oval 14"/>
                <p:cNvSpPr>
                  <a:spLocks noChangeArrowheads="1"/>
                </p:cNvSpPr>
                <p:nvPr/>
              </p:nvSpPr>
              <p:spPr bwMode="auto">
                <a:xfrm>
                  <a:off x="1247" y="255"/>
                  <a:ext cx="953" cy="99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6991" name="Rectangle 15"/>
                <p:cNvSpPr>
                  <a:spLocks noChangeArrowheads="1"/>
                </p:cNvSpPr>
                <p:nvPr/>
              </p:nvSpPr>
              <p:spPr bwMode="auto">
                <a:xfrm>
                  <a:off x="1156" y="210"/>
                  <a:ext cx="1134" cy="5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6992" name="Line 16"/>
                <p:cNvSpPr>
                  <a:spLocks noChangeShapeType="1"/>
                </p:cNvSpPr>
                <p:nvPr/>
              </p:nvSpPr>
              <p:spPr bwMode="auto">
                <a:xfrm>
                  <a:off x="1247" y="754"/>
                  <a:ext cx="9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26993" name="Line 17"/>
              <p:cNvSpPr>
                <a:spLocks noChangeShapeType="1"/>
              </p:cNvSpPr>
              <p:nvPr/>
            </p:nvSpPr>
            <p:spPr bwMode="auto">
              <a:xfrm flipV="1">
                <a:off x="6996113" y="4417682"/>
                <a:ext cx="1069975" cy="15668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26994" name="Line 18"/>
              <p:cNvSpPr>
                <a:spLocks noChangeShapeType="1"/>
              </p:cNvSpPr>
              <p:nvPr/>
            </p:nvSpPr>
            <p:spPr bwMode="auto">
              <a:xfrm>
                <a:off x="7112000" y="4747882"/>
                <a:ext cx="430213" cy="296862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cxnSp>
          <p:nvCxnSpPr>
            <p:cNvPr id="40" name="Gekrümmte Verbindung 39"/>
            <p:cNvCxnSpPr/>
            <p:nvPr/>
          </p:nvCxnSpPr>
          <p:spPr>
            <a:xfrm flipV="1">
              <a:off x="3575713" y="2169994"/>
              <a:ext cx="4053386" cy="996287"/>
            </a:xfrm>
            <a:prstGeom prst="curvedConnector3">
              <a:avLst>
                <a:gd name="adj1" fmla="val 50000"/>
              </a:avLst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46"/>
            <p:cNvSpPr/>
            <p:nvPr/>
          </p:nvSpPr>
          <p:spPr>
            <a:xfrm>
              <a:off x="3248167" y="2743201"/>
              <a:ext cx="327546" cy="832513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2786418" y="3305033"/>
            <a:ext cx="6004210" cy="2987722"/>
            <a:chOff x="2786418" y="3305033"/>
            <a:chExt cx="6004210" cy="2987722"/>
          </a:xfrm>
        </p:grpSpPr>
        <p:grpSp>
          <p:nvGrpSpPr>
            <p:cNvPr id="43" name="Gruppieren 42"/>
            <p:cNvGrpSpPr/>
            <p:nvPr/>
          </p:nvGrpSpPr>
          <p:grpSpPr>
            <a:xfrm>
              <a:off x="5118741" y="3630510"/>
              <a:ext cx="3671887" cy="2662245"/>
              <a:chOff x="5132388" y="1191874"/>
              <a:chExt cx="3671887" cy="2662245"/>
            </a:xfrm>
          </p:grpSpPr>
          <p:sp>
            <p:nvSpPr>
              <p:cNvPr id="126979" name="Line 3"/>
              <p:cNvSpPr>
                <a:spLocks noChangeShapeType="1"/>
              </p:cNvSpPr>
              <p:nvPr/>
            </p:nvSpPr>
            <p:spPr bwMode="auto">
              <a:xfrm flipV="1">
                <a:off x="6080125" y="2762620"/>
                <a:ext cx="2060575" cy="4683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26995" name="Rectangle 19"/>
              <p:cNvSpPr>
                <a:spLocks noChangeArrowheads="1"/>
              </p:cNvSpPr>
              <p:nvPr/>
            </p:nvSpPr>
            <p:spPr bwMode="auto">
              <a:xfrm>
                <a:off x="5132388" y="2198357"/>
                <a:ext cx="3671887" cy="16557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26996" name="Group 20"/>
              <p:cNvGrpSpPr>
                <a:grpSpLocks/>
              </p:cNvGrpSpPr>
              <p:nvPr/>
            </p:nvGrpSpPr>
            <p:grpSpPr bwMode="auto">
              <a:xfrm>
                <a:off x="6067425" y="1191874"/>
                <a:ext cx="1800225" cy="1804991"/>
                <a:chOff x="1156" y="597"/>
                <a:chExt cx="1134" cy="1137"/>
              </a:xfrm>
            </p:grpSpPr>
            <p:sp>
              <p:nvSpPr>
                <p:cNvPr id="126997" name="Oval 21"/>
                <p:cNvSpPr>
                  <a:spLocks noChangeArrowheads="1"/>
                </p:cNvSpPr>
                <p:nvPr/>
              </p:nvSpPr>
              <p:spPr bwMode="auto">
                <a:xfrm>
                  <a:off x="1247" y="736"/>
                  <a:ext cx="953" cy="99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6998" name="Rectangle 22"/>
                <p:cNvSpPr>
                  <a:spLocks noChangeArrowheads="1"/>
                </p:cNvSpPr>
                <p:nvPr/>
              </p:nvSpPr>
              <p:spPr bwMode="auto">
                <a:xfrm>
                  <a:off x="1156" y="597"/>
                  <a:ext cx="1134" cy="5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6999" name="Line 23"/>
                <p:cNvSpPr>
                  <a:spLocks noChangeShapeType="1"/>
                </p:cNvSpPr>
                <p:nvPr/>
              </p:nvSpPr>
              <p:spPr bwMode="auto">
                <a:xfrm>
                  <a:off x="1247" y="1141"/>
                  <a:ext cx="95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27000" name="Line 24"/>
              <p:cNvSpPr>
                <a:spLocks noChangeShapeType="1"/>
              </p:cNvSpPr>
              <p:nvPr/>
            </p:nvSpPr>
            <p:spPr bwMode="auto">
              <a:xfrm>
                <a:off x="6943725" y="2367332"/>
                <a:ext cx="206375" cy="569913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cxnSp>
          <p:nvCxnSpPr>
            <p:cNvPr id="48" name="Gekrümmte Verbindung 47"/>
            <p:cNvCxnSpPr/>
            <p:nvPr/>
          </p:nvCxnSpPr>
          <p:spPr>
            <a:xfrm>
              <a:off x="3113964" y="3755410"/>
              <a:ext cx="3805451" cy="1894763"/>
            </a:xfrm>
            <a:prstGeom prst="curvedConnector3">
              <a:avLst>
                <a:gd name="adj1" fmla="val 50000"/>
              </a:avLst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e 48"/>
            <p:cNvSpPr/>
            <p:nvPr/>
          </p:nvSpPr>
          <p:spPr>
            <a:xfrm>
              <a:off x="2786418" y="3305033"/>
              <a:ext cx="327546" cy="832513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084321721765c1e78434b475a698ad93964e1a"/>
</p:tagLst>
</file>

<file path=ppt/theme/theme1.xml><?xml version="1.0" encoding="utf-8"?>
<a:theme xmlns:a="http://schemas.openxmlformats.org/drawingml/2006/main" name="powerpoint_mpie_Word2003_2008-11-04">
  <a:themeElements>
    <a:clrScheme name="powerpoint_mpie_Word2003_2008-11-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mpie_Word2003_2008-11-0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_mpie_Word2003_2008-11-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mpie_Word2003_2008-11-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mpie_Word2003_2008-11-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powerpoint_mpie_Word2003_2008-11-04</Template>
  <TotalTime>0</TotalTime>
  <Words>741</Words>
  <Application>Microsoft Office PowerPoint</Application>
  <PresentationFormat>Bildschirmpräsentation (4:3)</PresentationFormat>
  <Paragraphs>124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powerpoint_mpie_Word2003_2008-11-04</vt:lpstr>
      <vt:lpstr>Folie 0</vt:lpstr>
      <vt:lpstr>Folie 1</vt:lpstr>
      <vt:lpstr>Folie 2</vt:lpstr>
      <vt:lpstr>Folie 3</vt:lpstr>
      <vt:lpstr>Folie 4</vt:lpstr>
      <vt:lpstr>3D electron microscopy, 3D EBSD, tomography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</vt:vector>
  </TitlesOfParts>
  <Company>Max-Planck-Institut-fuer-Eisenforschung_GmbH_MU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>msupc15</dc:creator>
  <cp:lastModifiedBy>d.raabe</cp:lastModifiedBy>
  <cp:revision>346</cp:revision>
  <dcterms:created xsi:type="dcterms:W3CDTF">2008-11-06T18:25:57Z</dcterms:created>
  <dcterms:modified xsi:type="dcterms:W3CDTF">2011-05-05T20:26:37Z</dcterms:modified>
</cp:coreProperties>
</file>