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5"/>
  </p:notesMasterIdLst>
  <p:sldIdLst>
    <p:sldId id="256" r:id="rId2"/>
    <p:sldId id="368" r:id="rId3"/>
    <p:sldId id="351" r:id="rId4"/>
    <p:sldId id="401" r:id="rId5"/>
    <p:sldId id="400" r:id="rId6"/>
    <p:sldId id="313" r:id="rId7"/>
    <p:sldId id="396" r:id="rId8"/>
    <p:sldId id="352" r:id="rId9"/>
    <p:sldId id="320" r:id="rId10"/>
    <p:sldId id="356" r:id="rId11"/>
    <p:sldId id="333" r:id="rId12"/>
    <p:sldId id="327" r:id="rId13"/>
    <p:sldId id="370" r:id="rId14"/>
    <p:sldId id="348" r:id="rId15"/>
    <p:sldId id="335" r:id="rId16"/>
    <p:sldId id="373" r:id="rId17"/>
    <p:sldId id="330" r:id="rId18"/>
    <p:sldId id="362" r:id="rId19"/>
    <p:sldId id="364" r:id="rId20"/>
    <p:sldId id="378" r:id="rId21"/>
    <p:sldId id="379" r:id="rId22"/>
    <p:sldId id="329" r:id="rId23"/>
    <p:sldId id="332" r:id="rId24"/>
  </p:sldIdLst>
  <p:sldSz cx="9144000" cy="6858000" type="screen4x3"/>
  <p:notesSz cx="67691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66FF"/>
    <a:srgbClr val="6AA7B9"/>
    <a:srgbClr val="009900"/>
    <a:srgbClr val="B2B2B2"/>
    <a:srgbClr val="808080"/>
    <a:srgbClr val="01637E"/>
    <a:srgbClr val="6ABEB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6" autoAdjust="0"/>
    <p:restoredTop sz="90102" autoAdjust="0"/>
  </p:normalViewPr>
  <p:slideViewPr>
    <p:cSldViewPr>
      <p:cViewPr>
        <p:scale>
          <a:sx n="70" d="100"/>
          <a:sy n="70" d="100"/>
        </p:scale>
        <p:origin x="-7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1363"/>
            <a:ext cx="4951412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05350"/>
            <a:ext cx="5414962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42620644-B96C-472D-9CAB-23075751B9A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5C16D1-7D83-4C4C-B41E-5E953B5FD8EF}" type="slidenum">
              <a:rPr lang="en-US" smtClean="0"/>
              <a:pPr/>
              <a:t>0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* As for many other intermetallics, TiAl plasticity very sensitive against change in chemical composition</a:t>
            </a:r>
          </a:p>
          <a:p>
            <a:r>
              <a:rPr lang="de-DE" smtClean="0"/>
              <a:t>* Glide steps align with the {111} traces as expected.</a:t>
            </a:r>
          </a:p>
          <a:p>
            <a:r>
              <a:rPr lang="de-DE" smtClean="0"/>
              <a:t>* Circled indents: Berkovich indenter does not give reproduceable pile-up for a given indentation axis.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Incorporation of the TiAl deformation mechanisms by allowing for different shear strengths and hardening characteristics of ordinary and super dislocations and using uni-directional deformation for the twinning shear.</a:t>
            </a:r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6D8391-7028-46D4-9E37-26CC01DB1BE0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93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22FA9E-BE6C-406D-9C17-0D4BB9A73609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High </a:t>
            </a:r>
            <a:r>
              <a:rPr lang="de-DE" dirty="0" err="1" smtClean="0"/>
              <a:t>hardening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in sink-in, </a:t>
            </a:r>
            <a:r>
              <a:rPr lang="de-DE" dirty="0" err="1" smtClean="0"/>
              <a:t>little</a:t>
            </a:r>
            <a:r>
              <a:rPr lang="de-DE" dirty="0" smtClean="0"/>
              <a:t> </a:t>
            </a:r>
            <a:r>
              <a:rPr lang="de-DE" dirty="0" err="1" smtClean="0"/>
              <a:t>hardening</a:t>
            </a:r>
            <a:r>
              <a:rPr lang="de-DE" dirty="0" smtClean="0"/>
              <a:t> in </a:t>
            </a:r>
            <a:r>
              <a:rPr lang="de-DE" dirty="0" err="1" smtClean="0"/>
              <a:t>pronounced</a:t>
            </a:r>
            <a:r>
              <a:rPr lang="de-DE" dirty="0" smtClean="0"/>
              <a:t> </a:t>
            </a:r>
            <a:r>
              <a:rPr lang="de-DE" dirty="0" err="1" smtClean="0"/>
              <a:t>pile-up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Red</a:t>
            </a:r>
            <a:r>
              <a:rPr lang="de-DE" dirty="0" smtClean="0"/>
              <a:t>: super </a:t>
            </a:r>
            <a:r>
              <a:rPr lang="de-DE" dirty="0" err="1" smtClean="0"/>
              <a:t>dislocation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slip</a:t>
            </a:r>
            <a:endParaRPr lang="de-DE" dirty="0" smtClean="0"/>
          </a:p>
          <a:p>
            <a:r>
              <a:rPr lang="de-DE" dirty="0" smtClean="0"/>
              <a:t>Green: </a:t>
            </a:r>
            <a:r>
              <a:rPr lang="de-DE" dirty="0" err="1" smtClean="0"/>
              <a:t>ordinary</a:t>
            </a:r>
            <a:r>
              <a:rPr lang="de-DE" dirty="0" smtClean="0"/>
              <a:t> </a:t>
            </a:r>
            <a:r>
              <a:rPr lang="de-DE" dirty="0" err="1" smtClean="0"/>
              <a:t>dislocation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slip</a:t>
            </a:r>
            <a:r>
              <a:rPr lang="de-DE" dirty="0" smtClean="0"/>
              <a:t> </a:t>
            </a:r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2EC70-6745-4BFE-836B-B25E62D5672A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FB000-A8BB-4090-A9BA-419561AC6492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Video of the cross sectional view of the developing shear on a single ordinary dislocation slip system that is highly active. </a:t>
            </a:r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CD000-DFB1-41AE-A617-6891C114D45F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[101] indentation in TiAl – a beam balance to compare ordinary with super dislocation glide</a:t>
            </a:r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5D0DD-59F7-4DF0-8FD3-6B50508267A3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The approach can be extended to other crystal structures with different deformation systems, here example of Ti3Al (preliminary results, only one experimental topography)</a:t>
            </a:r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C766B-2761-4145-89B0-B1EED5DE2A4F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6B5BB-D774-43FF-BF0B-5A3F4D2EEAF7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Dislocation line directions: Is it possible to analyse for the dislocation loop shape in the material and maybe cross-slip on basal plane? Further analysis necessary. </a:t>
            </a:r>
            <a:r>
              <a:rPr lang="de-DE" smtClean="0">
                <a:sym typeface="Wingdings" pitchFamily="2" charset="2"/>
              </a:rPr>
              <a:t> because of the multiscale nature of the indentation you can choose to study dislocation character or bulk behavior, just depending on the choice of indentation load (here 6 mN)</a:t>
            </a:r>
            <a:endParaRPr lang="en-US" smtClean="0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8CF7C5-6996-4C92-BF37-F3E6108C06E5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47479-69EA-4A59-93CE-64B0373C2FB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35A4B-3CFC-4474-AA57-623C9C24D426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9E3A60-027A-4159-AF98-EE8E65AA0401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778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D4AEA-12A0-44B1-884D-8D35CCC33660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EE835-3C31-450B-BD42-94519CB88951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5F905-918A-414D-B90B-6E2F1F1B24C6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362FC-0858-4577-B175-3E8A0A11E273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280D89-3040-4C36-B1D1-E81DC6BC1007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Reliable indexing of the ordering domains (the c-axis direction) by improved indexing procedure based on the fit between measured and recalculated Kikuchi band positions.</a:t>
            </a:r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6AC5BC-0849-47DC-B68F-A69081F6C3E9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257300" y="3822700"/>
            <a:ext cx="6599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/>
              <a:t>Department of Microstructure Physics and Metal Forming</a:t>
            </a:r>
          </a:p>
          <a:p>
            <a:pPr algn="ctr">
              <a:defRPr/>
            </a:pPr>
            <a:r>
              <a:rPr lang="de-DE" sz="2000"/>
              <a:t>Düsseldorf, Germany</a:t>
            </a:r>
            <a:endParaRPr lang="en-US" sz="2000"/>
          </a:p>
        </p:txBody>
      </p:sp>
      <p:pic>
        <p:nvPicPr>
          <p:cNvPr id="3" name="Picture 19" descr="MPIEtext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3127375"/>
            <a:ext cx="47529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238500" y="4695825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b="1">
                <a:latin typeface="Courier New" pitchFamily="49" charset="0"/>
              </a:rPr>
              <a:t>c.zambaldi@mpie.de</a:t>
            </a:r>
            <a:endParaRPr lang="en-US" b="1">
              <a:latin typeface="Courier New" pitchFamily="49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30909-6983-4AEC-95B6-38F319753D6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3513" y="44450"/>
            <a:ext cx="2151062" cy="6192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7150" y="44450"/>
            <a:ext cx="6303963" cy="619283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C0813-C0E8-4BEF-88BF-8ED205593C0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49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6A5E-DAE9-47F9-A6ED-90FABA9A27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A2851-E91E-4F41-8F9C-D7578808CFD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5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08A3-3A22-4761-9251-CE33DE6E0DB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1E7AA-0259-4C67-91AD-1635BD8928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01063" y="6573838"/>
            <a:ext cx="608012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24685-340F-40E5-AABE-C5C5CF0515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58FFA-6F48-4391-B70B-7C542783961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B95E2-831F-4C49-8DFF-14270823F3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BDF2D-F6FD-47B4-B9DB-9EEF777C2CF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570663"/>
            <a:ext cx="4572000" cy="2873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588"/>
            <a:ext cx="9144000" cy="485775"/>
          </a:xfrm>
          <a:prstGeom prst="rect">
            <a:avLst/>
          </a:prstGeom>
          <a:gradFill rotWithShape="1">
            <a:gsLst>
              <a:gs pos="0">
                <a:srgbClr val="6AA7B9"/>
              </a:gs>
              <a:gs pos="100000">
                <a:srgbClr val="01637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444500" dir="16200000" sy="-100000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44450"/>
            <a:ext cx="75866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836613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10" descr="MPIE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42275" y="0"/>
            <a:ext cx="1101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851275" y="6570663"/>
            <a:ext cx="5292725" cy="287337"/>
          </a:xfrm>
          <a:prstGeom prst="rect">
            <a:avLst/>
          </a:prstGeom>
          <a:solidFill>
            <a:srgbClr val="01637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Max-Planck-Institut für Eisenforschung</a:t>
            </a:r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0" y="6543675"/>
            <a:ext cx="40322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C. Zambaldi, F. Roters, </a:t>
            </a:r>
            <a:r>
              <a:rPr lang="en-US" sz="1600" u="sng">
                <a:solidFill>
                  <a:schemeClr val="bg1"/>
                </a:solidFill>
              </a:rPr>
              <a:t>D. Raabe</a:t>
            </a:r>
            <a:endParaRPr lang="en-US" sz="1600" u="sng" dirty="0">
              <a:solidFill>
                <a:schemeClr val="bg1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00" y="6573838"/>
            <a:ext cx="5365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296AC7E-516D-4A6B-B29D-7B65235550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23" r:id="rId2"/>
    <p:sldLayoutId id="2147484024" r:id="rId3"/>
    <p:sldLayoutId id="2147484025" r:id="rId4"/>
    <p:sldLayoutId id="2147484026" r:id="rId5"/>
    <p:sldLayoutId id="2147484033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79388" y="476250"/>
            <a:ext cx="8748712" cy="2308225"/>
          </a:xfrm>
          <a:prstGeom prst="roundRect">
            <a:avLst>
              <a:gd name="adj" fmla="val 16667"/>
            </a:avLst>
          </a:prstGeom>
          <a:solidFill>
            <a:srgbClr val="01637E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15900" y="656692"/>
            <a:ext cx="8748713" cy="143986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2700" b="1" dirty="0" smtClean="0"/>
              <a:t>Piling-up behavior during </a:t>
            </a:r>
            <a:r>
              <a:rPr lang="en-US" sz="2700" b="1" dirty="0" err="1" smtClean="0"/>
              <a:t>axisymmetric</a:t>
            </a:r>
            <a:r>
              <a:rPr lang="en-US" sz="2700" b="1" dirty="0" smtClean="0"/>
              <a:t> indentation and its relation to the activated deformation mechanisms in </a:t>
            </a:r>
            <a:r>
              <a:rPr lang="de-DE" sz="2700" b="1" dirty="0" smtClean="0">
                <a:sym typeface="Symbol" pitchFamily="18" charset="2"/>
              </a:rPr>
              <a:t>-</a:t>
            </a:r>
            <a:r>
              <a:rPr lang="de-DE" sz="2700" b="1" dirty="0" err="1" smtClean="0">
                <a:sym typeface="Symbol" pitchFamily="18" charset="2"/>
              </a:rPr>
              <a:t>TiAl</a:t>
            </a:r>
            <a:endParaRPr lang="en-US" sz="2700" b="1" dirty="0" smtClean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379463" y="6536426"/>
            <a:ext cx="459613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300" dirty="0" smtClean="0">
                <a:solidFill>
                  <a:srgbClr val="35708B"/>
                </a:solidFill>
                <a:cs typeface="Arial" charset="0"/>
              </a:rPr>
              <a:t>MRS Fall Conference    30. November 2010     Dierk Raabe</a:t>
            </a:r>
            <a:endParaRPr lang="de-DE" sz="1300" dirty="0">
              <a:solidFill>
                <a:srgbClr val="35708B"/>
              </a:solidFill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2312876"/>
            <a:ext cx="8078788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de-DE" sz="1900" dirty="0" smtClean="0">
                <a:solidFill>
                  <a:srgbClr val="6AA7B9"/>
                </a:solidFill>
              </a:rPr>
              <a:t>C. </a:t>
            </a:r>
            <a:r>
              <a:rPr lang="de-DE" sz="1900" dirty="0" err="1" smtClean="0">
                <a:solidFill>
                  <a:srgbClr val="6AA7B9"/>
                </a:solidFill>
              </a:rPr>
              <a:t>Zambaldi</a:t>
            </a:r>
            <a:r>
              <a:rPr lang="de-DE" sz="1900" dirty="0" smtClean="0">
                <a:solidFill>
                  <a:srgbClr val="6AA7B9"/>
                </a:solidFill>
              </a:rPr>
              <a:t>, S. </a:t>
            </a:r>
            <a:r>
              <a:rPr lang="de-DE" sz="1900" dirty="0" err="1" smtClean="0">
                <a:solidFill>
                  <a:srgbClr val="6AA7B9"/>
                </a:solidFill>
              </a:rPr>
              <a:t>Zaefferer</a:t>
            </a:r>
            <a:r>
              <a:rPr lang="de-DE" sz="1900" dirty="0" smtClean="0">
                <a:solidFill>
                  <a:srgbClr val="6AA7B9"/>
                </a:solidFill>
              </a:rPr>
              <a:t>, F. </a:t>
            </a:r>
            <a:r>
              <a:rPr lang="de-DE" sz="1900" dirty="0" err="1" smtClean="0">
                <a:solidFill>
                  <a:srgbClr val="6AA7B9"/>
                </a:solidFill>
              </a:rPr>
              <a:t>Roters</a:t>
            </a:r>
            <a:r>
              <a:rPr lang="de-DE" sz="1900" dirty="0" smtClean="0">
                <a:solidFill>
                  <a:srgbClr val="6AA7B9"/>
                </a:solidFill>
              </a:rPr>
              <a:t>, </a:t>
            </a:r>
            <a:r>
              <a:rPr lang="de-DE" sz="1900" u="sng" dirty="0" smtClean="0">
                <a:solidFill>
                  <a:srgbClr val="6AA7B9"/>
                </a:solidFill>
              </a:rPr>
              <a:t>D. Raabe</a:t>
            </a:r>
            <a:endParaRPr lang="en-US" sz="1900" u="sng" dirty="0">
              <a:solidFill>
                <a:srgbClr val="6AA7B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Identification of order domains by EBSD</a:t>
            </a:r>
            <a:endParaRPr lang="en-US" smtClean="0"/>
          </a:p>
        </p:txBody>
      </p:sp>
      <p:pic>
        <p:nvPicPr>
          <p:cNvPr id="13315" name="Picture 2" descr="D:\zambaldi\A090605_MeinMU Seminar\variant_boundaries_ohne tex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509"/>
          <a:stretch>
            <a:fillRect/>
          </a:stretch>
        </p:blipFill>
        <p:spPr bwMode="auto">
          <a:xfrm>
            <a:off x="4352925" y="1165225"/>
            <a:ext cx="2354263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D:\zambaldi\exp\TiAl\ebsd\081006_DresdenHKZ\pos228liob_reScan_fitRa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982663"/>
            <a:ext cx="393065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uppieren 21"/>
          <p:cNvGrpSpPr>
            <a:grpSpLocks/>
          </p:cNvGrpSpPr>
          <p:nvPr/>
        </p:nvGrpSpPr>
        <p:grpSpPr bwMode="auto">
          <a:xfrm rot="5400000">
            <a:off x="99219" y="1486694"/>
            <a:ext cx="4497388" cy="3816350"/>
            <a:chOff x="795338" y="674688"/>
            <a:chExt cx="4497387" cy="3816350"/>
          </a:xfrm>
        </p:grpSpPr>
        <p:sp>
          <p:nvSpPr>
            <p:cNvPr id="13349" name="Textfeld 41"/>
            <p:cNvSpPr txBox="1">
              <a:spLocks noChangeArrowheads="1"/>
            </p:cNvSpPr>
            <p:nvPr/>
          </p:nvSpPr>
          <p:spPr bwMode="auto">
            <a:xfrm>
              <a:off x="4818063" y="1065213"/>
              <a:ext cx="1158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0" name="Textfeld 42"/>
            <p:cNvSpPr txBox="1">
              <a:spLocks noChangeArrowheads="1"/>
            </p:cNvSpPr>
            <p:nvPr/>
          </p:nvSpPr>
          <p:spPr bwMode="auto">
            <a:xfrm>
              <a:off x="4792663" y="1274763"/>
              <a:ext cx="1158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1" name="Textfeld 43"/>
            <p:cNvSpPr txBox="1">
              <a:spLocks noChangeArrowheads="1"/>
            </p:cNvSpPr>
            <p:nvPr/>
          </p:nvSpPr>
          <p:spPr bwMode="auto">
            <a:xfrm>
              <a:off x="4370388" y="1081088"/>
              <a:ext cx="1158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2" name="Textfeld 44"/>
            <p:cNvSpPr txBox="1">
              <a:spLocks noChangeArrowheads="1"/>
            </p:cNvSpPr>
            <p:nvPr/>
          </p:nvSpPr>
          <p:spPr bwMode="auto">
            <a:xfrm>
              <a:off x="4454525" y="901700"/>
              <a:ext cx="1158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3" name="Textfeld 45"/>
            <p:cNvSpPr txBox="1">
              <a:spLocks noChangeArrowheads="1"/>
            </p:cNvSpPr>
            <p:nvPr/>
          </p:nvSpPr>
          <p:spPr bwMode="auto">
            <a:xfrm>
              <a:off x="4756150" y="746125"/>
              <a:ext cx="1158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4" name="Textfeld 46"/>
            <p:cNvSpPr txBox="1">
              <a:spLocks noChangeArrowheads="1"/>
            </p:cNvSpPr>
            <p:nvPr/>
          </p:nvSpPr>
          <p:spPr bwMode="auto">
            <a:xfrm>
              <a:off x="4546600" y="674688"/>
              <a:ext cx="1158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5" name="Textfeld 47"/>
            <p:cNvSpPr txBox="1">
              <a:spLocks noChangeArrowheads="1"/>
            </p:cNvSpPr>
            <p:nvPr/>
          </p:nvSpPr>
          <p:spPr bwMode="auto">
            <a:xfrm>
              <a:off x="4619625" y="3141663"/>
              <a:ext cx="1158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6" name="Textfeld 48"/>
            <p:cNvSpPr txBox="1">
              <a:spLocks noChangeArrowheads="1"/>
            </p:cNvSpPr>
            <p:nvPr/>
          </p:nvSpPr>
          <p:spPr bwMode="auto">
            <a:xfrm>
              <a:off x="4833938" y="2941638"/>
              <a:ext cx="1158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7" name="Textfeld 49"/>
            <p:cNvSpPr txBox="1">
              <a:spLocks noChangeArrowheads="1"/>
            </p:cNvSpPr>
            <p:nvPr/>
          </p:nvSpPr>
          <p:spPr bwMode="auto">
            <a:xfrm>
              <a:off x="5176838" y="2805113"/>
              <a:ext cx="1158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8" name="Textfeld 50"/>
            <p:cNvSpPr txBox="1">
              <a:spLocks noChangeArrowheads="1"/>
            </p:cNvSpPr>
            <p:nvPr/>
          </p:nvSpPr>
          <p:spPr bwMode="auto">
            <a:xfrm>
              <a:off x="2228850" y="4024313"/>
              <a:ext cx="1158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59" name="Textfeld 51"/>
            <p:cNvSpPr txBox="1">
              <a:spLocks noChangeArrowheads="1"/>
            </p:cNvSpPr>
            <p:nvPr/>
          </p:nvSpPr>
          <p:spPr bwMode="auto">
            <a:xfrm>
              <a:off x="2514600" y="4214813"/>
              <a:ext cx="1158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60" name="Textfeld 52"/>
            <p:cNvSpPr txBox="1">
              <a:spLocks noChangeArrowheads="1"/>
            </p:cNvSpPr>
            <p:nvPr/>
          </p:nvSpPr>
          <p:spPr bwMode="auto">
            <a:xfrm>
              <a:off x="1042988" y="957263"/>
              <a:ext cx="1158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61" name="Textfeld 53"/>
            <p:cNvSpPr txBox="1">
              <a:spLocks noChangeArrowheads="1"/>
            </p:cNvSpPr>
            <p:nvPr/>
          </p:nvSpPr>
          <p:spPr bwMode="auto">
            <a:xfrm>
              <a:off x="1331913" y="981075"/>
              <a:ext cx="1158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62" name="Textfeld 54"/>
            <p:cNvSpPr txBox="1">
              <a:spLocks noChangeArrowheads="1"/>
            </p:cNvSpPr>
            <p:nvPr/>
          </p:nvSpPr>
          <p:spPr bwMode="auto">
            <a:xfrm>
              <a:off x="1393825" y="1252538"/>
              <a:ext cx="1158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63" name="Textfeld 55"/>
            <p:cNvSpPr txBox="1">
              <a:spLocks noChangeArrowheads="1"/>
            </p:cNvSpPr>
            <p:nvPr/>
          </p:nvSpPr>
          <p:spPr bwMode="auto">
            <a:xfrm>
              <a:off x="1009650" y="1309688"/>
              <a:ext cx="1158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  <p:sp>
          <p:nvSpPr>
            <p:cNvPr id="13364" name="Textfeld 56"/>
            <p:cNvSpPr txBox="1">
              <a:spLocks noChangeArrowheads="1"/>
            </p:cNvSpPr>
            <p:nvPr/>
          </p:nvSpPr>
          <p:spPr bwMode="auto">
            <a:xfrm>
              <a:off x="795338" y="1252538"/>
              <a:ext cx="1158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alibri" pitchFamily="34" charset="0"/>
                </a:rPr>
                <a:t>x</a:t>
              </a:r>
            </a:p>
          </p:txBody>
        </p:sp>
      </p:grpSp>
      <p:sp>
        <p:nvSpPr>
          <p:cNvPr id="13318" name="Textfeld 47"/>
          <p:cNvSpPr txBox="1">
            <a:spLocks noChangeArrowheads="1"/>
          </p:cNvSpPr>
          <p:nvPr/>
        </p:nvSpPr>
        <p:spPr bwMode="auto">
          <a:xfrm>
            <a:off x="2916238" y="3054350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19" name="Textfeld 47"/>
          <p:cNvSpPr txBox="1">
            <a:spLocks noChangeArrowheads="1"/>
          </p:cNvSpPr>
          <p:nvPr/>
        </p:nvSpPr>
        <p:spPr bwMode="auto">
          <a:xfrm>
            <a:off x="2940050" y="3368675"/>
            <a:ext cx="204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0" name="Textfeld 47"/>
          <p:cNvSpPr txBox="1">
            <a:spLocks noChangeArrowheads="1"/>
          </p:cNvSpPr>
          <p:nvPr/>
        </p:nvSpPr>
        <p:spPr bwMode="auto">
          <a:xfrm>
            <a:off x="3257550" y="3365500"/>
            <a:ext cx="204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1" name="Textfeld 47"/>
          <p:cNvSpPr txBox="1">
            <a:spLocks noChangeArrowheads="1"/>
          </p:cNvSpPr>
          <p:nvPr/>
        </p:nvSpPr>
        <p:spPr bwMode="auto">
          <a:xfrm>
            <a:off x="3254375" y="3101975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2" name="Textfeld 47"/>
          <p:cNvSpPr txBox="1">
            <a:spLocks noChangeArrowheads="1"/>
          </p:cNvSpPr>
          <p:nvPr/>
        </p:nvSpPr>
        <p:spPr bwMode="auto">
          <a:xfrm>
            <a:off x="3279775" y="4924425"/>
            <a:ext cx="206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3" name="Textfeld 47"/>
          <p:cNvSpPr txBox="1">
            <a:spLocks noChangeArrowheads="1"/>
          </p:cNvSpPr>
          <p:nvPr/>
        </p:nvSpPr>
        <p:spPr bwMode="auto">
          <a:xfrm>
            <a:off x="2701925" y="4633913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4" name="Textfeld 47"/>
          <p:cNvSpPr txBox="1">
            <a:spLocks noChangeArrowheads="1"/>
          </p:cNvSpPr>
          <p:nvPr/>
        </p:nvSpPr>
        <p:spPr bwMode="auto">
          <a:xfrm>
            <a:off x="2724150" y="4978400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5" name="Textfeld 47"/>
          <p:cNvSpPr txBox="1">
            <a:spLocks noChangeArrowheads="1"/>
          </p:cNvSpPr>
          <p:nvPr/>
        </p:nvSpPr>
        <p:spPr bwMode="auto">
          <a:xfrm>
            <a:off x="3027363" y="4983163"/>
            <a:ext cx="204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6" name="Textfeld 54"/>
          <p:cNvSpPr txBox="1">
            <a:spLocks noChangeArrowheads="1"/>
          </p:cNvSpPr>
          <p:nvPr/>
        </p:nvSpPr>
        <p:spPr bwMode="auto">
          <a:xfrm>
            <a:off x="3040063" y="4673600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7" name="Textfeld 47"/>
          <p:cNvSpPr txBox="1">
            <a:spLocks noChangeArrowheads="1"/>
          </p:cNvSpPr>
          <p:nvPr/>
        </p:nvSpPr>
        <p:spPr bwMode="auto">
          <a:xfrm>
            <a:off x="3036888" y="5245100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8" name="Textfeld 47"/>
          <p:cNvSpPr txBox="1">
            <a:spLocks noChangeArrowheads="1"/>
          </p:cNvSpPr>
          <p:nvPr/>
        </p:nvSpPr>
        <p:spPr bwMode="auto">
          <a:xfrm>
            <a:off x="3914775" y="3492500"/>
            <a:ext cx="2063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29" name="Textfeld 66"/>
          <p:cNvSpPr txBox="1">
            <a:spLocks noChangeArrowheads="1"/>
          </p:cNvSpPr>
          <p:nvPr/>
        </p:nvSpPr>
        <p:spPr bwMode="auto">
          <a:xfrm>
            <a:off x="3913188" y="3228975"/>
            <a:ext cx="204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0" name="Textfeld 47"/>
          <p:cNvSpPr txBox="1">
            <a:spLocks noChangeArrowheads="1"/>
          </p:cNvSpPr>
          <p:nvPr/>
        </p:nvSpPr>
        <p:spPr bwMode="auto">
          <a:xfrm>
            <a:off x="766763" y="1263650"/>
            <a:ext cx="204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1" name="Textfeld 47"/>
          <p:cNvSpPr txBox="1">
            <a:spLocks noChangeArrowheads="1"/>
          </p:cNvSpPr>
          <p:nvPr/>
        </p:nvSpPr>
        <p:spPr bwMode="auto">
          <a:xfrm>
            <a:off x="1068388" y="1281113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2" name="Textfeld 72"/>
          <p:cNvSpPr txBox="1">
            <a:spLocks noChangeArrowheads="1"/>
          </p:cNvSpPr>
          <p:nvPr/>
        </p:nvSpPr>
        <p:spPr bwMode="auto">
          <a:xfrm>
            <a:off x="1376363" y="1004888"/>
            <a:ext cx="204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3" name="Textfeld 47"/>
          <p:cNvSpPr txBox="1">
            <a:spLocks noChangeArrowheads="1"/>
          </p:cNvSpPr>
          <p:nvPr/>
        </p:nvSpPr>
        <p:spPr bwMode="auto">
          <a:xfrm>
            <a:off x="2085975" y="5294313"/>
            <a:ext cx="204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4" name="Textfeld 47"/>
          <p:cNvSpPr txBox="1">
            <a:spLocks noChangeArrowheads="1"/>
          </p:cNvSpPr>
          <p:nvPr/>
        </p:nvSpPr>
        <p:spPr bwMode="auto">
          <a:xfrm>
            <a:off x="2124075" y="4576763"/>
            <a:ext cx="204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5" name="Textfeld 47"/>
          <p:cNvSpPr txBox="1">
            <a:spLocks noChangeArrowheads="1"/>
          </p:cNvSpPr>
          <p:nvPr/>
        </p:nvSpPr>
        <p:spPr bwMode="auto">
          <a:xfrm>
            <a:off x="4024313" y="4197350"/>
            <a:ext cx="206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6" name="Textfeld 47"/>
          <p:cNvSpPr txBox="1">
            <a:spLocks noChangeArrowheads="1"/>
          </p:cNvSpPr>
          <p:nvPr/>
        </p:nvSpPr>
        <p:spPr bwMode="auto">
          <a:xfrm>
            <a:off x="3624263" y="4078288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7" name="Textfeld 47"/>
          <p:cNvSpPr txBox="1">
            <a:spLocks noChangeArrowheads="1"/>
          </p:cNvSpPr>
          <p:nvPr/>
        </p:nvSpPr>
        <p:spPr bwMode="auto">
          <a:xfrm>
            <a:off x="3629025" y="4364038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8" name="Textfeld 47"/>
          <p:cNvSpPr txBox="1">
            <a:spLocks noChangeArrowheads="1"/>
          </p:cNvSpPr>
          <p:nvPr/>
        </p:nvSpPr>
        <p:spPr bwMode="auto">
          <a:xfrm>
            <a:off x="2987675" y="3983038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39" name="Textfeld 47"/>
          <p:cNvSpPr txBox="1">
            <a:spLocks noChangeArrowheads="1"/>
          </p:cNvSpPr>
          <p:nvPr/>
        </p:nvSpPr>
        <p:spPr bwMode="auto">
          <a:xfrm>
            <a:off x="3011488" y="4297363"/>
            <a:ext cx="204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40" name="Textfeld 47"/>
          <p:cNvSpPr txBox="1">
            <a:spLocks noChangeArrowheads="1"/>
          </p:cNvSpPr>
          <p:nvPr/>
        </p:nvSpPr>
        <p:spPr bwMode="auto">
          <a:xfrm>
            <a:off x="3328988" y="4294188"/>
            <a:ext cx="204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41" name="Textfeld 85"/>
          <p:cNvSpPr txBox="1">
            <a:spLocks noChangeArrowheads="1"/>
          </p:cNvSpPr>
          <p:nvPr/>
        </p:nvSpPr>
        <p:spPr bwMode="auto">
          <a:xfrm>
            <a:off x="3325813" y="4030663"/>
            <a:ext cx="20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13342" name="Textfeld 47"/>
          <p:cNvSpPr txBox="1">
            <a:spLocks noChangeArrowheads="1"/>
          </p:cNvSpPr>
          <p:nvPr/>
        </p:nvSpPr>
        <p:spPr bwMode="auto">
          <a:xfrm>
            <a:off x="3292475" y="4618038"/>
            <a:ext cx="206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pic>
        <p:nvPicPr>
          <p:cNvPr id="13343" name="Picture 111" descr="D:\zambaldi\matlab\indentation\polefigure_ind_axishkz305_pos228_rmio0_pink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39" t="12328" r="20068" b="13454"/>
          <a:stretch>
            <a:fillRect/>
          </a:stretch>
        </p:blipFill>
        <p:spPr bwMode="auto">
          <a:xfrm>
            <a:off x="3170238" y="5356225"/>
            <a:ext cx="149225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4" name="Textfeld 74"/>
          <p:cNvSpPr txBox="1">
            <a:spLocks noChangeArrowheads="1"/>
          </p:cNvSpPr>
          <p:nvPr/>
        </p:nvSpPr>
        <p:spPr bwMode="auto">
          <a:xfrm>
            <a:off x="190500" y="5729288"/>
            <a:ext cx="56959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Fit-rank EBSD indexing</a:t>
            </a:r>
          </a:p>
          <a:p>
            <a:r>
              <a:rPr lang="de-DE" i="1"/>
              <a:t>Zambaldi, Zaefferer, Wright; J. Appl Cryst. (Dec 2009)</a:t>
            </a:r>
            <a:endParaRPr lang="en-US" i="1"/>
          </a:p>
        </p:txBody>
      </p:sp>
      <p:pic>
        <p:nvPicPr>
          <p:cNvPr id="1334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9438" y="3648075"/>
            <a:ext cx="1792287" cy="17922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3346" name="Textfeld 74"/>
          <p:cNvSpPr txBox="1">
            <a:spLocks noChangeArrowheads="1"/>
          </p:cNvSpPr>
          <p:nvPr/>
        </p:nvSpPr>
        <p:spPr bwMode="auto">
          <a:xfrm>
            <a:off x="4572000" y="690563"/>
            <a:ext cx="2117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120°@[111]</a:t>
            </a:r>
            <a:endParaRPr lang="en-US"/>
          </a:p>
        </p:txBody>
      </p:sp>
      <p:pic>
        <p:nvPicPr>
          <p:cNvPr id="13347" name="Picture 52" descr="C:\zambaldi\diss_TeXnicCenter\pics\ind\unitTriangle_proper_expOri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8550" y="3429000"/>
            <a:ext cx="2782888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8" name="Picture 53" descr="C:\zambaldi\diss_TeXnicCenter\pics\ind\pos228liob_IPF_legend_withOris.png"/>
          <p:cNvPicPr>
            <a:picLocks noChangeAspect="1" noChangeArrowheads="1"/>
          </p:cNvPicPr>
          <p:nvPr/>
        </p:nvPicPr>
        <p:blipFill>
          <a:blip r:embed="rId8" cstate="print"/>
          <a:srcRect l="4391" t="13280" r="8841"/>
          <a:stretch>
            <a:fillRect/>
          </a:stretch>
        </p:blipFill>
        <p:spPr bwMode="auto">
          <a:xfrm>
            <a:off x="6916738" y="982663"/>
            <a:ext cx="2227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9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44450"/>
            <a:ext cx="7586663" cy="431800"/>
          </a:xfrm>
        </p:spPr>
        <p:txBody>
          <a:bodyPr/>
          <a:lstStyle/>
          <a:p>
            <a:r>
              <a:rPr lang="de-DE" smtClean="0"/>
              <a:t>Nanoindentation &amp; EBSD &amp; AFM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548680"/>
            <a:ext cx="8229600" cy="540067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Times New Roman" pitchFamily="18" charset="0"/>
              </a:rPr>
              <a:t>γ</a:t>
            </a:r>
            <a:r>
              <a:rPr lang="en-US" sz="2400" dirty="0" smtClean="0"/>
              <a:t>-</a:t>
            </a:r>
            <a:r>
              <a:rPr lang="en-US" sz="2400" dirty="0" err="1" smtClean="0"/>
              <a:t>TiAl</a:t>
            </a:r>
            <a:r>
              <a:rPr lang="en-US" sz="2400" dirty="0" smtClean="0"/>
              <a:t> single crystals cannot be grown in the specific compositions</a:t>
            </a:r>
            <a:r>
              <a:rPr lang="en-US" sz="2400" dirty="0" smtClean="0">
                <a:sym typeface="Wingdings" pitchFamily="2" charset="2"/>
              </a:rPr>
              <a:t> </a:t>
            </a:r>
            <a:r>
              <a:rPr lang="en-US" sz="2400" dirty="0" err="1" smtClean="0">
                <a:sym typeface="Wingdings" pitchFamily="2" charset="2"/>
              </a:rPr>
              <a:t>Nanoindentation</a:t>
            </a:r>
            <a:r>
              <a:rPr lang="en-US" sz="2400" dirty="0" smtClean="0">
                <a:sym typeface="Wingdings" pitchFamily="2" charset="2"/>
              </a:rPr>
              <a:t> in fine microstructures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ym typeface="Wingdings" pitchFamily="2" charset="2"/>
              </a:rPr>
              <a:t>Characterization by AFM &amp; EBSD</a:t>
            </a:r>
            <a:endParaRPr lang="de-DE" sz="2400" dirty="0" smtClean="0"/>
          </a:p>
        </p:txBody>
      </p:sp>
      <p:grpSp>
        <p:nvGrpSpPr>
          <p:cNvPr id="14340" name="Gruppieren 7"/>
          <p:cNvGrpSpPr>
            <a:grpSpLocks/>
          </p:cNvGrpSpPr>
          <p:nvPr/>
        </p:nvGrpSpPr>
        <p:grpSpPr bwMode="auto">
          <a:xfrm>
            <a:off x="7143750" y="5018088"/>
            <a:ext cx="1785938" cy="1482725"/>
            <a:chOff x="6786578" y="3571876"/>
            <a:chExt cx="1785937" cy="1482725"/>
          </a:xfrm>
        </p:grpSpPr>
        <p:pic>
          <p:nvPicPr>
            <p:cNvPr id="14345" name="Picture 20" descr="D:\zambaldi\teX\diss_TeXnicCenter\pics\ebsd\IPF_legend_TiAl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6578" y="3571876"/>
              <a:ext cx="1785937" cy="148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6" name="Oval 6"/>
            <p:cNvSpPr>
              <a:spLocks noChangeArrowheads="1"/>
            </p:cNvSpPr>
            <p:nvPr/>
          </p:nvSpPr>
          <p:spPr bwMode="auto">
            <a:xfrm>
              <a:off x="7786710" y="4643446"/>
              <a:ext cx="144462" cy="1428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14341" name="Picture 10" descr="D:\zambaldi\teX\diss_TeXnicCenter\pics\ind\hkz305_pos228_reob_gruen_overlay_topo_EBSD_mubar_cr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276872"/>
            <a:ext cx="6008687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4" descr="D:\zambaldi\matlab\indentation\vis_ori_TiAl_gruenEBSD.png"/>
          <p:cNvPicPr>
            <a:picLocks noChangeAspect="1" noChangeArrowheads="1"/>
          </p:cNvPicPr>
          <p:nvPr/>
        </p:nvPicPr>
        <p:blipFill>
          <a:blip r:embed="rId5" cstate="print"/>
          <a:srcRect l="26762" t="10242" r="20755" b="15221"/>
          <a:stretch>
            <a:fillRect/>
          </a:stretch>
        </p:blipFill>
        <p:spPr bwMode="auto">
          <a:xfrm>
            <a:off x="6361113" y="2224088"/>
            <a:ext cx="260667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504950" y="2412864"/>
            <a:ext cx="1277938" cy="13144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819400" y="2777989"/>
            <a:ext cx="985838" cy="985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10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0" y="6272213"/>
            <a:ext cx="931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err="1"/>
              <a:t>Zambaldi</a:t>
            </a:r>
            <a:r>
              <a:rPr lang="de-DE" dirty="0"/>
              <a:t> &amp; Raabe, </a:t>
            </a:r>
            <a:r>
              <a:rPr lang="de-DE" i="1" dirty="0"/>
              <a:t>Acta Mater. </a:t>
            </a:r>
            <a:r>
              <a:rPr lang="de-DE" dirty="0"/>
              <a:t>2010 </a:t>
            </a:r>
          </a:p>
        </p:txBody>
      </p:sp>
      <p:sp>
        <p:nvSpPr>
          <p:cNvPr id="13" name="Rechteck 12"/>
          <p:cNvSpPr/>
          <p:nvPr/>
        </p:nvSpPr>
        <p:spPr>
          <a:xfrm>
            <a:off x="179512" y="1969095"/>
            <a:ext cx="57606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/>
              <a:t>AFM topographic and EBDF maps superimposed</a:t>
            </a:r>
            <a:endParaRPr lang="de-DE" sz="15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8"/>
          <p:cNvSpPr>
            <a:spLocks noGrp="1"/>
          </p:cNvSpPr>
          <p:nvPr>
            <p:ph type="title"/>
          </p:nvPr>
        </p:nvSpPr>
        <p:spPr>
          <a:xfrm>
            <a:off x="57150" y="44450"/>
            <a:ext cx="7729538" cy="431800"/>
          </a:xfrm>
        </p:spPr>
        <p:txBody>
          <a:bodyPr/>
          <a:lstStyle/>
          <a:p>
            <a:r>
              <a:rPr lang="de-DE" smtClean="0"/>
              <a:t>3-dimensional simulation of nanoindentation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63" y="1232756"/>
            <a:ext cx="20875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Line 8"/>
          <p:cNvSpPr>
            <a:spLocks noChangeShapeType="1"/>
          </p:cNvSpPr>
          <p:nvPr/>
        </p:nvSpPr>
        <p:spPr bwMode="auto">
          <a:xfrm flipV="1">
            <a:off x="7072313" y="3426681"/>
            <a:ext cx="695325" cy="1762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arrow" w="med" len="med"/>
            <a:tailEnd type="arrow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sp>
        <p:nvSpPr>
          <p:cNvPr id="15365" name="Line 9"/>
          <p:cNvSpPr>
            <a:spLocks noChangeShapeType="1"/>
          </p:cNvSpPr>
          <p:nvPr/>
        </p:nvSpPr>
        <p:spPr bwMode="auto">
          <a:xfrm>
            <a:off x="7277100" y="1540731"/>
            <a:ext cx="301625" cy="9207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sp>
        <p:nvSpPr>
          <p:cNvPr id="15366" name="Line 10"/>
          <p:cNvSpPr>
            <a:spLocks noChangeShapeType="1"/>
          </p:cNvSpPr>
          <p:nvPr/>
        </p:nvSpPr>
        <p:spPr bwMode="auto">
          <a:xfrm flipV="1">
            <a:off x="7099300" y="1558193"/>
            <a:ext cx="123825" cy="903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sp>
        <p:nvSpPr>
          <p:cNvPr id="15367" name="Line 11"/>
          <p:cNvSpPr>
            <a:spLocks noChangeShapeType="1"/>
          </p:cNvSpPr>
          <p:nvPr/>
        </p:nvSpPr>
        <p:spPr bwMode="auto">
          <a:xfrm flipH="1">
            <a:off x="6959600" y="2648806"/>
            <a:ext cx="103188" cy="8207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sp>
        <p:nvSpPr>
          <p:cNvPr id="15368" name="Line 12"/>
          <p:cNvSpPr>
            <a:spLocks noChangeShapeType="1"/>
          </p:cNvSpPr>
          <p:nvPr/>
        </p:nvSpPr>
        <p:spPr bwMode="auto">
          <a:xfrm flipH="1" flipV="1">
            <a:off x="7316788" y="1545493"/>
            <a:ext cx="596900" cy="649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>
            <a:off x="8074025" y="2385281"/>
            <a:ext cx="552450" cy="622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grpSp>
        <p:nvGrpSpPr>
          <p:cNvPr id="15370" name="Group 14"/>
          <p:cNvGrpSpPr>
            <a:grpSpLocks/>
          </p:cNvGrpSpPr>
          <p:nvPr/>
        </p:nvGrpSpPr>
        <p:grpSpPr bwMode="auto">
          <a:xfrm>
            <a:off x="7000875" y="3804506"/>
            <a:ext cx="1295400" cy="390525"/>
            <a:chOff x="3833" y="3090"/>
            <a:chExt cx="816" cy="246"/>
          </a:xfrm>
        </p:grpSpPr>
        <p:pic>
          <p:nvPicPr>
            <p:cNvPr id="15373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33" y="3152"/>
              <a:ext cx="165" cy="14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15374" name="Text Box 16"/>
            <p:cNvSpPr txBox="1">
              <a:spLocks noChangeArrowheads="1"/>
            </p:cNvSpPr>
            <p:nvPr/>
          </p:nvSpPr>
          <p:spPr bwMode="auto">
            <a:xfrm>
              <a:off x="3981" y="3090"/>
              <a:ext cx="668" cy="24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84294" tIns="42146" rIns="84294" bIns="42146">
              <a:spAutoFit/>
            </a:bodyPr>
            <a:lstStyle/>
            <a:p>
              <a:pPr defTabSz="842963" eaLnBrk="0" hangingPunct="0">
                <a:spcBef>
                  <a:spcPct val="20000"/>
                </a:spcBef>
              </a:pPr>
              <a:r>
                <a:rPr lang="en-US" sz="2000" b="1">
                  <a:latin typeface="Times New Roman" pitchFamily="18" charset="0"/>
                </a:rPr>
                <a:t>Ti     Al</a:t>
              </a:r>
            </a:p>
          </p:txBody>
        </p:sp>
        <p:pic>
          <p:nvPicPr>
            <p:cNvPr id="1537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45" y="3174"/>
              <a:ext cx="110" cy="9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pic>
        <p:nvPicPr>
          <p:cNvPr id="15371" name="Picture 3" descr="D:\zambaldi\teX\diss_TeXnicCenter\pics\ind\another_discretization_15060els_deform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1285875"/>
            <a:ext cx="6357938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Textfeld 16"/>
          <p:cNvSpPr txBox="1">
            <a:spLocks noChangeArrowheads="1"/>
          </p:cNvSpPr>
          <p:nvPr/>
        </p:nvSpPr>
        <p:spPr bwMode="auto">
          <a:xfrm>
            <a:off x="214313" y="785813"/>
            <a:ext cx="8643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/>
              <a:t>Meshing, contact, strong gradients, numerical robustness,…</a:t>
            </a: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11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feld 4"/>
          <p:cNvSpPr txBox="1">
            <a:spLocks noChangeArrowheads="1"/>
          </p:cNvSpPr>
          <p:nvPr/>
        </p:nvSpPr>
        <p:spPr bwMode="auto">
          <a:xfrm>
            <a:off x="0" y="6272213"/>
            <a:ext cx="931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err="1"/>
              <a:t>Zambaldi</a:t>
            </a:r>
            <a:r>
              <a:rPr lang="de-DE" dirty="0"/>
              <a:t> &amp; Raabe, </a:t>
            </a:r>
            <a:r>
              <a:rPr lang="de-DE" i="1" dirty="0"/>
              <a:t>Acta Mater. </a:t>
            </a:r>
            <a:r>
              <a:rPr lang="de-DE" dirty="0"/>
              <a:t>2010 </a:t>
            </a:r>
          </a:p>
        </p:txBody>
      </p:sp>
      <p:pic>
        <p:nvPicPr>
          <p:cNvPr id="19" name="Grafik 18" descr="indentation-3d-movie-nad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365104"/>
            <a:ext cx="2219325" cy="18954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Iterative fitting of tip geometry</a:t>
            </a:r>
          </a:p>
        </p:txBody>
      </p:sp>
      <p:pic>
        <p:nvPicPr>
          <p:cNvPr id="16387" name="Picture 2" descr="D:\zambaldi\teX\diss_TeXnicCenter\pics\ind\tipcomparison_R0p60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8" y="946150"/>
            <a:ext cx="86614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feld 3"/>
          <p:cNvSpPr txBox="1">
            <a:spLocks noChangeArrowheads="1"/>
          </p:cNvSpPr>
          <p:nvPr/>
        </p:nvSpPr>
        <p:spPr bwMode="auto">
          <a:xfrm>
            <a:off x="580342" y="5215843"/>
            <a:ext cx="74120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200" dirty="0" err="1"/>
              <a:t>Comparison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remaining</a:t>
            </a:r>
            <a:r>
              <a:rPr lang="de-DE" sz="2200" dirty="0"/>
              <a:t> </a:t>
            </a:r>
            <a:r>
              <a:rPr lang="de-DE" sz="2200" dirty="0" err="1"/>
              <a:t>impression</a:t>
            </a:r>
            <a:r>
              <a:rPr lang="de-DE" sz="2200" dirty="0"/>
              <a:t> </a:t>
            </a:r>
            <a:r>
              <a:rPr lang="de-DE" sz="2200" dirty="0" err="1"/>
              <a:t>shape</a:t>
            </a:r>
            <a:r>
              <a:rPr lang="de-DE" sz="2200" dirty="0"/>
              <a:t> </a:t>
            </a:r>
            <a:r>
              <a:rPr lang="de-DE" sz="2200" dirty="0" err="1"/>
              <a:t>with</a:t>
            </a:r>
            <a:r>
              <a:rPr lang="de-DE" sz="2200" dirty="0"/>
              <a:t> </a:t>
            </a:r>
            <a:r>
              <a:rPr lang="de-DE" sz="2200" dirty="0" err="1"/>
              <a:t>simulated</a:t>
            </a:r>
            <a:r>
              <a:rPr lang="de-DE" sz="2200" dirty="0"/>
              <a:t> </a:t>
            </a:r>
            <a:r>
              <a:rPr lang="de-DE" sz="2200" dirty="0" err="1"/>
              <a:t>indent</a:t>
            </a:r>
            <a:endParaRPr lang="de-DE" sz="2200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12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zambaldi\teX\diss_TeXnicCenter\pics\ind\pileup_sink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785813"/>
            <a:ext cx="41227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" descr="pos227M3bvh11_sinkin"/>
          <p:cNvPicPr>
            <a:picLocks noChangeAspect="1" noChangeArrowheads="1"/>
          </p:cNvPicPr>
          <p:nvPr/>
        </p:nvPicPr>
        <p:blipFill>
          <a:blip r:embed="rId4" cstate="print"/>
          <a:srcRect l="15370" r="14371" b="9285"/>
          <a:stretch>
            <a:fillRect/>
          </a:stretch>
        </p:blipFill>
        <p:spPr bwMode="auto">
          <a:xfrm>
            <a:off x="6269038" y="1071563"/>
            <a:ext cx="273208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Piling-up / sinking-in behavior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29063" y="500063"/>
            <a:ext cx="59293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de-DE" sz="2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Influence</a:t>
            </a:r>
            <a:r>
              <a:rPr lang="de-DE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hardening</a:t>
            </a:r>
            <a:r>
              <a:rPr lang="de-DE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parameters</a:t>
            </a:r>
            <a:endParaRPr lang="de-DE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416" name="Picture 6" descr="pos227M3bvh10"/>
          <p:cNvPicPr>
            <a:picLocks noChangeAspect="1" noChangeArrowheads="1"/>
          </p:cNvPicPr>
          <p:nvPr/>
        </p:nvPicPr>
        <p:blipFill>
          <a:blip r:embed="rId5" cstate="print"/>
          <a:srcRect l="15372" r="14357" b="9285"/>
          <a:stretch>
            <a:fillRect/>
          </a:stretch>
        </p:blipFill>
        <p:spPr bwMode="auto">
          <a:xfrm>
            <a:off x="6197600" y="3697288"/>
            <a:ext cx="2874963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7" name="Gruppieren 23"/>
          <p:cNvGrpSpPr>
            <a:grpSpLocks/>
          </p:cNvGrpSpPr>
          <p:nvPr/>
        </p:nvGrpSpPr>
        <p:grpSpPr bwMode="auto">
          <a:xfrm>
            <a:off x="179512" y="2924944"/>
            <a:ext cx="4437682" cy="3569420"/>
            <a:chOff x="3286116" y="2714619"/>
            <a:chExt cx="4437711" cy="3570149"/>
          </a:xfrm>
        </p:grpSpPr>
        <p:cxnSp>
          <p:nvCxnSpPr>
            <p:cNvPr id="12" name="Gerade Verbindung mit Pfeil 11"/>
            <p:cNvCxnSpPr/>
            <p:nvPr/>
          </p:nvCxnSpPr>
          <p:spPr>
            <a:xfrm>
              <a:off x="3929057" y="5858513"/>
              <a:ext cx="2857520" cy="1588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rot="5400000" flipH="1" flipV="1">
              <a:off x="2356318" y="4285772"/>
              <a:ext cx="3143893" cy="1587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ihandform 16"/>
            <p:cNvSpPr/>
            <p:nvPr/>
          </p:nvSpPr>
          <p:spPr>
            <a:xfrm>
              <a:off x="3943346" y="5215444"/>
              <a:ext cx="2414604" cy="257228"/>
            </a:xfrm>
            <a:custGeom>
              <a:avLst/>
              <a:gdLst>
                <a:gd name="connsiteX0" fmla="*/ 0 w 3128963"/>
                <a:gd name="connsiteY0" fmla="*/ 285750 h 285750"/>
                <a:gd name="connsiteX1" fmla="*/ 2571750 w 3128963"/>
                <a:gd name="connsiteY1" fmla="*/ 57150 h 285750"/>
                <a:gd name="connsiteX2" fmla="*/ 3128963 w 3128963"/>
                <a:gd name="connsiteY2" fmla="*/ 0 h 285750"/>
                <a:gd name="connsiteX0" fmla="*/ 0 w 3093244"/>
                <a:gd name="connsiteY0" fmla="*/ 276225 h 276225"/>
                <a:gd name="connsiteX1" fmla="*/ 2571750 w 3093244"/>
                <a:gd name="connsiteY1" fmla="*/ 47625 h 276225"/>
                <a:gd name="connsiteX2" fmla="*/ 2486038 w 3093244"/>
                <a:gd name="connsiteY2" fmla="*/ 90500 h 276225"/>
                <a:gd name="connsiteX0" fmla="*/ 0 w 3128980"/>
                <a:gd name="connsiteY0" fmla="*/ 276225 h 276225"/>
                <a:gd name="connsiteX1" fmla="*/ 2571750 w 3128980"/>
                <a:gd name="connsiteY1" fmla="*/ 47625 h 276225"/>
                <a:gd name="connsiteX2" fmla="*/ 3128980 w 3128980"/>
                <a:gd name="connsiteY2" fmla="*/ 90500 h 276225"/>
                <a:gd name="connsiteX0" fmla="*/ 0 w 3128980"/>
                <a:gd name="connsiteY0" fmla="*/ 233350 h 233350"/>
                <a:gd name="connsiteX1" fmla="*/ 1985972 w 3128980"/>
                <a:gd name="connsiteY1" fmla="*/ 47625 h 233350"/>
                <a:gd name="connsiteX2" fmla="*/ 3128980 w 3128980"/>
                <a:gd name="connsiteY2" fmla="*/ 47625 h 233350"/>
                <a:gd name="connsiteX0" fmla="*/ 0 w 2557476"/>
                <a:gd name="connsiteY0" fmla="*/ 233350 h 233350"/>
                <a:gd name="connsiteX1" fmla="*/ 1985972 w 2557476"/>
                <a:gd name="connsiteY1" fmla="*/ 47625 h 233350"/>
                <a:gd name="connsiteX2" fmla="*/ 2557476 w 2557476"/>
                <a:gd name="connsiteY2" fmla="*/ 47624 h 233350"/>
                <a:gd name="connsiteX0" fmla="*/ 0 w 2557476"/>
                <a:gd name="connsiteY0" fmla="*/ 185726 h 185726"/>
                <a:gd name="connsiteX1" fmla="*/ 2557476 w 2557476"/>
                <a:gd name="connsiteY1" fmla="*/ 0 h 185726"/>
                <a:gd name="connsiteX0" fmla="*/ 0 w 2486038"/>
                <a:gd name="connsiteY0" fmla="*/ 185726 h 185726"/>
                <a:gd name="connsiteX1" fmla="*/ 2486038 w 2486038"/>
                <a:gd name="connsiteY1" fmla="*/ 0 h 185726"/>
                <a:gd name="connsiteX0" fmla="*/ 0 w 2486038"/>
                <a:gd name="connsiteY0" fmla="*/ 214091 h 214091"/>
                <a:gd name="connsiteX1" fmla="*/ 2486038 w 2486038"/>
                <a:gd name="connsiteY1" fmla="*/ 28365 h 214091"/>
                <a:gd name="connsiteX0" fmla="*/ 0 w 2486038"/>
                <a:gd name="connsiteY0" fmla="*/ 214091 h 214091"/>
                <a:gd name="connsiteX1" fmla="*/ 2486038 w 2486038"/>
                <a:gd name="connsiteY1" fmla="*/ 28365 h 214091"/>
                <a:gd name="connsiteX0" fmla="*/ 0 w 2414600"/>
                <a:gd name="connsiteY0" fmla="*/ 285528 h 285528"/>
                <a:gd name="connsiteX1" fmla="*/ 2414600 w 2414600"/>
                <a:gd name="connsiteY1" fmla="*/ 28365 h 285528"/>
                <a:gd name="connsiteX0" fmla="*/ 0 w 2414600"/>
                <a:gd name="connsiteY0" fmla="*/ 257163 h 257163"/>
                <a:gd name="connsiteX1" fmla="*/ 2414600 w 2414600"/>
                <a:gd name="connsiteY1" fmla="*/ 0 h 2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4600" h="257163">
                  <a:moveTo>
                    <a:pt x="0" y="257163"/>
                  </a:moveTo>
                  <a:cubicBezTo>
                    <a:pt x="420925" y="178685"/>
                    <a:pt x="1844911" y="9723"/>
                    <a:pt x="2414600" y="0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3929057" y="2786073"/>
              <a:ext cx="2143140" cy="2715180"/>
            </a:xfrm>
            <a:custGeom>
              <a:avLst/>
              <a:gdLst>
                <a:gd name="connsiteX0" fmla="*/ 0 w 3128963"/>
                <a:gd name="connsiteY0" fmla="*/ 285750 h 285750"/>
                <a:gd name="connsiteX1" fmla="*/ 2571750 w 3128963"/>
                <a:gd name="connsiteY1" fmla="*/ 57150 h 285750"/>
                <a:gd name="connsiteX2" fmla="*/ 3128963 w 3128963"/>
                <a:gd name="connsiteY2" fmla="*/ 0 h 285750"/>
                <a:gd name="connsiteX0" fmla="*/ 0 w 3128963"/>
                <a:gd name="connsiteY0" fmla="*/ 2119325 h 2119325"/>
                <a:gd name="connsiteX1" fmla="*/ 857256 w 3128963"/>
                <a:gd name="connsiteY1" fmla="*/ 47625 h 2119325"/>
                <a:gd name="connsiteX2" fmla="*/ 3128963 w 3128963"/>
                <a:gd name="connsiteY2" fmla="*/ 1833575 h 2119325"/>
                <a:gd name="connsiteX0" fmla="*/ 0 w 2571768"/>
                <a:gd name="connsiteY0" fmla="*/ 4643467 h 4643467"/>
                <a:gd name="connsiteX1" fmla="*/ 857256 w 2571768"/>
                <a:gd name="connsiteY1" fmla="*/ 2571767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2571768 w 2571768"/>
                <a:gd name="connsiteY1" fmla="*/ 0 h 4643467"/>
                <a:gd name="connsiteX0" fmla="*/ 0 w 2571768"/>
                <a:gd name="connsiteY0" fmla="*/ 4643467 h 4643467"/>
                <a:gd name="connsiteX1" fmla="*/ 2571768 w 2571768"/>
                <a:gd name="connsiteY1" fmla="*/ 0 h 4643467"/>
                <a:gd name="connsiteX0" fmla="*/ 0 w 2571768"/>
                <a:gd name="connsiteY0" fmla="*/ 4643467 h 4643470"/>
                <a:gd name="connsiteX1" fmla="*/ 0 w 2571768"/>
                <a:gd name="connsiteY1" fmla="*/ 4643470 h 4643470"/>
                <a:gd name="connsiteX2" fmla="*/ 2571768 w 2571768"/>
                <a:gd name="connsiteY2" fmla="*/ 0 h 4643470"/>
                <a:gd name="connsiteX0" fmla="*/ 0 w 2571768"/>
                <a:gd name="connsiteY0" fmla="*/ 4643467 h 4643470"/>
                <a:gd name="connsiteX1" fmla="*/ 0 w 2571768"/>
                <a:gd name="connsiteY1" fmla="*/ 4643470 h 4643470"/>
                <a:gd name="connsiteX2" fmla="*/ 2571768 w 2571768"/>
                <a:gd name="connsiteY2" fmla="*/ 0 h 4643470"/>
                <a:gd name="connsiteX0" fmla="*/ 0 w 2428892"/>
                <a:gd name="connsiteY0" fmla="*/ 3429022 h 3429025"/>
                <a:gd name="connsiteX1" fmla="*/ 0 w 2428892"/>
                <a:gd name="connsiteY1" fmla="*/ 3429025 h 3429025"/>
                <a:gd name="connsiteX2" fmla="*/ 2428892 w 2428892"/>
                <a:gd name="connsiteY2" fmla="*/ 0 h 3429025"/>
                <a:gd name="connsiteX0" fmla="*/ 0 w 2428892"/>
                <a:gd name="connsiteY0" fmla="*/ 3429022 h 3429025"/>
                <a:gd name="connsiteX1" fmla="*/ 0 w 2428892"/>
                <a:gd name="connsiteY1" fmla="*/ 3429025 h 3429025"/>
                <a:gd name="connsiteX2" fmla="*/ 2428892 w 2428892"/>
                <a:gd name="connsiteY2" fmla="*/ 0 h 3429025"/>
                <a:gd name="connsiteX0" fmla="*/ 0 w 1357322"/>
                <a:gd name="connsiteY0" fmla="*/ 2357452 h 2357455"/>
                <a:gd name="connsiteX1" fmla="*/ 0 w 1357322"/>
                <a:gd name="connsiteY1" fmla="*/ 2357455 h 2357455"/>
                <a:gd name="connsiteX2" fmla="*/ 1357322 w 1357322"/>
                <a:gd name="connsiteY2" fmla="*/ 0 h 2357455"/>
                <a:gd name="connsiteX0" fmla="*/ 0 w 1357322"/>
                <a:gd name="connsiteY0" fmla="*/ 2357452 h 2357455"/>
                <a:gd name="connsiteX1" fmla="*/ 0 w 1357322"/>
                <a:gd name="connsiteY1" fmla="*/ 2357455 h 2357455"/>
                <a:gd name="connsiteX2" fmla="*/ 1357322 w 1357322"/>
                <a:gd name="connsiteY2" fmla="*/ 0 h 2357455"/>
                <a:gd name="connsiteX0" fmla="*/ 0 w 1500198"/>
                <a:gd name="connsiteY0" fmla="*/ 2714642 h 2714645"/>
                <a:gd name="connsiteX1" fmla="*/ 0 w 1500198"/>
                <a:gd name="connsiteY1" fmla="*/ 2714645 h 2714645"/>
                <a:gd name="connsiteX2" fmla="*/ 1500198 w 1500198"/>
                <a:gd name="connsiteY2" fmla="*/ 0 h 2714645"/>
                <a:gd name="connsiteX0" fmla="*/ 0 w 2143140"/>
                <a:gd name="connsiteY0" fmla="*/ 2714642 h 2714645"/>
                <a:gd name="connsiteX1" fmla="*/ 0 w 2143140"/>
                <a:gd name="connsiteY1" fmla="*/ 2714645 h 2714645"/>
                <a:gd name="connsiteX2" fmla="*/ 2143140 w 2143140"/>
                <a:gd name="connsiteY2" fmla="*/ 0 h 2714645"/>
                <a:gd name="connsiteX0" fmla="*/ 0 w 2143140"/>
                <a:gd name="connsiteY0" fmla="*/ 2714642 h 2714645"/>
                <a:gd name="connsiteX1" fmla="*/ 0 w 2143140"/>
                <a:gd name="connsiteY1" fmla="*/ 2714645 h 2714645"/>
                <a:gd name="connsiteX2" fmla="*/ 2143140 w 2143140"/>
                <a:gd name="connsiteY2" fmla="*/ 0 h 271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3140" h="2714645">
                  <a:moveTo>
                    <a:pt x="0" y="2714642"/>
                  </a:moveTo>
                  <a:lnTo>
                    <a:pt x="0" y="2714645"/>
                  </a:lnTo>
                  <a:cubicBezTo>
                    <a:pt x="744085" y="1301537"/>
                    <a:pt x="1834248" y="301860"/>
                    <a:pt x="2143140" y="0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3929057" y="2786073"/>
              <a:ext cx="1285884" cy="2429372"/>
            </a:xfrm>
            <a:custGeom>
              <a:avLst/>
              <a:gdLst>
                <a:gd name="connsiteX0" fmla="*/ 0 w 3128963"/>
                <a:gd name="connsiteY0" fmla="*/ 285750 h 285750"/>
                <a:gd name="connsiteX1" fmla="*/ 2571750 w 3128963"/>
                <a:gd name="connsiteY1" fmla="*/ 57150 h 285750"/>
                <a:gd name="connsiteX2" fmla="*/ 3128963 w 3128963"/>
                <a:gd name="connsiteY2" fmla="*/ 0 h 285750"/>
                <a:gd name="connsiteX0" fmla="*/ 0 w 3128963"/>
                <a:gd name="connsiteY0" fmla="*/ 2119325 h 2119325"/>
                <a:gd name="connsiteX1" fmla="*/ 857256 w 3128963"/>
                <a:gd name="connsiteY1" fmla="*/ 47625 h 2119325"/>
                <a:gd name="connsiteX2" fmla="*/ 3128963 w 3128963"/>
                <a:gd name="connsiteY2" fmla="*/ 1833575 h 2119325"/>
                <a:gd name="connsiteX0" fmla="*/ 0 w 2571768"/>
                <a:gd name="connsiteY0" fmla="*/ 4643467 h 4643467"/>
                <a:gd name="connsiteX1" fmla="*/ 857256 w 2571768"/>
                <a:gd name="connsiteY1" fmla="*/ 2571767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2571768 w 2571768"/>
                <a:gd name="connsiteY1" fmla="*/ 0 h 4643467"/>
                <a:gd name="connsiteX0" fmla="*/ 0 w 2571768"/>
                <a:gd name="connsiteY0" fmla="*/ 4643467 h 4643467"/>
                <a:gd name="connsiteX1" fmla="*/ 2571768 w 2571768"/>
                <a:gd name="connsiteY1" fmla="*/ 0 h 4643467"/>
                <a:gd name="connsiteX0" fmla="*/ 0 w 2571768"/>
                <a:gd name="connsiteY0" fmla="*/ 4643467 h 4643470"/>
                <a:gd name="connsiteX1" fmla="*/ 0 w 2571768"/>
                <a:gd name="connsiteY1" fmla="*/ 4643470 h 4643470"/>
                <a:gd name="connsiteX2" fmla="*/ 2571768 w 2571768"/>
                <a:gd name="connsiteY2" fmla="*/ 0 h 4643470"/>
                <a:gd name="connsiteX0" fmla="*/ 0 w 2571768"/>
                <a:gd name="connsiteY0" fmla="*/ 4643467 h 4643470"/>
                <a:gd name="connsiteX1" fmla="*/ 0 w 2571768"/>
                <a:gd name="connsiteY1" fmla="*/ 4643470 h 4643470"/>
                <a:gd name="connsiteX2" fmla="*/ 2571768 w 2571768"/>
                <a:gd name="connsiteY2" fmla="*/ 0 h 4643470"/>
                <a:gd name="connsiteX0" fmla="*/ 0 w 2428892"/>
                <a:gd name="connsiteY0" fmla="*/ 3429022 h 3429025"/>
                <a:gd name="connsiteX1" fmla="*/ 0 w 2428892"/>
                <a:gd name="connsiteY1" fmla="*/ 3429025 h 3429025"/>
                <a:gd name="connsiteX2" fmla="*/ 2428892 w 2428892"/>
                <a:gd name="connsiteY2" fmla="*/ 0 h 3429025"/>
                <a:gd name="connsiteX0" fmla="*/ 0 w 2428892"/>
                <a:gd name="connsiteY0" fmla="*/ 3429022 h 3429025"/>
                <a:gd name="connsiteX1" fmla="*/ 0 w 2428892"/>
                <a:gd name="connsiteY1" fmla="*/ 3429025 h 3429025"/>
                <a:gd name="connsiteX2" fmla="*/ 2428892 w 2428892"/>
                <a:gd name="connsiteY2" fmla="*/ 0 h 3429025"/>
                <a:gd name="connsiteX0" fmla="*/ 0 w 2286016"/>
                <a:gd name="connsiteY0" fmla="*/ 4857782 h 4857785"/>
                <a:gd name="connsiteX1" fmla="*/ 0 w 2286016"/>
                <a:gd name="connsiteY1" fmla="*/ 4857785 h 4857785"/>
                <a:gd name="connsiteX2" fmla="*/ 2286016 w 2286016"/>
                <a:gd name="connsiteY2" fmla="*/ 0 h 4857785"/>
                <a:gd name="connsiteX0" fmla="*/ 0 w 2286016"/>
                <a:gd name="connsiteY0" fmla="*/ 4857782 h 4857785"/>
                <a:gd name="connsiteX1" fmla="*/ 0 w 2286016"/>
                <a:gd name="connsiteY1" fmla="*/ 4857785 h 4857785"/>
                <a:gd name="connsiteX2" fmla="*/ 2286016 w 2286016"/>
                <a:gd name="connsiteY2" fmla="*/ 0 h 4857785"/>
                <a:gd name="connsiteX0" fmla="*/ 371483 w 1228739"/>
                <a:gd name="connsiteY0" fmla="*/ 2571766 h 2571769"/>
                <a:gd name="connsiteX1" fmla="*/ 371483 w 1228739"/>
                <a:gd name="connsiteY1" fmla="*/ 2571769 h 2571769"/>
                <a:gd name="connsiteX2" fmla="*/ 1228739 w 1228739"/>
                <a:gd name="connsiteY2" fmla="*/ 0 h 2571769"/>
                <a:gd name="connsiteX0" fmla="*/ 0 w 857256"/>
                <a:gd name="connsiteY0" fmla="*/ 2571766 h 2571769"/>
                <a:gd name="connsiteX1" fmla="*/ 0 w 857256"/>
                <a:gd name="connsiteY1" fmla="*/ 2571769 h 2571769"/>
                <a:gd name="connsiteX2" fmla="*/ 857256 w 857256"/>
                <a:gd name="connsiteY2" fmla="*/ 0 h 2571769"/>
                <a:gd name="connsiteX0" fmla="*/ 0 w 1285884"/>
                <a:gd name="connsiteY0" fmla="*/ 2428890 h 2428893"/>
                <a:gd name="connsiteX1" fmla="*/ 0 w 1285884"/>
                <a:gd name="connsiteY1" fmla="*/ 2428893 h 2428893"/>
                <a:gd name="connsiteX2" fmla="*/ 1285884 w 1285884"/>
                <a:gd name="connsiteY2" fmla="*/ 0 h 2428893"/>
                <a:gd name="connsiteX0" fmla="*/ 0 w 1285884"/>
                <a:gd name="connsiteY0" fmla="*/ 2428890 h 2428893"/>
                <a:gd name="connsiteX1" fmla="*/ 0 w 1285884"/>
                <a:gd name="connsiteY1" fmla="*/ 2428893 h 2428893"/>
                <a:gd name="connsiteX2" fmla="*/ 1285884 w 1285884"/>
                <a:gd name="connsiteY2" fmla="*/ 0 h 2428893"/>
                <a:gd name="connsiteX0" fmla="*/ 0 w 1285884"/>
                <a:gd name="connsiteY0" fmla="*/ 2428890 h 2428893"/>
                <a:gd name="connsiteX1" fmla="*/ 0 w 1285884"/>
                <a:gd name="connsiteY1" fmla="*/ 2428893 h 2428893"/>
                <a:gd name="connsiteX2" fmla="*/ 1285884 w 1285884"/>
                <a:gd name="connsiteY2" fmla="*/ 0 h 242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84" h="2428893">
                  <a:moveTo>
                    <a:pt x="0" y="2428890"/>
                  </a:moveTo>
                  <a:lnTo>
                    <a:pt x="0" y="2428893"/>
                  </a:lnTo>
                  <a:cubicBezTo>
                    <a:pt x="236314" y="1752614"/>
                    <a:pt x="844096" y="476717"/>
                    <a:pt x="1285884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3929057" y="4786732"/>
              <a:ext cx="2500331" cy="357260"/>
            </a:xfrm>
            <a:custGeom>
              <a:avLst/>
              <a:gdLst>
                <a:gd name="connsiteX0" fmla="*/ 0 w 3128963"/>
                <a:gd name="connsiteY0" fmla="*/ 285750 h 285750"/>
                <a:gd name="connsiteX1" fmla="*/ 2571750 w 3128963"/>
                <a:gd name="connsiteY1" fmla="*/ 57150 h 285750"/>
                <a:gd name="connsiteX2" fmla="*/ 3128963 w 3128963"/>
                <a:gd name="connsiteY2" fmla="*/ 0 h 285750"/>
                <a:gd name="connsiteX0" fmla="*/ 0 w 3128963"/>
                <a:gd name="connsiteY0" fmla="*/ 2119325 h 2119325"/>
                <a:gd name="connsiteX1" fmla="*/ 857256 w 3128963"/>
                <a:gd name="connsiteY1" fmla="*/ 47625 h 2119325"/>
                <a:gd name="connsiteX2" fmla="*/ 3128963 w 3128963"/>
                <a:gd name="connsiteY2" fmla="*/ 1833575 h 2119325"/>
                <a:gd name="connsiteX0" fmla="*/ 0 w 2571768"/>
                <a:gd name="connsiteY0" fmla="*/ 4643467 h 4643467"/>
                <a:gd name="connsiteX1" fmla="*/ 857256 w 2571768"/>
                <a:gd name="connsiteY1" fmla="*/ 2571767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928694 w 2571768"/>
                <a:gd name="connsiteY1" fmla="*/ 2428892 h 4643467"/>
                <a:gd name="connsiteX2" fmla="*/ 2571768 w 2571768"/>
                <a:gd name="connsiteY2" fmla="*/ 0 h 4643467"/>
                <a:gd name="connsiteX0" fmla="*/ 0 w 2571768"/>
                <a:gd name="connsiteY0" fmla="*/ 4643467 h 4643467"/>
                <a:gd name="connsiteX1" fmla="*/ 2571768 w 2571768"/>
                <a:gd name="connsiteY1" fmla="*/ 0 h 4643467"/>
                <a:gd name="connsiteX0" fmla="*/ 0 w 2571768"/>
                <a:gd name="connsiteY0" fmla="*/ 4643467 h 4643467"/>
                <a:gd name="connsiteX1" fmla="*/ 2571768 w 2571768"/>
                <a:gd name="connsiteY1" fmla="*/ 0 h 4643467"/>
                <a:gd name="connsiteX0" fmla="*/ 0 w 2571768"/>
                <a:gd name="connsiteY0" fmla="*/ 4643467 h 4643470"/>
                <a:gd name="connsiteX1" fmla="*/ 0 w 2571768"/>
                <a:gd name="connsiteY1" fmla="*/ 4643470 h 4643470"/>
                <a:gd name="connsiteX2" fmla="*/ 2571768 w 2571768"/>
                <a:gd name="connsiteY2" fmla="*/ 0 h 4643470"/>
                <a:gd name="connsiteX0" fmla="*/ 0 w 2571768"/>
                <a:gd name="connsiteY0" fmla="*/ 4643467 h 4643470"/>
                <a:gd name="connsiteX1" fmla="*/ 0 w 2571768"/>
                <a:gd name="connsiteY1" fmla="*/ 4643470 h 4643470"/>
                <a:gd name="connsiteX2" fmla="*/ 2571768 w 2571768"/>
                <a:gd name="connsiteY2" fmla="*/ 0 h 4643470"/>
                <a:gd name="connsiteX0" fmla="*/ 0 w 2428892"/>
                <a:gd name="connsiteY0" fmla="*/ 3429022 h 3429025"/>
                <a:gd name="connsiteX1" fmla="*/ 0 w 2428892"/>
                <a:gd name="connsiteY1" fmla="*/ 3429025 h 3429025"/>
                <a:gd name="connsiteX2" fmla="*/ 2428892 w 2428892"/>
                <a:gd name="connsiteY2" fmla="*/ 0 h 3429025"/>
                <a:gd name="connsiteX0" fmla="*/ 0 w 2428892"/>
                <a:gd name="connsiteY0" fmla="*/ 3429022 h 3429025"/>
                <a:gd name="connsiteX1" fmla="*/ 0 w 2428892"/>
                <a:gd name="connsiteY1" fmla="*/ 3429025 h 3429025"/>
                <a:gd name="connsiteX2" fmla="*/ 2428892 w 2428892"/>
                <a:gd name="connsiteY2" fmla="*/ 0 h 3429025"/>
                <a:gd name="connsiteX0" fmla="*/ 0 w 2286016"/>
                <a:gd name="connsiteY0" fmla="*/ 4857782 h 4857785"/>
                <a:gd name="connsiteX1" fmla="*/ 0 w 2286016"/>
                <a:gd name="connsiteY1" fmla="*/ 4857785 h 4857785"/>
                <a:gd name="connsiteX2" fmla="*/ 2286016 w 2286016"/>
                <a:gd name="connsiteY2" fmla="*/ 0 h 4857785"/>
                <a:gd name="connsiteX0" fmla="*/ 0 w 2286016"/>
                <a:gd name="connsiteY0" fmla="*/ 4857782 h 4857785"/>
                <a:gd name="connsiteX1" fmla="*/ 0 w 2286016"/>
                <a:gd name="connsiteY1" fmla="*/ 4857785 h 4857785"/>
                <a:gd name="connsiteX2" fmla="*/ 2286016 w 2286016"/>
                <a:gd name="connsiteY2" fmla="*/ 0 h 4857785"/>
                <a:gd name="connsiteX0" fmla="*/ 0 w 2928958"/>
                <a:gd name="connsiteY0" fmla="*/ 1890714 h 2509852"/>
                <a:gd name="connsiteX1" fmla="*/ 0 w 2928958"/>
                <a:gd name="connsiteY1" fmla="*/ 1890717 h 2509852"/>
                <a:gd name="connsiteX2" fmla="*/ 2928958 w 2928958"/>
                <a:gd name="connsiteY2" fmla="*/ 1462088 h 2509852"/>
                <a:gd name="connsiteX0" fmla="*/ 0 w 2928958"/>
                <a:gd name="connsiteY0" fmla="*/ 1890714 h 1890717"/>
                <a:gd name="connsiteX1" fmla="*/ 0 w 2928958"/>
                <a:gd name="connsiteY1" fmla="*/ 1890717 h 1890717"/>
                <a:gd name="connsiteX2" fmla="*/ 2928958 w 2928958"/>
                <a:gd name="connsiteY2" fmla="*/ 1462088 h 1890717"/>
                <a:gd name="connsiteX0" fmla="*/ 0 w 2928958"/>
                <a:gd name="connsiteY0" fmla="*/ 428626 h 428629"/>
                <a:gd name="connsiteX1" fmla="*/ 0 w 2928958"/>
                <a:gd name="connsiteY1" fmla="*/ 428629 h 428629"/>
                <a:gd name="connsiteX2" fmla="*/ 2928958 w 2928958"/>
                <a:gd name="connsiteY2" fmla="*/ 0 h 428629"/>
                <a:gd name="connsiteX0" fmla="*/ 0 w 2500330"/>
                <a:gd name="connsiteY0" fmla="*/ 357188 h 357191"/>
                <a:gd name="connsiteX1" fmla="*/ 0 w 2500330"/>
                <a:gd name="connsiteY1" fmla="*/ 357191 h 357191"/>
                <a:gd name="connsiteX2" fmla="*/ 2500330 w 2500330"/>
                <a:gd name="connsiteY2" fmla="*/ 0 h 357191"/>
                <a:gd name="connsiteX0" fmla="*/ 0 w 2500330"/>
                <a:gd name="connsiteY0" fmla="*/ 357188 h 357191"/>
                <a:gd name="connsiteX1" fmla="*/ 0 w 2500330"/>
                <a:gd name="connsiteY1" fmla="*/ 357191 h 357191"/>
                <a:gd name="connsiteX2" fmla="*/ 2500330 w 2500330"/>
                <a:gd name="connsiteY2" fmla="*/ 0 h 35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0330" h="357191">
                  <a:moveTo>
                    <a:pt x="0" y="357188"/>
                  </a:moveTo>
                  <a:lnTo>
                    <a:pt x="0" y="357191"/>
                  </a:lnTo>
                  <a:cubicBezTo>
                    <a:pt x="385766" y="266700"/>
                    <a:pt x="1813829" y="65076"/>
                    <a:pt x="2500330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426" name="Textfeld 21"/>
            <p:cNvSpPr txBox="1">
              <a:spLocks noChangeArrowheads="1"/>
            </p:cNvSpPr>
            <p:nvPr/>
          </p:nvSpPr>
          <p:spPr bwMode="auto">
            <a:xfrm>
              <a:off x="3286116" y="3143248"/>
              <a:ext cx="714380" cy="60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sz="3300" dirty="0">
                  <a:latin typeface="Times New Roman" pitchFamily="18" charset="0"/>
                  <a:cs typeface="Times New Roman" pitchFamily="18" charset="0"/>
                </a:rPr>
                <a:t>τ</a:t>
              </a:r>
              <a:r>
                <a:rPr lang="de-DE" sz="3300" baseline="-25000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de-DE" sz="3300" baseline="-25000" dirty="0"/>
            </a:p>
          </p:txBody>
        </p:sp>
        <p:sp>
          <p:nvSpPr>
            <p:cNvPr id="17427" name="Textfeld 22"/>
            <p:cNvSpPr txBox="1">
              <a:spLocks noChangeArrowheads="1"/>
            </p:cNvSpPr>
            <p:nvPr/>
          </p:nvSpPr>
          <p:spPr bwMode="auto">
            <a:xfrm>
              <a:off x="4223366" y="5853793"/>
              <a:ext cx="3500461" cy="43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200" dirty="0" err="1">
                  <a:cs typeface="Times New Roman" pitchFamily="18" charset="0"/>
                </a:rPr>
                <a:t>shear</a:t>
              </a:r>
              <a:r>
                <a:rPr lang="de-DE" sz="2200" dirty="0">
                  <a:cs typeface="Times New Roman" pitchFamily="18" charset="0"/>
                </a:rPr>
                <a:t> </a:t>
              </a:r>
              <a:r>
                <a:rPr lang="de-DE" sz="2200" dirty="0" err="1">
                  <a:cs typeface="Times New Roman" pitchFamily="18" charset="0"/>
                </a:rPr>
                <a:t>strain</a:t>
              </a:r>
              <a:r>
                <a:rPr lang="de-DE" sz="2200" dirty="0">
                  <a:cs typeface="Times New Roman" pitchFamily="18" charset="0"/>
                </a:rPr>
                <a:t> </a:t>
              </a:r>
              <a:r>
                <a:rPr lang="el-GR" sz="2200" dirty="0">
                  <a:latin typeface="Times New Roman" pitchFamily="18" charset="0"/>
                  <a:cs typeface="Times New Roman" pitchFamily="18" charset="0"/>
                </a:rPr>
                <a:t>γ</a:t>
              </a:r>
              <a:endParaRPr lang="de-DE" sz="2200" dirty="0"/>
            </a:p>
          </p:txBody>
        </p:sp>
      </p:grpSp>
      <p:sp>
        <p:nvSpPr>
          <p:cNvPr id="17418" name="Rectangle 2"/>
          <p:cNvSpPr txBox="1">
            <a:spLocks noChangeArrowheads="1"/>
          </p:cNvSpPr>
          <p:nvPr/>
        </p:nvSpPr>
        <p:spPr bwMode="auto">
          <a:xfrm>
            <a:off x="4500563" y="3429000"/>
            <a:ext cx="2000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de-DE" sz="3200" dirty="0">
                <a:solidFill>
                  <a:schemeClr val="tx2"/>
                </a:solidFill>
              </a:rPr>
              <a:t>Sink-in</a:t>
            </a:r>
            <a:br>
              <a:rPr lang="de-DE" sz="3200" dirty="0">
                <a:solidFill>
                  <a:schemeClr val="tx2"/>
                </a:solidFill>
              </a:rPr>
            </a:br>
            <a:endParaRPr lang="de-DE" sz="3200" dirty="0">
              <a:solidFill>
                <a:schemeClr val="tx2"/>
              </a:solidFill>
            </a:endParaRPr>
          </a:p>
          <a:p>
            <a:pPr eaLnBrk="0" hangingPunct="0"/>
            <a:endParaRPr lang="de-DE" sz="3200" dirty="0">
              <a:solidFill>
                <a:schemeClr val="tx2"/>
              </a:solidFill>
            </a:endParaRPr>
          </a:p>
          <a:p>
            <a:pPr eaLnBrk="0" hangingPunct="0"/>
            <a:r>
              <a:rPr lang="de-DE" sz="3200" dirty="0">
                <a:solidFill>
                  <a:schemeClr val="tx2"/>
                </a:solidFill>
              </a:rPr>
              <a:t/>
            </a:r>
            <a:br>
              <a:rPr lang="de-DE" sz="3200" dirty="0">
                <a:solidFill>
                  <a:schemeClr val="tx2"/>
                </a:solidFill>
              </a:rPr>
            </a:br>
            <a:endParaRPr lang="de-DE" sz="3200" dirty="0" smtClean="0">
              <a:solidFill>
                <a:schemeClr val="tx2"/>
              </a:solidFill>
            </a:endParaRPr>
          </a:p>
          <a:p>
            <a:pPr eaLnBrk="0" hangingPunct="0"/>
            <a:endParaRPr lang="de-DE" sz="3200" dirty="0" smtClean="0">
              <a:solidFill>
                <a:schemeClr val="tx2"/>
              </a:solidFill>
            </a:endParaRPr>
          </a:p>
          <a:p>
            <a:pPr eaLnBrk="0" hangingPunct="0"/>
            <a:r>
              <a:rPr lang="de-DE" sz="3200" dirty="0" smtClean="0">
                <a:solidFill>
                  <a:schemeClr val="tx2"/>
                </a:solidFill>
              </a:rPr>
              <a:t>Pile-</a:t>
            </a:r>
            <a:r>
              <a:rPr lang="de-DE" sz="3200" dirty="0" err="1" smtClean="0">
                <a:solidFill>
                  <a:schemeClr val="tx2"/>
                </a:solidFill>
              </a:rPr>
              <a:t>up</a:t>
            </a:r>
            <a:endParaRPr lang="de-DE" sz="3200" dirty="0">
              <a:solidFill>
                <a:schemeClr val="tx2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28625" y="1928813"/>
            <a:ext cx="3214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de-DE" sz="32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Pile-</a:t>
            </a:r>
            <a:r>
              <a:rPr lang="de-DE" sz="32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</a:t>
            </a:r>
            <a:r>
              <a:rPr lang="de-DE" sz="32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de-DE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Sink-in</a:t>
            </a:r>
          </a:p>
        </p:txBody>
      </p:sp>
      <p:sp>
        <p:nvSpPr>
          <p:cNvPr id="22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13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131840" y="3356992"/>
            <a:ext cx="3420380" cy="7694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200" dirty="0" smtClean="0"/>
              <a:t>High </a:t>
            </a:r>
            <a:r>
              <a:rPr lang="de-DE" sz="2200" dirty="0" err="1" smtClean="0"/>
              <a:t>hardening</a:t>
            </a:r>
            <a:r>
              <a:rPr lang="de-DE" sz="2200" dirty="0" smtClean="0"/>
              <a:t>: sink-in</a:t>
            </a:r>
          </a:p>
          <a:p>
            <a:r>
              <a:rPr lang="de-DE" sz="2200" dirty="0" smtClean="0"/>
              <a:t>Small </a:t>
            </a:r>
            <a:r>
              <a:rPr lang="de-DE" sz="2200" dirty="0" err="1" smtClean="0"/>
              <a:t>hardening</a:t>
            </a:r>
            <a:r>
              <a:rPr lang="de-DE" sz="2200" dirty="0" smtClean="0"/>
              <a:t>: </a:t>
            </a:r>
            <a:r>
              <a:rPr lang="de-DE" sz="2200" dirty="0" err="1" smtClean="0"/>
              <a:t>pile-up</a:t>
            </a:r>
            <a:endParaRPr lang="de-DE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equidist9_improper_mit_topo_2exporis_top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0750" y="763588"/>
            <a:ext cx="7212013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7586663" cy="431800"/>
          </a:xfrm>
        </p:spPr>
        <p:txBody>
          <a:bodyPr/>
          <a:lstStyle/>
          <a:p>
            <a:r>
              <a:rPr lang="de-DE" smtClean="0"/>
              <a:t>Simulated pile-up profiles</a:t>
            </a:r>
          </a:p>
        </p:txBody>
      </p:sp>
      <p:sp>
        <p:nvSpPr>
          <p:cNvPr id="20484" name="Rechteck 3"/>
          <p:cNvSpPr>
            <a:spLocks noChangeArrowheads="1"/>
          </p:cNvSpPr>
          <p:nvPr/>
        </p:nvSpPr>
        <p:spPr bwMode="auto">
          <a:xfrm>
            <a:off x="0" y="617538"/>
            <a:ext cx="29067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/>
              <a:t>Pile-up IPF</a:t>
            </a:r>
            <a:endParaRPr lang="en-US" sz="3200" b="1"/>
          </a:p>
          <a:p>
            <a:r>
              <a:rPr lang="en-US" sz="2400"/>
              <a:t>from 51 orientations</a:t>
            </a:r>
          </a:p>
          <a:p>
            <a:r>
              <a:rPr lang="en-US" sz="2400"/>
              <a:t>approx. resol. 9°</a:t>
            </a:r>
          </a:p>
        </p:txBody>
      </p:sp>
      <p:sp>
        <p:nvSpPr>
          <p:cNvPr id="20485" name="Textfeld 4"/>
          <p:cNvSpPr txBox="1">
            <a:spLocks noChangeArrowheads="1"/>
          </p:cNvSpPr>
          <p:nvPr/>
        </p:nvSpPr>
        <p:spPr bwMode="auto">
          <a:xfrm>
            <a:off x="0" y="6272213"/>
            <a:ext cx="931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err="1"/>
              <a:t>Zambaldi</a:t>
            </a:r>
            <a:r>
              <a:rPr lang="de-DE" dirty="0"/>
              <a:t> &amp; Raabe, </a:t>
            </a:r>
            <a:r>
              <a:rPr lang="de-DE" i="1" dirty="0"/>
              <a:t>Acta Mater. </a:t>
            </a:r>
            <a:r>
              <a:rPr lang="de-DE" dirty="0"/>
              <a:t>2010 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14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D:\zambaldi\teX\diss_TeXnicCenter\pics\cryst\extended_stereographic_unit_triangl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7513" y="946150"/>
            <a:ext cx="6097587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7586663" cy="431800"/>
          </a:xfrm>
        </p:spPr>
        <p:txBody>
          <a:bodyPr/>
          <a:lstStyle/>
          <a:p>
            <a:r>
              <a:rPr lang="de-DE" smtClean="0"/>
              <a:t>Simulated pile-up profiles</a:t>
            </a:r>
          </a:p>
        </p:txBody>
      </p:sp>
      <p:sp>
        <p:nvSpPr>
          <p:cNvPr id="21508" name="Rechteck 3"/>
          <p:cNvSpPr>
            <a:spLocks noChangeArrowheads="1"/>
          </p:cNvSpPr>
          <p:nvPr/>
        </p:nvSpPr>
        <p:spPr bwMode="auto">
          <a:xfrm>
            <a:off x="285750" y="1071563"/>
            <a:ext cx="23225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/>
              <a:t>Pile-up IPF</a:t>
            </a:r>
            <a:endParaRPr lang="en-US" sz="3200" b="1"/>
          </a:p>
          <a:p>
            <a:r>
              <a:rPr lang="en-US" sz="2400"/>
              <a:t>High symmetry </a:t>
            </a:r>
            <a:br>
              <a:rPr lang="en-US" sz="2400"/>
            </a:br>
            <a:r>
              <a:rPr lang="en-US" sz="2400"/>
              <a:t>orientations</a:t>
            </a:r>
          </a:p>
        </p:txBody>
      </p:sp>
      <p:pic>
        <p:nvPicPr>
          <p:cNvPr id="21509" name="Picture 9" descr="D:\zambaldi\nanoindentation\simulation\080922a_DresdenHKZ\result\indent_job_ori37.t16_incr850.topoicsma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2337" t="6085" b="10745"/>
          <a:stretch>
            <a:fillRect/>
          </a:stretch>
        </p:blipFill>
        <p:spPr bwMode="auto">
          <a:xfrm>
            <a:off x="5148263" y="581025"/>
            <a:ext cx="1577975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D:\zambaldi\nanoindentation\simulation\080922a_DresdenHKZ\result\indent_job_ori01of21.t16_incr850.topoicsma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445135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D:\zambaldi\nanoindentation\simulation\080922a_DresdenHKZ\result\indent_job_ori16of21.t16_incr850.topoicsma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2170" t="8717" b="12170"/>
          <a:stretch>
            <a:fillRect/>
          </a:stretch>
        </p:blipFill>
        <p:spPr bwMode="auto">
          <a:xfrm>
            <a:off x="3502025" y="4633913"/>
            <a:ext cx="158115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D:\zambaldi\nanoindentation\simulation\080922a_DresdenHKZ\result\indent_job_ori22.t16_incr850.topoicsma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803" r="6087" b="14803"/>
          <a:stretch>
            <a:fillRect/>
          </a:stretch>
        </p:blipFill>
        <p:spPr bwMode="auto">
          <a:xfrm>
            <a:off x="6762750" y="4487863"/>
            <a:ext cx="1423988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 descr="D:\zambaldi\nanoindentation\simulation\080922a_DresdenHKZ\result\indent_job_ori21of21.t16_incr850.topoicsma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8256" b="18860"/>
          <a:stretch>
            <a:fillRect/>
          </a:stretch>
        </p:blipFill>
        <p:spPr bwMode="auto">
          <a:xfrm>
            <a:off x="3330575" y="2406650"/>
            <a:ext cx="14716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feld 11"/>
          <p:cNvSpPr txBox="1">
            <a:spLocks noChangeArrowheads="1"/>
          </p:cNvSpPr>
          <p:nvPr/>
        </p:nvSpPr>
        <p:spPr bwMode="auto">
          <a:xfrm>
            <a:off x="409575" y="5108575"/>
            <a:ext cx="984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/>
              <a:t>[001]</a:t>
            </a:r>
          </a:p>
        </p:txBody>
      </p:sp>
      <p:sp>
        <p:nvSpPr>
          <p:cNvPr id="21515" name="Textfeld 12"/>
          <p:cNvSpPr txBox="1">
            <a:spLocks noChangeArrowheads="1"/>
          </p:cNvSpPr>
          <p:nvPr/>
        </p:nvSpPr>
        <p:spPr bwMode="auto">
          <a:xfrm>
            <a:off x="4864100" y="5218113"/>
            <a:ext cx="984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/>
              <a:t>[101]</a:t>
            </a:r>
          </a:p>
        </p:txBody>
      </p:sp>
      <p:sp>
        <p:nvSpPr>
          <p:cNvPr id="21516" name="Textfeld 13"/>
          <p:cNvSpPr txBox="1">
            <a:spLocks noChangeArrowheads="1"/>
          </p:cNvSpPr>
          <p:nvPr/>
        </p:nvSpPr>
        <p:spPr bwMode="auto">
          <a:xfrm>
            <a:off x="8005763" y="5072063"/>
            <a:ext cx="984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/>
              <a:t>[100]</a:t>
            </a:r>
          </a:p>
        </p:txBody>
      </p:sp>
      <p:sp>
        <p:nvSpPr>
          <p:cNvPr id="21517" name="Textfeld 14"/>
          <p:cNvSpPr txBox="1">
            <a:spLocks noChangeArrowheads="1"/>
          </p:cNvSpPr>
          <p:nvPr/>
        </p:nvSpPr>
        <p:spPr bwMode="auto">
          <a:xfrm>
            <a:off x="6543675" y="946150"/>
            <a:ext cx="957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/>
              <a:t>[110]</a:t>
            </a:r>
          </a:p>
        </p:txBody>
      </p:sp>
      <p:sp>
        <p:nvSpPr>
          <p:cNvPr id="21518" name="Textfeld 15"/>
          <p:cNvSpPr txBox="1">
            <a:spLocks noChangeArrowheads="1"/>
          </p:cNvSpPr>
          <p:nvPr/>
        </p:nvSpPr>
        <p:spPr bwMode="auto">
          <a:xfrm>
            <a:off x="3001963" y="2187575"/>
            <a:ext cx="931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/>
              <a:t>[111]</a:t>
            </a:r>
          </a:p>
        </p:txBody>
      </p:sp>
      <p:pic>
        <p:nvPicPr>
          <p:cNvPr id="102405" name="Picture 5" descr="C:\zambaldi\A091011-16_Barga_Nano\vortrag\anim_uhzeigersinn_16ms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8050" y="217963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Textfeld 4"/>
          <p:cNvSpPr txBox="1">
            <a:spLocks noChangeArrowheads="1"/>
          </p:cNvSpPr>
          <p:nvPr/>
        </p:nvSpPr>
        <p:spPr bwMode="auto">
          <a:xfrm>
            <a:off x="0" y="6272213"/>
            <a:ext cx="931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Zambaldi &amp; Raabe, </a:t>
            </a:r>
            <a:r>
              <a:rPr lang="de-DE" i="1"/>
              <a:t>Acta Mater.</a:t>
            </a:r>
            <a:r>
              <a:rPr lang="de-DE"/>
              <a:t> 2010 </a:t>
            </a:r>
          </a:p>
        </p:txBody>
      </p:sp>
      <p:sp>
        <p:nvSpPr>
          <p:cNvPr id="17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15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5" descr="D:\zambaldi\nanoindentation\simulation\0904\indent_fric0.1_R0.60_cA90.0_h0.300_ori38_twin.t16_incr900.topo_arial.png"/>
          <p:cNvPicPr>
            <a:picLocks noChangeAspect="1" noChangeArrowheads="1"/>
          </p:cNvPicPr>
          <p:nvPr/>
        </p:nvPicPr>
        <p:blipFill>
          <a:blip r:embed="rId3" cstate="print"/>
          <a:srcRect l="21172"/>
          <a:stretch>
            <a:fillRect/>
          </a:stretch>
        </p:blipFill>
        <p:spPr bwMode="auto">
          <a:xfrm>
            <a:off x="4929188" y="671513"/>
            <a:ext cx="37861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z="2800" smtClean="0"/>
              <a:t>Comparison AFM / CP-FEM topography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100"/>
              <a:t> </a:t>
            </a:r>
            <a:r>
              <a:rPr lang="de-DE" sz="1100"/>
              <a:t> </a:t>
            </a:r>
            <a:endParaRPr lang="de-DE"/>
          </a:p>
        </p:txBody>
      </p:sp>
      <p:pic>
        <p:nvPicPr>
          <p:cNvPr id="22534" name="Picture 14" descr="D:\zambaldi\nanoindentation\Ti057_R_kleiner1\Ti57 HKZ305 DD\hkz305_pos228_ti57_near110.gwy_arial.png"/>
          <p:cNvPicPr>
            <a:picLocks noChangeAspect="1" noChangeArrowheads="1"/>
          </p:cNvPicPr>
          <p:nvPr/>
        </p:nvPicPr>
        <p:blipFill>
          <a:blip r:embed="rId4" cstate="print"/>
          <a:srcRect l="8923"/>
          <a:stretch>
            <a:fillRect/>
          </a:stretch>
        </p:blipFill>
        <p:spPr bwMode="auto">
          <a:xfrm>
            <a:off x="268288" y="671513"/>
            <a:ext cx="43751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28"/>
          <p:cNvSpPr txBox="1">
            <a:spLocks noChangeArrowheads="1"/>
          </p:cNvSpPr>
          <p:nvPr/>
        </p:nvSpPr>
        <p:spPr bwMode="auto">
          <a:xfrm>
            <a:off x="1481138" y="500063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/>
              <a:t>Experiment</a:t>
            </a:r>
          </a:p>
        </p:txBody>
      </p:sp>
      <p:sp>
        <p:nvSpPr>
          <p:cNvPr id="22536" name="Text Box 27"/>
          <p:cNvSpPr txBox="1">
            <a:spLocks noChangeArrowheads="1"/>
          </p:cNvSpPr>
          <p:nvPr/>
        </p:nvSpPr>
        <p:spPr bwMode="auto">
          <a:xfrm>
            <a:off x="5643563" y="500063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/>
              <a:t>Simulation</a:t>
            </a:r>
          </a:p>
        </p:txBody>
      </p:sp>
      <p:pic>
        <p:nvPicPr>
          <p:cNvPr id="22537" name="Picture 28" descr="D:\zambaldi\matlab\indentation\vis_ori_TiAl_hkz305_pos228_umi_blau(313.30°, 84.50°, 46.70°)[14 13 2].png"/>
          <p:cNvPicPr>
            <a:picLocks noChangeAspect="1" noChangeArrowheads="1"/>
          </p:cNvPicPr>
          <p:nvPr/>
        </p:nvPicPr>
        <p:blipFill>
          <a:blip r:embed="rId5" cstate="print"/>
          <a:srcRect l="23074" t="12730" r="20560" b="14728"/>
          <a:stretch>
            <a:fillRect/>
          </a:stretch>
        </p:blipFill>
        <p:spPr bwMode="auto">
          <a:xfrm>
            <a:off x="4170363" y="4268788"/>
            <a:ext cx="234156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7" descr="C:\zambaldi\diss_TeXnicCenter\pics\ind\hkz305_pos228_umi_blau_topo_overlayEBSD_XY_cr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525" y="4232275"/>
            <a:ext cx="291306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16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535996" y="623731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 err="1" smtClean="0">
                <a:solidFill>
                  <a:schemeClr val="bg2"/>
                </a:solidFill>
              </a:rPr>
              <a:t>Zambaldi</a:t>
            </a:r>
            <a:r>
              <a:rPr lang="en-US" sz="1000" dirty="0" smtClean="0">
                <a:solidFill>
                  <a:schemeClr val="bg2"/>
                </a:solidFill>
              </a:rPr>
              <a:t>, and </a:t>
            </a:r>
            <a:r>
              <a:rPr lang="en-US" sz="1000" dirty="0" smtClean="0">
                <a:solidFill>
                  <a:schemeClr val="bg2"/>
                </a:solidFill>
              </a:rPr>
              <a:t> </a:t>
            </a:r>
            <a:r>
              <a:rPr lang="en-US" sz="1000" dirty="0" err="1" smtClean="0">
                <a:solidFill>
                  <a:schemeClr val="bg2"/>
                </a:solidFill>
              </a:rPr>
              <a:t>Raabe</a:t>
            </a:r>
            <a:r>
              <a:rPr lang="en-US" sz="1000" dirty="0" smtClean="0">
                <a:solidFill>
                  <a:schemeClr val="bg2"/>
                </a:solidFill>
              </a:rPr>
              <a:t>: </a:t>
            </a:r>
            <a:r>
              <a:rPr lang="en-US" sz="1000" dirty="0" err="1" smtClean="0">
                <a:solidFill>
                  <a:schemeClr val="bg2"/>
                </a:solidFill>
              </a:rPr>
              <a:t>Acta</a:t>
            </a:r>
            <a:r>
              <a:rPr lang="en-US" sz="1000" dirty="0" smtClean="0">
                <a:solidFill>
                  <a:schemeClr val="bg2"/>
                </a:solidFill>
              </a:rPr>
              <a:t> </a:t>
            </a:r>
            <a:r>
              <a:rPr lang="en-US" sz="1000" dirty="0" err="1" smtClean="0">
                <a:solidFill>
                  <a:schemeClr val="bg2"/>
                </a:solidFill>
              </a:rPr>
              <a:t>Materialia</a:t>
            </a:r>
            <a:r>
              <a:rPr lang="en-US" sz="1000" dirty="0" smtClean="0">
                <a:solidFill>
                  <a:schemeClr val="bg2"/>
                </a:solidFill>
              </a:rPr>
              <a:t> 58 (2010) </a:t>
            </a:r>
            <a:r>
              <a:rPr lang="en-US" sz="1000" dirty="0" smtClean="0">
                <a:solidFill>
                  <a:schemeClr val="bg2"/>
                </a:solidFill>
              </a:rPr>
              <a:t>3516</a:t>
            </a:r>
            <a:endParaRPr lang="de-DE" sz="1000" dirty="0" smtClean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0" descr="J:\Zambaldi\von Claudio\h10c_fric03_101_side_O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8" y="3611563"/>
            <a:ext cx="2217737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[101] indentation in </a:t>
            </a:r>
            <a:r>
              <a:rPr lang="el-GR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smtClean="0"/>
              <a:t>-TiAl</a:t>
            </a:r>
            <a:endParaRPr lang="en-US" smtClean="0"/>
          </a:p>
        </p:txBody>
      </p:sp>
      <p:pic>
        <p:nvPicPr>
          <p:cNvPr id="24580" name="Picture 3" descr="D:\zambaldi\teX\diss_TeXnicCenter\pics\ind\h10c_fric03_101_top_Su_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8813" y="4429125"/>
            <a:ext cx="1690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D:\zambaldi\teX\diss_TeXnicCenter\pics\ind\h10c_fric03_101_top_Tw_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3313" y="4429125"/>
            <a:ext cx="1690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 descr="D:\zambaldi\teX\diss_TeXnicCenter\pics\ind\h10c_fric03_101_top_O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8813" y="2571750"/>
            <a:ext cx="1690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 descr="D:\zambaldi\teX\diss_TeXnicCenter\pics\ind\h10c_fric03_101_top_O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3313" y="2571750"/>
            <a:ext cx="1690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7" descr="D:\zambaldi\teX\diss_TeXnicCenter\pics\ind\h10c_fric03_101_top_O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38813" y="714375"/>
            <a:ext cx="1690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8" descr="D:\zambaldi\teX\diss_TeXnicCenter\pics\ind\h10c_fric03_101_top_O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1875" y="714375"/>
            <a:ext cx="16906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 descr="D:\zambaldi\teX\diss_TeXnicCenter\pics\ind\pos228uli_1_T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75"/>
            <a:ext cx="324485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9" descr="D:\zambaldi\teX\diss_TeXnicCenter\pics\ind\h10c_fric03_101_topview_pileu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7563" y="714375"/>
            <a:ext cx="219075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3" descr="D:\zambaldi\matlab\indentation\high_sym_oris\vis_ori_TiAl_(270.00°, 45.00°, 90.00°)[1 0 1].png"/>
          <p:cNvPicPr>
            <a:picLocks noChangeAspect="1" noChangeArrowheads="1"/>
          </p:cNvPicPr>
          <p:nvPr/>
        </p:nvPicPr>
        <p:blipFill>
          <a:blip r:embed="rId12" cstate="print"/>
          <a:srcRect l="7817" t="9166"/>
          <a:stretch>
            <a:fillRect/>
          </a:stretch>
        </p:blipFill>
        <p:spPr bwMode="auto">
          <a:xfrm>
            <a:off x="592138" y="3392488"/>
            <a:ext cx="28575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 descr="D:\zambaldi\teX\diss_TeXnicCenter\pics\ind\h10c_fric03_101_O9,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7563" y="714375"/>
            <a:ext cx="21971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6" name="Picture 16" descr="D:\zambaldi\vtk\h10c_fric0.3\h10c_fric03_101_side_O12_notitle_smaller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2511" y="2564904"/>
            <a:ext cx="39338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3" name="Gerade Verbindung 22"/>
          <p:cNvCxnSpPr/>
          <p:nvPr/>
        </p:nvCxnSpPr>
        <p:spPr>
          <a:xfrm rot="16200000" flipH="1">
            <a:off x="3586162" y="1201738"/>
            <a:ext cx="1825625" cy="14605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92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49363" y="6024563"/>
            <a:ext cx="558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1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2238" y="6011863"/>
            <a:ext cx="5794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1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38" y="5332413"/>
            <a:ext cx="6508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17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Relative strengths of slip systems</a:t>
            </a:r>
            <a:endParaRPr lang="en-US" smtClean="0"/>
          </a:p>
        </p:txBody>
      </p:sp>
      <p:pic>
        <p:nvPicPr>
          <p:cNvPr id="25603" name="Picture 9" descr="D:\zambaldi\teX\diss_TeXnicCenter\pics\ind\h10c_fric03_101_topview_pile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873125"/>
            <a:ext cx="219075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600" y="873125"/>
            <a:ext cx="24050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 t="7372"/>
          <a:stretch>
            <a:fillRect/>
          </a:stretch>
        </p:blipFill>
        <p:spPr bwMode="auto">
          <a:xfrm>
            <a:off x="409575" y="3282950"/>
            <a:ext cx="15621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 t="6389" b="16943"/>
          <a:stretch>
            <a:fillRect/>
          </a:stretch>
        </p:blipFill>
        <p:spPr bwMode="auto">
          <a:xfrm>
            <a:off x="3721100" y="3502025"/>
            <a:ext cx="1581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0188" y="3244850"/>
            <a:ext cx="1562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0" descr="D:\zambaldi\vtk\h14a_Su3\h14Su3_SO_ori16_101_topo.png"/>
          <p:cNvPicPr>
            <a:picLocks noChangeAspect="1" noChangeArrowheads="1"/>
          </p:cNvPicPr>
          <p:nvPr/>
        </p:nvPicPr>
        <p:blipFill>
          <a:blip r:embed="rId8" cstate="print"/>
          <a:srcRect l="14706" r="11765"/>
          <a:stretch>
            <a:fillRect/>
          </a:stretch>
        </p:blipFill>
        <p:spPr bwMode="auto">
          <a:xfrm>
            <a:off x="6507163" y="965200"/>
            <a:ext cx="1716087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3" descr="D:\zambaldi\matlab\indentation\high_sym_oris\vis_ori_TiAl_(270.00°, 45.00°, 90.00°)[1 0 1].png"/>
          <p:cNvPicPr>
            <a:picLocks noChangeAspect="1" noChangeArrowheads="1"/>
          </p:cNvPicPr>
          <p:nvPr/>
        </p:nvPicPr>
        <p:blipFill>
          <a:blip r:embed="rId9" cstate="print"/>
          <a:srcRect l="7817" t="9166" b="8971"/>
          <a:stretch>
            <a:fillRect/>
          </a:stretch>
        </p:blipFill>
        <p:spPr bwMode="auto">
          <a:xfrm>
            <a:off x="190500" y="3867150"/>
            <a:ext cx="28575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feld 11"/>
          <p:cNvSpPr txBox="1">
            <a:spLocks noChangeArrowheads="1"/>
          </p:cNvSpPr>
          <p:nvPr/>
        </p:nvSpPr>
        <p:spPr bwMode="auto">
          <a:xfrm>
            <a:off x="1943100" y="3246438"/>
            <a:ext cx="1606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/>
              <a:t>(Ti-50Al)</a:t>
            </a:r>
          </a:p>
        </p:txBody>
      </p:sp>
      <p:sp>
        <p:nvSpPr>
          <p:cNvPr id="25611" name="Textfeld 12"/>
          <p:cNvSpPr txBox="1">
            <a:spLocks noChangeArrowheads="1"/>
          </p:cNvSpPr>
          <p:nvPr/>
        </p:nvSpPr>
        <p:spPr bwMode="auto">
          <a:xfrm>
            <a:off x="3549650" y="4049713"/>
            <a:ext cx="2774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/>
              <a:t>Cu, Al, Au, Ag,…</a:t>
            </a:r>
          </a:p>
        </p:txBody>
      </p:sp>
      <p:sp>
        <p:nvSpPr>
          <p:cNvPr id="25612" name="Textfeld 13"/>
          <p:cNvSpPr txBox="1">
            <a:spLocks noChangeArrowheads="1"/>
          </p:cNvSpPr>
          <p:nvPr/>
        </p:nvSpPr>
        <p:spPr bwMode="auto">
          <a:xfrm>
            <a:off x="6726238" y="3757613"/>
            <a:ext cx="16795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/>
              <a:t>Predicted </a:t>
            </a:r>
            <a:br>
              <a:rPr lang="de-DE" sz="2400"/>
            </a:br>
            <a:r>
              <a:rPr lang="de-DE" sz="2400"/>
              <a:t>for Ti-55Al</a:t>
            </a:r>
          </a:p>
        </p:txBody>
      </p:sp>
      <p:sp>
        <p:nvSpPr>
          <p:cNvPr id="25613" name="Textfeld 14"/>
          <p:cNvSpPr txBox="1">
            <a:spLocks noChangeArrowheads="1"/>
          </p:cNvSpPr>
          <p:nvPr/>
        </p:nvSpPr>
        <p:spPr bwMode="auto">
          <a:xfrm>
            <a:off x="3440113" y="4889500"/>
            <a:ext cx="5038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de-DE" sz="2400"/>
              <a:t>[101] indentation indicates relative strengths of ordinary and super dislocation glide in TiAl</a:t>
            </a: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18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33"/>
          <p:cNvSpPr>
            <a:spLocks noChangeArrowheads="1"/>
          </p:cNvSpPr>
          <p:nvPr/>
        </p:nvSpPr>
        <p:spPr bwMode="auto">
          <a:xfrm>
            <a:off x="3486614" y="6338210"/>
            <a:ext cx="4937814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85000"/>
              </a:lnSpc>
            </a:pP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Zaafarani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al.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Acta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54 (2006) 1707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r>
              <a:rPr lang="nl-N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Wang et al. Acta Mat. 52 (2004) 2229</a:t>
            </a:r>
            <a:endParaRPr lang="it-IT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515353" y="6093296"/>
            <a:ext cx="23887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GB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Demir</a:t>
            </a: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</a:t>
            </a:r>
            <a:r>
              <a:rPr lang="en-GB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Acta</a:t>
            </a: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Mater. 57 (2009) 559</a:t>
            </a:r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z="2800" smtClean="0"/>
              <a:t>Pile-up in </a:t>
            </a:r>
            <a:r>
              <a:rPr lang="de-DE" sz="2800" smtClean="0">
                <a:sym typeface="Symbol" pitchFamily="18" charset="2"/>
              </a:rPr>
              <a:t>-</a:t>
            </a:r>
            <a:r>
              <a:rPr lang="de-DE" sz="2800" smtClean="0"/>
              <a:t>Fe single crystals </a:t>
            </a:r>
            <a:endParaRPr lang="en-US" sz="2800" smtClean="0"/>
          </a:p>
        </p:txBody>
      </p:sp>
      <p:pic>
        <p:nvPicPr>
          <p:cNvPr id="8195" name="Picture 6" descr="Tammann1926_Orientierungs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25538"/>
            <a:ext cx="3995738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196" name="Rectangle 2"/>
          <p:cNvSpPr txBox="1">
            <a:spLocks noChangeArrowheads="1"/>
          </p:cNvSpPr>
          <p:nvPr/>
        </p:nvSpPr>
        <p:spPr bwMode="auto">
          <a:xfrm>
            <a:off x="0" y="654050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de-DE" sz="2800">
              <a:solidFill>
                <a:schemeClr val="bg1"/>
              </a:solidFill>
            </a:endParaRP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 rot="60000">
            <a:off x="4292600" y="1125538"/>
            <a:ext cx="46799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7938" y="6297613"/>
            <a:ext cx="7634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i="1"/>
              <a:t>Osmond&amp;Cartaud 1905, fig. taken from Tammann 1926 Zeitschrift für Metallkunde 18 (3)</a:t>
            </a:r>
            <a:endParaRPr lang="en-US" sz="1400" b="1" i="1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675" y="3282950"/>
            <a:ext cx="2422525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feld 8"/>
          <p:cNvSpPr txBox="1">
            <a:spLocks noChangeArrowheads="1"/>
          </p:cNvSpPr>
          <p:nvPr/>
        </p:nvSpPr>
        <p:spPr bwMode="auto">
          <a:xfrm>
            <a:off x="153988" y="5437188"/>
            <a:ext cx="8872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/>
              <a:t>Microindentation with gramophone and sewing needles in </a:t>
            </a:r>
            <a:r>
              <a:rPr lang="de-DE" sz="2400" u="sng"/>
              <a:t>1905</a:t>
            </a:r>
            <a:endParaRPr lang="en-US" sz="2400" u="sng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z="2800" smtClean="0"/>
              <a:t>Extension to hexagonal </a:t>
            </a:r>
            <a:r>
              <a:rPr lang="el-GR" sz="280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sz="2800" baseline="-25000" smtClean="0"/>
              <a:t>2</a:t>
            </a:r>
            <a:r>
              <a:rPr lang="de-DE" sz="2800" smtClean="0"/>
              <a:t>-Ti</a:t>
            </a:r>
            <a:r>
              <a:rPr lang="de-DE" sz="2800" baseline="-25000" smtClean="0"/>
              <a:t>3</a:t>
            </a:r>
            <a:r>
              <a:rPr lang="de-DE" sz="2800" smtClean="0"/>
              <a:t>Al</a:t>
            </a:r>
            <a:endParaRPr lang="en-US" sz="2800" smtClean="0"/>
          </a:p>
        </p:txBody>
      </p:sp>
      <p:pic>
        <p:nvPicPr>
          <p:cNvPr id="26627" name="Picture 9" descr="D:\zambaldi\papers\nanoind_Ti\pics\plot_indAxes_sim_22HCP_ori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800100"/>
            <a:ext cx="7440612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feld 10"/>
          <p:cNvSpPr txBox="1">
            <a:spLocks noChangeArrowheads="1"/>
          </p:cNvSpPr>
          <p:nvPr/>
        </p:nvSpPr>
        <p:spPr bwMode="auto">
          <a:xfrm>
            <a:off x="935038" y="836613"/>
            <a:ext cx="2955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22 orientations after the 	</a:t>
            </a:r>
          </a:p>
          <a:p>
            <a:r>
              <a:rPr lang="de-DE" sz="2000"/>
              <a:t>developed convention</a:t>
            </a:r>
            <a:endParaRPr lang="en-US" sz="2000"/>
          </a:p>
        </p:txBody>
      </p:sp>
      <p:sp>
        <p:nvSpPr>
          <p:cNvPr id="26629" name="Textfeld 11"/>
          <p:cNvSpPr txBox="1">
            <a:spLocks noChangeArrowheads="1"/>
          </p:cNvSpPr>
          <p:nvPr/>
        </p:nvSpPr>
        <p:spPr bwMode="auto">
          <a:xfrm>
            <a:off x="1079500" y="5373688"/>
            <a:ext cx="7353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Prismatic &lt;a&gt;-slip is easy to activate </a:t>
            </a:r>
            <a:r>
              <a:rPr lang="de-DE" sz="2000">
                <a:sym typeface="Wingdings" pitchFamily="2" charset="2"/>
              </a:rPr>
              <a:t> 22 CPFEM simulations</a:t>
            </a:r>
            <a:endParaRPr lang="en-US" sz="200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19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Pile-up IPF &amp; AFM result close to [2-1-1 0]</a:t>
            </a:r>
            <a:endParaRPr lang="en-US" smtClean="0"/>
          </a:p>
        </p:txBody>
      </p:sp>
      <p:pic>
        <p:nvPicPr>
          <p:cNvPr id="27651" name="Picture 2" descr="D:\zambaldi\papers\nanoind_Ti\pics\simIndTi_pileupIPF_o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038" y="1557338"/>
            <a:ext cx="7893050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14"/>
          <p:cNvGrpSpPr>
            <a:grpSpLocks/>
          </p:cNvGrpSpPr>
          <p:nvPr/>
        </p:nvGrpSpPr>
        <p:grpSpPr bwMode="auto">
          <a:xfrm>
            <a:off x="179388" y="549275"/>
            <a:ext cx="8137525" cy="5876925"/>
            <a:chOff x="179512" y="548680"/>
            <a:chExt cx="8136904" cy="5876943"/>
          </a:xfrm>
        </p:grpSpPr>
        <p:pic>
          <p:nvPicPr>
            <p:cNvPr id="2765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7116" t="23318" r="40680" b="16035"/>
            <a:stretch>
              <a:fillRect/>
            </a:stretch>
          </p:blipFill>
          <p:spPr bwMode="auto">
            <a:xfrm>
              <a:off x="287524" y="1016732"/>
              <a:ext cx="2482523" cy="5408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Ellipse 5"/>
            <p:cNvSpPr/>
            <p:nvPr/>
          </p:nvSpPr>
          <p:spPr>
            <a:xfrm>
              <a:off x="8029100" y="4688893"/>
              <a:ext cx="287316" cy="28892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65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3828" y="692696"/>
              <a:ext cx="1368431" cy="152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764704"/>
              <a:ext cx="1628775" cy="12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Ellipse 10"/>
            <p:cNvSpPr/>
            <p:nvPr/>
          </p:nvSpPr>
          <p:spPr>
            <a:xfrm>
              <a:off x="1871658" y="2025060"/>
              <a:ext cx="287315" cy="28733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043046" y="4977819"/>
              <a:ext cx="288903" cy="28733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60" name="Textfeld 12"/>
            <p:cNvSpPr txBox="1">
              <a:spLocks noChangeArrowheads="1"/>
            </p:cNvSpPr>
            <p:nvPr/>
          </p:nvSpPr>
          <p:spPr bwMode="auto">
            <a:xfrm>
              <a:off x="1799692" y="548680"/>
              <a:ext cx="8755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/>
                <a:t>2 µm</a:t>
              </a:r>
              <a:endParaRPr lang="en-US" sz="2400"/>
            </a:p>
          </p:txBody>
        </p:sp>
      </p:grpSp>
      <p:sp>
        <p:nvSpPr>
          <p:cNvPr id="27653" name="Rechteck 15"/>
          <p:cNvSpPr>
            <a:spLocks noChangeArrowheads="1"/>
          </p:cNvSpPr>
          <p:nvPr/>
        </p:nvSpPr>
        <p:spPr bwMode="auto">
          <a:xfrm>
            <a:off x="4895850" y="1412875"/>
            <a:ext cx="170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60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sz="3600" baseline="-25000"/>
              <a:t>2</a:t>
            </a:r>
            <a:r>
              <a:rPr lang="de-DE" sz="3600"/>
              <a:t>-Ti</a:t>
            </a:r>
            <a:r>
              <a:rPr lang="de-DE" sz="3600" baseline="-25000"/>
              <a:t>3</a:t>
            </a:r>
            <a:r>
              <a:rPr lang="de-DE" sz="3600"/>
              <a:t>Al</a:t>
            </a:r>
            <a:endParaRPr lang="en-US" sz="3600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20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Conclusions</a:t>
            </a:r>
          </a:p>
        </p:txBody>
      </p:sp>
      <p:sp>
        <p:nvSpPr>
          <p:cNvPr id="28675" name="Inhaltsplatzhalter 2"/>
          <p:cNvSpPr>
            <a:spLocks noGrp="1"/>
          </p:cNvSpPr>
          <p:nvPr>
            <p:ph idx="1"/>
          </p:nvPr>
        </p:nvSpPr>
        <p:spPr>
          <a:xfrm>
            <a:off x="434975" y="836613"/>
            <a:ext cx="8229600" cy="4806950"/>
          </a:xfrm>
        </p:spPr>
        <p:txBody>
          <a:bodyPr/>
          <a:lstStyle/>
          <a:p>
            <a:r>
              <a:rPr lang="de-DE" sz="2800" smtClean="0"/>
              <a:t>Ordinary dislocation glide in near-stoichiometric </a:t>
            </a:r>
            <a:r>
              <a:rPr lang="el-GR" sz="280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sz="280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de-DE" sz="2800" smtClean="0"/>
              <a:t>TiAl is an intrinsic property, i.e. not interface-related</a:t>
            </a:r>
          </a:p>
          <a:p>
            <a:r>
              <a:rPr lang="de-DE" sz="2800" smtClean="0"/>
              <a:t>Twinning contributes to deformation to a minor extent during single phase indentation of </a:t>
            </a:r>
            <a:r>
              <a:rPr lang="el-GR" sz="280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sz="2800" smtClean="0">
                <a:cs typeface="Times New Roman" pitchFamily="18" charset="0"/>
              </a:rPr>
              <a:t>-TiAl</a:t>
            </a:r>
            <a:endParaRPr lang="de-DE" sz="2800" smtClean="0"/>
          </a:p>
          <a:p>
            <a:r>
              <a:rPr lang="de-DE" sz="2800" smtClean="0"/>
              <a:t>Nanoindentation combined with AFM, EBSD and CP-FEM can characterize activation of individual slip systems in single crystal indentation</a:t>
            </a:r>
          </a:p>
          <a:p>
            <a:r>
              <a:rPr lang="de-DE" sz="2800" smtClean="0"/>
              <a:t>Method based on highest accuracy values: P, h</a:t>
            </a:r>
          </a:p>
          <a:p>
            <a:r>
              <a:rPr lang="de-DE" sz="2800" smtClean="0"/>
              <a:t>Axisymmetric indenters need to be employed to make the method efficient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21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nanoindent_11_3_3dvi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8" y="1643063"/>
            <a:ext cx="42513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endParaRPr lang="de-DE" smtClean="0"/>
          </a:p>
        </p:txBody>
      </p:sp>
      <p:sp>
        <p:nvSpPr>
          <p:cNvPr id="29700" name="Textfeld 3"/>
          <p:cNvSpPr txBox="1">
            <a:spLocks noChangeArrowheads="1"/>
          </p:cNvSpPr>
          <p:nvPr/>
        </p:nvSpPr>
        <p:spPr bwMode="auto">
          <a:xfrm>
            <a:off x="857250" y="4071938"/>
            <a:ext cx="60007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400"/>
              <a:t>Vielen Dank.</a:t>
            </a:r>
          </a:p>
        </p:txBody>
      </p:sp>
      <p:pic>
        <p:nvPicPr>
          <p:cNvPr id="29701" name="Picture 4" descr="DrsdenHKZ_backgroundImage"/>
          <p:cNvPicPr>
            <a:picLocks noChangeAspect="1" noChangeArrowheads="1"/>
          </p:cNvPicPr>
          <p:nvPr/>
        </p:nvPicPr>
        <p:blipFill>
          <a:blip r:embed="rId4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0" y="-26988"/>
            <a:ext cx="94329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817563" y="2357438"/>
            <a:ext cx="5111750" cy="26162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Samples were provided by</a:t>
            </a:r>
            <a:br>
              <a:rPr lang="de-DE" sz="2000"/>
            </a:br>
            <a:r>
              <a:rPr lang="de-DE" sz="2000"/>
              <a:t>G. Behr, W. Löser (IFW Dresden)</a:t>
            </a:r>
            <a:br>
              <a:rPr lang="de-DE" sz="2000"/>
            </a:br>
            <a:r>
              <a:rPr lang="de-DE" sz="2000"/>
              <a:t>U. Hecht (ACCESS e.V. Aachen)</a:t>
            </a:r>
            <a:br>
              <a:rPr lang="de-DE" sz="2000"/>
            </a:br>
            <a:endParaRPr lang="de-DE" sz="2000"/>
          </a:p>
          <a:p>
            <a:pPr>
              <a:spcBef>
                <a:spcPct val="50000"/>
              </a:spcBef>
            </a:pPr>
            <a:r>
              <a:rPr lang="en-US" sz="2000"/>
              <a:t>Support by the European Union FP6 project </a:t>
            </a:r>
            <a:r>
              <a:rPr lang="en-US" sz="2000" i="1"/>
              <a:t>IMPRESS</a:t>
            </a:r>
            <a:r>
              <a:rPr lang="en-US" sz="2000"/>
              <a:t> (Intermetallic Materials Processing in Relation to Earth and Space Solidification) </a:t>
            </a:r>
            <a:br>
              <a:rPr lang="en-US" sz="2000"/>
            </a:br>
            <a:r>
              <a:rPr lang="en-US" sz="2000"/>
              <a:t>is gratefully acknowledged.</a:t>
            </a:r>
          </a:p>
        </p:txBody>
      </p:sp>
      <p:pic>
        <p:nvPicPr>
          <p:cNvPr id="29703" name="Picture 7" descr="IMPRESS-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24000"/>
          </a:blip>
          <a:srcRect/>
          <a:stretch>
            <a:fillRect/>
          </a:stretch>
        </p:blipFill>
        <p:spPr bwMode="auto">
          <a:xfrm>
            <a:off x="5922963" y="3867150"/>
            <a:ext cx="196532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22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Overview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>
          <a:xfrm>
            <a:off x="300038" y="836712"/>
            <a:ext cx="8664450" cy="29495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err="1" smtClean="0">
                <a:cs typeface="Times New Roman" pitchFamily="18" charset="0"/>
              </a:rPr>
              <a:t>Introduction</a:t>
            </a:r>
            <a:endParaRPr lang="de-DE" dirty="0" smtClean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cs typeface="Times New Roman" pitchFamily="18" charset="0"/>
              </a:rPr>
              <a:t>Experiments: </a:t>
            </a:r>
            <a:r>
              <a:rPr lang="de-DE" dirty="0" err="1" smtClean="0">
                <a:cs typeface="Times New Roman" pitchFamily="18" charset="0"/>
              </a:rPr>
              <a:t>nanoindentation</a:t>
            </a:r>
            <a:r>
              <a:rPr lang="de-DE" dirty="0" smtClean="0">
                <a:cs typeface="Times New Roman" pitchFamily="18" charset="0"/>
              </a:rPr>
              <a:t>, AFM, EBSD 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cs typeface="Times New Roman" pitchFamily="18" charset="0"/>
              </a:rPr>
              <a:t>Crystal </a:t>
            </a:r>
            <a:r>
              <a:rPr lang="de-DE" dirty="0" err="1" smtClean="0">
                <a:cs typeface="Times New Roman" pitchFamily="18" charset="0"/>
              </a:rPr>
              <a:t>plasticity</a:t>
            </a:r>
            <a:r>
              <a:rPr lang="de-DE" dirty="0" smtClean="0">
                <a:cs typeface="Times New Roman" pitchFamily="18" charset="0"/>
              </a:rPr>
              <a:t> finite </a:t>
            </a:r>
            <a:r>
              <a:rPr lang="de-DE" dirty="0" err="1" smtClean="0">
                <a:cs typeface="Times New Roman" pitchFamily="18" charset="0"/>
              </a:rPr>
              <a:t>element</a:t>
            </a:r>
            <a:r>
              <a:rPr lang="de-DE" dirty="0" smtClean="0">
                <a:cs typeface="Times New Roman" pitchFamily="18" charset="0"/>
              </a:rPr>
              <a:t> (CP-FEM) </a:t>
            </a:r>
            <a:r>
              <a:rPr lang="de-DE" dirty="0" err="1" smtClean="0">
                <a:cs typeface="Times New Roman" pitchFamily="18" charset="0"/>
              </a:rPr>
              <a:t>simulation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of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anisotropic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flow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during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nanoindentation</a:t>
            </a:r>
            <a:endParaRPr lang="de-DE" dirty="0" smtClean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de-DE" dirty="0" err="1" smtClean="0">
                <a:cs typeface="Times New Roman" pitchFamily="18" charset="0"/>
              </a:rPr>
              <a:t>Comparison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of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experiment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and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simulation</a:t>
            </a:r>
            <a:endParaRPr lang="de-DE" dirty="0" smtClean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de-DE" dirty="0" err="1" smtClean="0">
                <a:cs typeface="Times New Roman" pitchFamily="18" charset="0"/>
              </a:rPr>
              <a:t>Anisotropic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hardness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of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γ</a:t>
            </a:r>
            <a:r>
              <a:rPr lang="en-US" sz="3200" dirty="0" smtClean="0"/>
              <a:t>-</a:t>
            </a:r>
            <a:r>
              <a:rPr lang="en-US" sz="3200" dirty="0" err="1" smtClean="0"/>
              <a:t>TiAl</a:t>
            </a:r>
            <a:endParaRPr lang="de-DE" dirty="0" smtClean="0"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de-DE" dirty="0" smtClean="0">
              <a:cs typeface="Times New Roman" pitchFamily="18" charset="0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2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Bild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739775"/>
            <a:ext cx="6481763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Two-phase TiAl / Ti</a:t>
            </a:r>
            <a:r>
              <a:rPr lang="de-DE" baseline="-25000" smtClean="0"/>
              <a:t>3</a:t>
            </a:r>
            <a:r>
              <a:rPr lang="de-DE" smtClean="0"/>
              <a:t>Al</a:t>
            </a:r>
          </a:p>
        </p:txBody>
      </p:sp>
      <p:pic>
        <p:nvPicPr>
          <p:cNvPr id="33796" name="Picture 3" descr="genx_engine-cutawa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74663" y="439738"/>
            <a:ext cx="3546476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0" y="2924175"/>
            <a:ext cx="2971800" cy="10048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/>
              <a:t>GEnx jet engine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pic>
        <p:nvPicPr>
          <p:cNvPr id="33798" name="Picture 5" descr="GEn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5013325"/>
            <a:ext cx="3128962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799" name="Gerade Verbindung mit Pfeil 8"/>
          <p:cNvCxnSpPr>
            <a:cxnSpLocks noChangeShapeType="1"/>
          </p:cNvCxnSpPr>
          <p:nvPr/>
        </p:nvCxnSpPr>
        <p:spPr bwMode="auto">
          <a:xfrm>
            <a:off x="2411413" y="4365625"/>
            <a:ext cx="352425" cy="638175"/>
          </a:xfrm>
          <a:prstGeom prst="straightConnector1">
            <a:avLst/>
          </a:prstGeom>
          <a:noFill/>
          <a:ln w="793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3800" name="Rechteck 10"/>
          <p:cNvSpPr>
            <a:spLocks noChangeArrowheads="1"/>
          </p:cNvSpPr>
          <p:nvPr/>
        </p:nvSpPr>
        <p:spPr bwMode="auto">
          <a:xfrm>
            <a:off x="0" y="4005263"/>
            <a:ext cx="309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/>
              <a:t>two-phase TiAl / Ti</a:t>
            </a:r>
            <a:r>
              <a:rPr lang="de-DE" sz="2400" baseline="-25000"/>
              <a:t>3</a:t>
            </a:r>
            <a:r>
              <a:rPr lang="de-DE" sz="2400"/>
              <a:t>Al</a:t>
            </a:r>
          </a:p>
        </p:txBody>
      </p:sp>
      <p:sp>
        <p:nvSpPr>
          <p:cNvPr id="33801" name="Textfeld 4"/>
          <p:cNvSpPr txBox="1">
            <a:spLocks noChangeArrowheads="1"/>
          </p:cNvSpPr>
          <p:nvPr/>
        </p:nvSpPr>
        <p:spPr bwMode="auto">
          <a:xfrm>
            <a:off x="6770688" y="549275"/>
            <a:ext cx="3201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/>
              <a:t>[Schuster&amp;Palm 2006]</a:t>
            </a:r>
          </a:p>
        </p:txBody>
      </p:sp>
      <p:sp>
        <p:nvSpPr>
          <p:cNvPr id="6" name="Rechteck 5"/>
          <p:cNvSpPr/>
          <p:nvPr/>
        </p:nvSpPr>
        <p:spPr>
          <a:xfrm>
            <a:off x="6357938" y="2143125"/>
            <a:ext cx="590550" cy="679450"/>
          </a:xfrm>
          <a:prstGeom prst="rect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2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995863" y="2857500"/>
            <a:ext cx="695325" cy="642938"/>
          </a:xfrm>
          <a:prstGeom prst="rect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2300" name="Gerade Verbindung 8"/>
          <p:cNvCxnSpPr>
            <a:cxnSpLocks noChangeShapeType="1"/>
          </p:cNvCxnSpPr>
          <p:nvPr/>
        </p:nvCxnSpPr>
        <p:spPr bwMode="auto">
          <a:xfrm rot="5400000" flipH="1" flipV="1">
            <a:off x="5249863" y="2892425"/>
            <a:ext cx="1785938" cy="1587"/>
          </a:xfrm>
          <a:prstGeom prst="line">
            <a:avLst/>
          </a:prstGeom>
          <a:noFill/>
          <a:ln w="63500" algn="ctr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6" name="Rechteck 15"/>
          <p:cNvSpPr/>
          <p:nvPr/>
        </p:nvSpPr>
        <p:spPr>
          <a:xfrm>
            <a:off x="5072063" y="2725738"/>
            <a:ext cx="642937" cy="554037"/>
          </a:xfrm>
          <a:prstGeom prst="rect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el-GR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sz="2800" b="1" baseline="-25000">
                <a:solidFill>
                  <a:schemeClr val="tx1"/>
                </a:solidFill>
              </a:rPr>
              <a:t>2</a:t>
            </a:r>
            <a:r>
              <a:rPr lang="de-DE" sz="2800" b="1">
                <a:solidFill>
                  <a:schemeClr val="tx1"/>
                </a:solidFill>
              </a:rPr>
              <a:t>-</a:t>
            </a:r>
            <a:endParaRPr lang="de-DE" sz="2800" b="1" baseline="-2500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072188" y="2000250"/>
            <a:ext cx="1071562" cy="554038"/>
          </a:xfrm>
          <a:prstGeom prst="rect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el-GR" sz="28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l-GR" sz="3600" b="1">
                <a:solidFill>
                  <a:schemeClr val="tx2"/>
                </a:solidFill>
                <a:latin typeface="Times New Roman" pitchFamily="18" charset="0"/>
              </a:rPr>
              <a:t>γ</a:t>
            </a:r>
            <a:r>
              <a:rPr lang="de-DE" sz="2800" b="1">
                <a:solidFill>
                  <a:schemeClr val="tx2"/>
                </a:solidFill>
              </a:rPr>
              <a:t>-</a:t>
            </a:r>
          </a:p>
        </p:txBody>
      </p:sp>
      <p:sp>
        <p:nvSpPr>
          <p:cNvPr id="18" name="Rechteck 17"/>
          <p:cNvSpPr/>
          <p:nvPr/>
        </p:nvSpPr>
        <p:spPr>
          <a:xfrm>
            <a:off x="5572125" y="3776663"/>
            <a:ext cx="785813" cy="430212"/>
          </a:xfrm>
          <a:prstGeom prst="rect">
            <a:avLst/>
          </a:prstGeom>
          <a:solidFill>
            <a:schemeClr val="bg1">
              <a:alpha val="46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el-GR" sz="2800" b="1">
                <a:solidFill>
                  <a:schemeClr val="tx2"/>
                </a:solidFill>
                <a:latin typeface="Times New Roman" pitchFamily="18" charset="0"/>
              </a:rPr>
              <a:t>γ</a:t>
            </a:r>
            <a:r>
              <a:rPr lang="de-DE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sz="2800" b="1" baseline="-25000">
                <a:solidFill>
                  <a:schemeClr val="tx2"/>
                </a:solidFill>
              </a:rPr>
              <a:t>2</a:t>
            </a:r>
            <a:endParaRPr lang="de-DE" sz="2800" b="1">
              <a:solidFill>
                <a:schemeClr val="tx2"/>
              </a:solidFill>
            </a:endParaRPr>
          </a:p>
        </p:txBody>
      </p:sp>
      <p:pic>
        <p:nvPicPr>
          <p:cNvPr id="3380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5" y="4786313"/>
            <a:ext cx="1792288" cy="17922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33809" name="Textfeld 34"/>
          <p:cNvSpPr txBox="1">
            <a:spLocks noChangeArrowheads="1"/>
          </p:cNvSpPr>
          <p:nvPr/>
        </p:nvSpPr>
        <p:spPr bwMode="auto">
          <a:xfrm>
            <a:off x="6000750" y="5143500"/>
            <a:ext cx="30003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sz="2400">
                <a:cs typeface="Times New Roman" pitchFamily="18" charset="0"/>
              </a:rPr>
              <a:t>-TiAl:</a:t>
            </a:r>
            <a:r>
              <a:rPr lang="de-DE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/>
              <a:t>L1</a:t>
            </a:r>
            <a:r>
              <a:rPr lang="de-DE" sz="2400" baseline="-25000"/>
              <a:t>0</a:t>
            </a:r>
            <a:r>
              <a:rPr lang="de-DE" sz="2400"/>
              <a:t>-ordered </a:t>
            </a:r>
            <a:br>
              <a:rPr lang="de-DE" sz="2400"/>
            </a:br>
            <a:r>
              <a:rPr lang="de-DE" sz="2400"/>
              <a:t>face centered tetragonal c/a ~ 1.02</a:t>
            </a:r>
          </a:p>
          <a:p>
            <a:r>
              <a:rPr lang="de-DE" sz="2400"/>
              <a:t/>
            </a:r>
            <a:br>
              <a:rPr lang="de-DE" sz="2400"/>
            </a:br>
            <a:endParaRPr lang="de-DE" sz="2400"/>
          </a:p>
        </p:txBody>
      </p:sp>
      <p:sp>
        <p:nvSpPr>
          <p:cNvPr id="33810" name="Rechteck 10"/>
          <p:cNvSpPr>
            <a:spLocks noChangeArrowheads="1"/>
          </p:cNvSpPr>
          <p:nvPr/>
        </p:nvSpPr>
        <p:spPr bwMode="auto">
          <a:xfrm>
            <a:off x="3549650" y="4610100"/>
            <a:ext cx="450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/>
              <a:t>Ti</a:t>
            </a:r>
          </a:p>
        </p:txBody>
      </p:sp>
      <p:sp>
        <p:nvSpPr>
          <p:cNvPr id="33811" name="Rechteck 10"/>
          <p:cNvSpPr>
            <a:spLocks noChangeArrowheads="1"/>
          </p:cNvSpPr>
          <p:nvPr/>
        </p:nvSpPr>
        <p:spPr bwMode="auto">
          <a:xfrm>
            <a:off x="8651875" y="4646613"/>
            <a:ext cx="49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/>
              <a:t>Al</a:t>
            </a:r>
          </a:p>
        </p:txBody>
      </p:sp>
      <p:sp>
        <p:nvSpPr>
          <p:cNvPr id="20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3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de-DE" smtClean="0"/>
              <a:t>Indentation size effect in </a:t>
            </a:r>
            <a:r>
              <a:rPr lang="el-GR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smtClean="0"/>
              <a:t>-TiAl</a:t>
            </a:r>
          </a:p>
        </p:txBody>
      </p:sp>
      <p:pic>
        <p:nvPicPr>
          <p:cNvPr id="32771" name="Picture 6" descr="IndentationSizeEffectT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857250"/>
            <a:ext cx="6535737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IndentationSizeEffectTiAl_lgd"/>
          <p:cNvPicPr>
            <a:picLocks noChangeAspect="1" noChangeArrowheads="1"/>
          </p:cNvPicPr>
          <p:nvPr/>
        </p:nvPicPr>
        <p:blipFill>
          <a:blip r:embed="rId4" cstate="print"/>
          <a:srcRect l="27608" t="12683" r="13007" b="44716"/>
          <a:stretch>
            <a:fillRect/>
          </a:stretch>
        </p:blipFill>
        <p:spPr bwMode="auto">
          <a:xfrm>
            <a:off x="4316413" y="763588"/>
            <a:ext cx="4406900" cy="238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 rot="5400000">
            <a:off x="1357312" y="3729038"/>
            <a:ext cx="2714625" cy="0"/>
          </a:xfrm>
          <a:prstGeom prst="line">
            <a:avLst/>
          </a:prstGeom>
          <a:ln w="76200">
            <a:solidFill>
              <a:schemeClr val="bg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4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8086725" cy="431800"/>
          </a:xfrm>
        </p:spPr>
        <p:txBody>
          <a:bodyPr/>
          <a:lstStyle/>
          <a:p>
            <a:r>
              <a:rPr lang="de-DE" sz="2800" smtClean="0"/>
              <a:t>Nanoindentation</a:t>
            </a:r>
          </a:p>
        </p:txBody>
      </p:sp>
      <p:sp>
        <p:nvSpPr>
          <p:cNvPr id="10243" name="Inhaltsplatzhalter 2"/>
          <p:cNvSpPr>
            <a:spLocks/>
          </p:cNvSpPr>
          <p:nvPr/>
        </p:nvSpPr>
        <p:spPr bwMode="auto">
          <a:xfrm>
            <a:off x="214313" y="836613"/>
            <a:ext cx="8643937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/>
              <a:t>Instrumented indentation is a simple and potentially highly accurate materials testing method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/>
              <a:t>Mechanical characterization from </a:t>
            </a:r>
            <a:r>
              <a:rPr lang="en-US" sz="2800" dirty="0" err="1"/>
              <a:t>nano</a:t>
            </a:r>
            <a:r>
              <a:rPr lang="en-US" sz="2800" dirty="0"/>
              <a:t> to macro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de-DE" sz="2800" dirty="0" err="1"/>
              <a:t>Uniaxial</a:t>
            </a:r>
            <a:r>
              <a:rPr lang="de-DE" sz="2800" dirty="0"/>
              <a:t> </a:t>
            </a:r>
            <a:r>
              <a:rPr lang="de-DE" sz="2800" dirty="0" err="1"/>
              <a:t>testing</a:t>
            </a:r>
            <a:r>
              <a:rPr lang="de-DE" sz="2800" dirty="0"/>
              <a:t>: 1-d </a:t>
            </a:r>
            <a:r>
              <a:rPr lang="de-DE" sz="2800" dirty="0" err="1"/>
              <a:t>flow</a:t>
            </a:r>
            <a:r>
              <a:rPr lang="de-DE" sz="2800" dirty="0"/>
              <a:t> </a:t>
            </a:r>
            <a:r>
              <a:rPr lang="de-DE" sz="2800" dirty="0" err="1"/>
              <a:t>curve</a:t>
            </a:r>
            <a:r>
              <a:rPr lang="de-DE" sz="2800" dirty="0"/>
              <a:t>;   </a:t>
            </a:r>
            <a:br>
              <a:rPr lang="de-DE" sz="2800" dirty="0"/>
            </a:br>
            <a:r>
              <a:rPr lang="de-DE" sz="2800" dirty="0" err="1"/>
              <a:t>Indentation</a:t>
            </a:r>
            <a:r>
              <a:rPr lang="de-DE" sz="2800" dirty="0"/>
              <a:t>: </a:t>
            </a:r>
            <a:r>
              <a:rPr lang="de-DE" sz="2800" dirty="0" err="1"/>
              <a:t>load-displacement</a:t>
            </a:r>
            <a:r>
              <a:rPr lang="de-DE" sz="2800" dirty="0"/>
              <a:t> </a:t>
            </a:r>
            <a:r>
              <a:rPr lang="de-DE" sz="2800" dirty="0" err="1"/>
              <a:t>curve</a:t>
            </a:r>
            <a:r>
              <a:rPr lang="de-DE" sz="2800" dirty="0"/>
              <a:t> (1-d) </a:t>
            </a:r>
            <a:br>
              <a:rPr lang="de-DE" sz="2800" dirty="0"/>
            </a:br>
            <a:r>
              <a:rPr lang="de-DE" sz="2800" dirty="0"/>
              <a:t>                    </a:t>
            </a:r>
            <a:r>
              <a:rPr lang="de-DE" sz="2800" dirty="0" err="1"/>
              <a:t>as</a:t>
            </a:r>
            <a:r>
              <a:rPr lang="de-DE" sz="2800" dirty="0"/>
              <a:t> well </a:t>
            </a:r>
            <a:r>
              <a:rPr lang="de-DE" sz="2800" dirty="0" err="1"/>
              <a:t>as</a:t>
            </a:r>
            <a:r>
              <a:rPr lang="de-DE" sz="2800" dirty="0"/>
              <a:t> </a:t>
            </a:r>
            <a:r>
              <a:rPr lang="de-DE" sz="2800" dirty="0" err="1"/>
              <a:t>pile-up</a:t>
            </a:r>
            <a:r>
              <a:rPr lang="de-DE" sz="2800" dirty="0"/>
              <a:t> (2-d).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/>
              <a:t>Crystal-Plasticity-FEM (CPFEM) capable to describe the orientation dependency during indentation; orientation information needed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de-DE" sz="2800" b="1" dirty="0" err="1" smtClean="0"/>
              <a:t>Complex</a:t>
            </a:r>
            <a:r>
              <a:rPr lang="de-DE" sz="2800" b="1" dirty="0" smtClean="0"/>
              <a:t> </a:t>
            </a:r>
            <a:r>
              <a:rPr lang="de-DE" sz="2800" b="1" dirty="0"/>
              <a:t>3-dimensional </a:t>
            </a:r>
            <a:r>
              <a:rPr lang="de-DE" sz="2800" b="1" dirty="0" err="1" smtClean="0"/>
              <a:t>deformation</a:t>
            </a:r>
            <a:endParaRPr lang="de-DE" sz="2800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5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12713" y="17463"/>
            <a:ext cx="7632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Comparison, crystal rotations </a:t>
            </a:r>
            <a:r>
              <a:rPr lang="en-US" sz="2000" b="1" dirty="0" smtClean="0">
                <a:solidFill>
                  <a:schemeClr val="bg1"/>
                </a:solidFill>
              </a:rPr>
              <a:t>: Exp. (3D EBSD) – CP FEM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3" name="Rechteck 92"/>
          <p:cNvSpPr/>
          <p:nvPr/>
        </p:nvSpPr>
        <p:spPr>
          <a:xfrm>
            <a:off x="3239852" y="6122186"/>
            <a:ext cx="4191990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Zaafarani</a:t>
            </a: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al.: </a:t>
            </a:r>
            <a:r>
              <a:rPr lang="en-GB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Acta</a:t>
            </a: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Mater. 56 (2008) 31</a:t>
            </a:r>
            <a:endParaRPr lang="it-IT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4" name="Gruppieren 73"/>
          <p:cNvGrpSpPr/>
          <p:nvPr/>
        </p:nvGrpSpPr>
        <p:grpSpPr>
          <a:xfrm>
            <a:off x="897331" y="1592320"/>
            <a:ext cx="7383081" cy="2880796"/>
            <a:chOff x="1290739" y="603343"/>
            <a:chExt cx="7383081" cy="2880796"/>
          </a:xfrm>
        </p:grpSpPr>
        <p:pic>
          <p:nvPicPr>
            <p:cNvPr id="7" name="Picture 124" descr="kald_mis_s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17597" y="1180301"/>
              <a:ext cx="2505075" cy="1409700"/>
            </a:xfrm>
            <a:prstGeom prst="rect">
              <a:avLst/>
            </a:prstGeom>
            <a:noFill/>
          </p:spPr>
        </p:pic>
        <p:pic>
          <p:nvPicPr>
            <p:cNvPr id="12" name="Picture 22" descr="scan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7211" y="1181888"/>
              <a:ext cx="2622550" cy="1408113"/>
            </a:xfrm>
            <a:prstGeom prst="rect">
              <a:avLst/>
            </a:prstGeom>
            <a:noFill/>
          </p:spPr>
        </p:pic>
        <p:sp>
          <p:nvSpPr>
            <p:cNvPr id="19" name="Text Box 90"/>
            <p:cNvSpPr txBox="1">
              <a:spLocks noChangeArrowheads="1"/>
            </p:cNvSpPr>
            <p:nvPr/>
          </p:nvSpPr>
          <p:spPr bwMode="auto">
            <a:xfrm>
              <a:off x="1644186" y="2271224"/>
              <a:ext cx="194957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rtl="1"/>
              <a:r>
                <a:rPr lang="en-US" sz="1500" dirty="0" smtClean="0">
                  <a:solidFill>
                    <a:schemeClr val="bg1">
                      <a:lumMod val="95000"/>
                    </a:schemeClr>
                  </a:solidFill>
                </a:rPr>
                <a:t>CPFEM, </a:t>
              </a:r>
              <a:r>
                <a:rPr lang="en-US" sz="1500" dirty="0" err="1" smtClean="0">
                  <a:solidFill>
                    <a:schemeClr val="bg1">
                      <a:lumMod val="95000"/>
                    </a:schemeClr>
                  </a:solidFill>
                </a:rPr>
                <a:t>viscoplastic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Text Box 91"/>
            <p:cNvSpPr txBox="1">
              <a:spLocks noChangeArrowheads="1"/>
            </p:cNvSpPr>
            <p:nvPr/>
          </p:nvSpPr>
          <p:spPr bwMode="auto">
            <a:xfrm>
              <a:off x="5115504" y="2243928"/>
              <a:ext cx="113845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rtl="1"/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</a:rPr>
                <a:t>experiment</a:t>
              </a:r>
            </a:p>
          </p:txBody>
        </p:sp>
        <p:grpSp>
          <p:nvGrpSpPr>
            <p:cNvPr id="3" name="Group 67"/>
            <p:cNvGrpSpPr>
              <a:grpSpLocks/>
            </p:cNvGrpSpPr>
            <p:nvPr/>
          </p:nvGrpSpPr>
          <p:grpSpPr bwMode="auto">
            <a:xfrm>
              <a:off x="7992380" y="634362"/>
              <a:ext cx="681440" cy="2531919"/>
              <a:chOff x="4870" y="391"/>
              <a:chExt cx="339" cy="3975"/>
            </a:xfrm>
          </p:grpSpPr>
          <p:pic>
            <p:nvPicPr>
              <p:cNvPr id="23" name="Picture 5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6200000">
                <a:off x="3251" y="2306"/>
                <a:ext cx="3779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66"/>
              <p:cNvGrpSpPr>
                <a:grpSpLocks/>
              </p:cNvGrpSpPr>
              <p:nvPr/>
            </p:nvGrpSpPr>
            <p:grpSpPr bwMode="auto">
              <a:xfrm>
                <a:off x="4870" y="391"/>
                <a:ext cx="297" cy="3975"/>
                <a:chOff x="4870" y="391"/>
                <a:chExt cx="297" cy="3975"/>
              </a:xfrm>
            </p:grpSpPr>
            <p:sp>
              <p:nvSpPr>
                <p:cNvPr id="2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932" y="3973"/>
                  <a:ext cx="190" cy="3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latin typeface="Times New Roman" pitchFamily="18" charset="0"/>
                    </a:rPr>
                    <a:t>0</a:t>
                  </a:r>
                </a:p>
              </p:txBody>
            </p:sp>
            <p:sp>
              <p:nvSpPr>
                <p:cNvPr id="2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918" y="3430"/>
                  <a:ext cx="235" cy="3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latin typeface="Times New Roman" pitchFamily="18" charset="0"/>
                    </a:rPr>
                    <a:t>5°</a:t>
                  </a:r>
                </a:p>
              </p:txBody>
            </p:sp>
            <p:sp>
              <p:nvSpPr>
                <p:cNvPr id="29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4876" y="2659"/>
                  <a:ext cx="291" cy="3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latin typeface="Times New Roman" pitchFamily="18" charset="0"/>
                    </a:rPr>
                    <a:t>10°</a:t>
                  </a:r>
                </a:p>
              </p:txBody>
            </p:sp>
            <p:sp>
              <p:nvSpPr>
                <p:cNvPr id="3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876" y="1888"/>
                  <a:ext cx="291" cy="3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latin typeface="Times New Roman" pitchFamily="18" charset="0"/>
                    </a:rPr>
                    <a:t>15°</a:t>
                  </a:r>
                </a:p>
              </p:txBody>
            </p:sp>
            <p:sp>
              <p:nvSpPr>
                <p:cNvPr id="33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4870" y="1152"/>
                  <a:ext cx="291" cy="3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latin typeface="Times New Roman" pitchFamily="18" charset="0"/>
                    </a:rPr>
                    <a:t>20°</a:t>
                  </a:r>
                </a:p>
              </p:txBody>
            </p:sp>
            <p:sp>
              <p:nvSpPr>
                <p:cNvPr id="35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4876" y="391"/>
                  <a:ext cx="291" cy="3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latin typeface="Times New Roman" pitchFamily="18" charset="0"/>
                    </a:rPr>
                    <a:t>25°</a:t>
                  </a:r>
                </a:p>
              </p:txBody>
            </p:sp>
          </p:grpSp>
        </p:grpSp>
        <p:sp>
          <p:nvSpPr>
            <p:cNvPr id="37" name="Textfeld 36"/>
            <p:cNvSpPr txBox="1"/>
            <p:nvPr/>
          </p:nvSpPr>
          <p:spPr>
            <a:xfrm>
              <a:off x="1290739" y="603343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u="sng" dirty="0" smtClean="0"/>
                <a:t>Absolute </a:t>
              </a:r>
              <a:r>
                <a:rPr lang="de-DE" u="sng" dirty="0" err="1" smtClean="0"/>
                <a:t>rotations</a:t>
              </a:r>
              <a:endParaRPr lang="de-DE" u="sng" dirty="0"/>
            </a:p>
          </p:txBody>
        </p:sp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1352981" y="2577676"/>
              <a:ext cx="893763" cy="906463"/>
              <a:chOff x="4039" y="3699"/>
              <a:chExt cx="563" cy="571"/>
            </a:xfrm>
          </p:grpSpPr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>
                <a:off x="4230" y="3997"/>
                <a:ext cx="154" cy="1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Text Box 64"/>
              <p:cNvSpPr txBox="1">
                <a:spLocks noChangeArrowheads="1"/>
              </p:cNvSpPr>
              <p:nvPr/>
            </p:nvSpPr>
            <p:spPr bwMode="auto">
              <a:xfrm>
                <a:off x="4246" y="3820"/>
                <a:ext cx="356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915988" eaLnBrk="0" hangingPunct="0"/>
                <a:r>
                  <a:rPr lang="en-US" sz="1200" dirty="0">
                    <a:latin typeface="Times New Roman" pitchFamily="18" charset="0"/>
                  </a:rPr>
                  <a:t>[-110]</a:t>
                </a:r>
              </a:p>
            </p:txBody>
          </p:sp>
          <p:sp>
            <p:nvSpPr>
              <p:cNvPr id="45" name="Text Box 65"/>
              <p:cNvSpPr txBox="1">
                <a:spLocks noChangeArrowheads="1"/>
              </p:cNvSpPr>
              <p:nvPr/>
            </p:nvSpPr>
            <p:spPr bwMode="auto">
              <a:xfrm rot="16200000">
                <a:off x="3964" y="3774"/>
                <a:ext cx="324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915988" eaLnBrk="0" hangingPunct="0"/>
                <a:r>
                  <a:rPr lang="en-US" sz="1200">
                    <a:latin typeface="Times New Roman" pitchFamily="18" charset="0"/>
                  </a:rPr>
                  <a:t>[111]</a:t>
                </a:r>
              </a:p>
            </p:txBody>
          </p:sp>
          <p:sp>
            <p:nvSpPr>
              <p:cNvPr id="46" name="Text Box 66"/>
              <p:cNvSpPr txBox="1">
                <a:spLocks noChangeArrowheads="1"/>
              </p:cNvSpPr>
              <p:nvPr/>
            </p:nvSpPr>
            <p:spPr bwMode="auto">
              <a:xfrm rot="2700000">
                <a:off x="4056" y="4005"/>
                <a:ext cx="356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915988" eaLnBrk="0" hangingPunct="0"/>
                <a:r>
                  <a:rPr lang="en-US" sz="1200" dirty="0">
                    <a:latin typeface="Times New Roman" pitchFamily="18" charset="0"/>
                  </a:rPr>
                  <a:t>[11-2]</a:t>
                </a:r>
              </a:p>
            </p:txBody>
          </p:sp>
          <p:sp>
            <p:nvSpPr>
              <p:cNvPr id="47" name="Line 67"/>
              <p:cNvSpPr>
                <a:spLocks noChangeShapeType="1"/>
              </p:cNvSpPr>
              <p:nvPr/>
            </p:nvSpPr>
            <p:spPr bwMode="auto">
              <a:xfrm>
                <a:off x="4230" y="3997"/>
                <a:ext cx="21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68"/>
              <p:cNvSpPr>
                <a:spLocks noChangeShapeType="1"/>
              </p:cNvSpPr>
              <p:nvPr/>
            </p:nvSpPr>
            <p:spPr bwMode="auto">
              <a:xfrm flipV="1">
                <a:off x="4230" y="3792"/>
                <a:ext cx="0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56" name="Rectangle 33"/>
          <p:cNvSpPr>
            <a:spLocks noChangeArrowheads="1"/>
          </p:cNvSpPr>
          <p:nvPr/>
        </p:nvSpPr>
        <p:spPr bwMode="auto">
          <a:xfrm>
            <a:off x="3239852" y="6338210"/>
            <a:ext cx="4937814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85000"/>
              </a:lnSpc>
            </a:pP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Zaafarani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al.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Acta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54 (2006) 1707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r>
              <a:rPr lang="nl-N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Wang et al. Acta Mat. 52 (2004) 2229</a:t>
            </a:r>
            <a:endParaRPr lang="it-IT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6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pPr>
              <a:defRPr/>
            </a:pPr>
            <a:r>
              <a:rPr lang="de-DE" sz="2800" dirty="0" smtClean="0">
                <a:latin typeface="+mn-lt"/>
                <a:cs typeface="Times New Roman" pitchFamily="18" charset="0"/>
              </a:rPr>
              <a:t>Crystal </a:t>
            </a:r>
            <a:r>
              <a:rPr lang="de-DE" sz="2800" dirty="0" err="1" smtClean="0">
                <a:latin typeface="+mn-lt"/>
                <a:cs typeface="Times New Roman" pitchFamily="18" charset="0"/>
              </a:rPr>
              <a:t>plasticity</a:t>
            </a:r>
            <a:r>
              <a:rPr lang="de-DE" sz="2800" dirty="0" smtClean="0">
                <a:latin typeface="+mn-lt"/>
                <a:cs typeface="Times New Roman" pitchFamily="18" charset="0"/>
              </a:rPr>
              <a:t> </a:t>
            </a:r>
            <a:r>
              <a:rPr lang="de-DE" sz="2800" dirty="0" err="1" smtClean="0">
                <a:latin typeface="+mn-lt"/>
                <a:cs typeface="Times New Roman" pitchFamily="18" charset="0"/>
              </a:rPr>
              <a:t>of</a:t>
            </a:r>
            <a:r>
              <a:rPr lang="de-DE" sz="2800" dirty="0" smtClean="0">
                <a:latin typeface="+mn-lt"/>
                <a:cs typeface="Times New Roman" pitchFamily="18" charset="0"/>
              </a:rPr>
              <a:t>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dirty="0" smtClean="0"/>
              <a:t>-</a:t>
            </a:r>
            <a:r>
              <a:rPr lang="de-DE" dirty="0" err="1" smtClean="0"/>
              <a:t>TiAl</a:t>
            </a:r>
            <a:endParaRPr lang="de-DE" dirty="0"/>
          </a:p>
        </p:txBody>
      </p:sp>
      <p:pic>
        <p:nvPicPr>
          <p:cNvPr id="11267" name="Picture 4" descr="D:\zambaldi\teX\diss_TeXnicCenter\pics\mumech\twinn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0275" y="3829050"/>
            <a:ext cx="467360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800100"/>
            <a:ext cx="2660650" cy="27733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3070225" y="800100"/>
            <a:ext cx="6065838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de-DE" sz="2400" u="sng"/>
              <a:t>Deformation modes</a:t>
            </a:r>
          </a:p>
          <a:p>
            <a:pPr>
              <a:buFontTx/>
              <a:buChar char="•"/>
            </a:pPr>
            <a:r>
              <a:rPr lang="de-DE" sz="2400"/>
              <a:t> </a:t>
            </a:r>
            <a:r>
              <a:rPr lang="de-DE" sz="2400" b="1">
                <a:solidFill>
                  <a:srgbClr val="00B050"/>
                </a:solidFill>
              </a:rPr>
              <a:t>4</a:t>
            </a:r>
            <a:r>
              <a:rPr lang="de-DE" sz="2400"/>
              <a:t> systems for  </a:t>
            </a:r>
            <a:r>
              <a:rPr lang="de-DE" sz="2400">
                <a:solidFill>
                  <a:srgbClr val="00B050"/>
                </a:solidFill>
              </a:rPr>
              <a:t>{111} </a:t>
            </a:r>
            <a:r>
              <a:rPr lang="de-DE" sz="2400">
                <a:solidFill>
                  <a:srgbClr val="00B050"/>
                </a:solidFill>
                <a:sym typeface="Symbol" pitchFamily="18" charset="2"/>
              </a:rPr>
              <a:t></a:t>
            </a:r>
            <a:r>
              <a:rPr lang="de-DE" sz="2400">
                <a:solidFill>
                  <a:srgbClr val="00B050"/>
                </a:solidFill>
              </a:rPr>
              <a:t>1-10] </a:t>
            </a:r>
            <a:r>
              <a:rPr lang="de-DE" sz="2400"/>
              <a:t>slip by </a:t>
            </a:r>
            <a:br>
              <a:rPr lang="de-DE" sz="2400"/>
            </a:br>
            <a:r>
              <a:rPr lang="de-DE" sz="2400" i="1">
                <a:solidFill>
                  <a:srgbClr val="00B050"/>
                </a:solidFill>
              </a:rPr>
              <a:t>ordinary dislocations</a:t>
            </a:r>
            <a:r>
              <a:rPr lang="de-DE" sz="2400"/>
              <a:t>, </a:t>
            </a:r>
            <a:r>
              <a:rPr lang="de-DE" sz="2400" i="1"/>
              <a:t>b</a:t>
            </a:r>
            <a:r>
              <a:rPr lang="de-DE" sz="2400"/>
              <a:t>=1/2</a:t>
            </a:r>
            <a:r>
              <a:rPr lang="de-DE" sz="2400">
                <a:sym typeface="Symbol" pitchFamily="18" charset="2"/>
              </a:rPr>
              <a:t> </a:t>
            </a:r>
            <a:r>
              <a:rPr lang="de-DE" sz="2400"/>
              <a:t>110]</a:t>
            </a:r>
          </a:p>
          <a:p>
            <a:pPr>
              <a:buFontTx/>
              <a:buChar char="•"/>
            </a:pPr>
            <a:r>
              <a:rPr lang="de-DE" sz="2400"/>
              <a:t> </a:t>
            </a:r>
            <a:r>
              <a:rPr lang="de-DE" sz="2400" b="1">
                <a:solidFill>
                  <a:srgbClr val="FF0000"/>
                </a:solidFill>
              </a:rPr>
              <a:t>8</a:t>
            </a:r>
            <a:r>
              <a:rPr lang="de-DE" sz="2400"/>
              <a:t> systems for </a:t>
            </a:r>
            <a:r>
              <a:rPr lang="de-DE" sz="2400">
                <a:solidFill>
                  <a:srgbClr val="FF0000"/>
                </a:solidFill>
              </a:rPr>
              <a:t>{111} </a:t>
            </a:r>
            <a:r>
              <a:rPr lang="de-DE" sz="2400">
                <a:solidFill>
                  <a:srgbClr val="FF0000"/>
                </a:solidFill>
                <a:sym typeface="Symbol" pitchFamily="18" charset="2"/>
              </a:rPr>
              <a:t></a:t>
            </a:r>
            <a:r>
              <a:rPr lang="de-DE" sz="2400">
                <a:solidFill>
                  <a:srgbClr val="FF0000"/>
                </a:solidFill>
              </a:rPr>
              <a:t>-101] </a:t>
            </a:r>
            <a:r>
              <a:rPr lang="de-DE" sz="2400"/>
              <a:t>slip by </a:t>
            </a:r>
            <a:r>
              <a:rPr lang="de-DE" sz="2400" i="1">
                <a:solidFill>
                  <a:srgbClr val="FF0000"/>
                </a:solidFill>
              </a:rPr>
              <a:t>superdislocations</a:t>
            </a:r>
            <a:r>
              <a:rPr lang="de-DE" sz="2400"/>
              <a:t>, </a:t>
            </a:r>
            <a:r>
              <a:rPr lang="de-DE" sz="2400" i="1"/>
              <a:t>b</a:t>
            </a:r>
            <a:r>
              <a:rPr lang="de-DE" sz="2400"/>
              <a:t>=</a:t>
            </a:r>
            <a:r>
              <a:rPr lang="de-DE" sz="2400">
                <a:sym typeface="Symbol" pitchFamily="18" charset="2"/>
              </a:rPr>
              <a:t> </a:t>
            </a:r>
            <a:r>
              <a:rPr lang="de-DE" sz="2400"/>
              <a:t>101] </a:t>
            </a:r>
          </a:p>
          <a:p>
            <a:pPr>
              <a:buFontTx/>
              <a:buChar char="•"/>
            </a:pPr>
            <a:r>
              <a:rPr lang="de-DE" sz="2400"/>
              <a:t> </a:t>
            </a:r>
            <a:r>
              <a:rPr lang="de-DE" sz="2400" b="1">
                <a:solidFill>
                  <a:srgbClr val="0070C0"/>
                </a:solidFill>
              </a:rPr>
              <a:t>4</a:t>
            </a:r>
            <a:r>
              <a:rPr lang="de-DE" sz="2400"/>
              <a:t> </a:t>
            </a:r>
            <a:r>
              <a:rPr lang="de-DE" sz="2400" i="1">
                <a:solidFill>
                  <a:srgbClr val="0000FF"/>
                </a:solidFill>
              </a:rPr>
              <a:t>twinning</a:t>
            </a:r>
            <a:r>
              <a:rPr lang="de-DE" sz="2400"/>
              <a:t> systems of type </a:t>
            </a:r>
            <a:r>
              <a:rPr lang="de-DE" sz="2400">
                <a:solidFill>
                  <a:srgbClr val="0070C0"/>
                </a:solidFill>
              </a:rPr>
              <a:t>{111}</a:t>
            </a:r>
            <a:r>
              <a:rPr lang="de-DE" sz="2400">
                <a:solidFill>
                  <a:srgbClr val="0070C0"/>
                </a:solidFill>
                <a:sym typeface="Symbol" pitchFamily="18" charset="2"/>
              </a:rPr>
              <a:t></a:t>
            </a:r>
            <a:r>
              <a:rPr lang="de-DE" sz="2400">
                <a:solidFill>
                  <a:srgbClr val="0070C0"/>
                </a:solidFill>
              </a:rPr>
              <a:t>11-2] </a:t>
            </a:r>
            <a:r>
              <a:rPr lang="de-DE" sz="2400"/>
              <a:t/>
            </a:r>
            <a:br>
              <a:rPr lang="de-DE" sz="2400"/>
            </a:br>
            <a:r>
              <a:rPr lang="de-DE" sz="2400" u="sng"/>
              <a:t>unidirectional</a:t>
            </a:r>
            <a:r>
              <a:rPr lang="de-DE" sz="2400"/>
              <a:t> with a fixed amount of shear (1/sqrt(2)), </a:t>
            </a:r>
            <a:r>
              <a:rPr lang="de-DE" sz="2400" i="1"/>
              <a:t>b</a:t>
            </a:r>
            <a:r>
              <a:rPr lang="de-DE" sz="2400"/>
              <a:t>= 1/6 </a:t>
            </a:r>
            <a:r>
              <a:rPr lang="de-DE" sz="2400">
                <a:sym typeface="Symbol" pitchFamily="18" charset="2"/>
              </a:rPr>
              <a:t></a:t>
            </a:r>
            <a:r>
              <a:rPr lang="de-DE" sz="2400"/>
              <a:t>11-2]</a:t>
            </a:r>
          </a:p>
        </p:txBody>
      </p:sp>
      <p:sp>
        <p:nvSpPr>
          <p:cNvPr id="11271" name="Textfeld 6"/>
          <p:cNvSpPr txBox="1">
            <a:spLocks noChangeArrowheads="1"/>
          </p:cNvSpPr>
          <p:nvPr/>
        </p:nvSpPr>
        <p:spPr bwMode="auto">
          <a:xfrm>
            <a:off x="6611938" y="3773488"/>
            <a:ext cx="1460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/>
              <a:t>(110)</a:t>
            </a:r>
          </a:p>
        </p:txBody>
      </p:sp>
      <p:sp>
        <p:nvSpPr>
          <p:cNvPr id="11272" name="Textfeld 7"/>
          <p:cNvSpPr txBox="1">
            <a:spLocks noChangeArrowheads="1"/>
          </p:cNvSpPr>
          <p:nvPr/>
        </p:nvSpPr>
        <p:spPr bwMode="auto">
          <a:xfrm rot="3236171">
            <a:off x="4744244" y="5044282"/>
            <a:ext cx="1460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/>
              <a:t>(111)</a:t>
            </a:r>
          </a:p>
        </p:txBody>
      </p:sp>
      <p:pic>
        <p:nvPicPr>
          <p:cNvPr id="11273" name="Picture 5" descr="D:\zambaldi\A090605_MeinMU Seminar\gTiAl_hexagon_with_Burgers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75" y="3821113"/>
            <a:ext cx="2794000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feld 11"/>
          <p:cNvSpPr txBox="1">
            <a:spLocks noChangeArrowheads="1"/>
          </p:cNvSpPr>
          <p:nvPr/>
        </p:nvSpPr>
        <p:spPr bwMode="auto">
          <a:xfrm>
            <a:off x="-71438" y="5829300"/>
            <a:ext cx="146050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(111)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7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44450"/>
            <a:ext cx="8086725" cy="431800"/>
          </a:xfrm>
        </p:spPr>
        <p:txBody>
          <a:bodyPr/>
          <a:lstStyle/>
          <a:p>
            <a:r>
              <a:rPr lang="el-GR" sz="280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800" smtClean="0">
                <a:latin typeface="Times New Roman" pitchFamily="18" charset="0"/>
              </a:rPr>
              <a:t>-</a:t>
            </a:r>
            <a:r>
              <a:rPr lang="en-US" sz="2800" smtClean="0"/>
              <a:t>TiAl , </a:t>
            </a:r>
            <a:r>
              <a:rPr lang="de-DE" sz="2800" smtClean="0"/>
              <a:t>indentation experiments</a:t>
            </a:r>
          </a:p>
        </p:txBody>
      </p:sp>
      <p:pic>
        <p:nvPicPr>
          <p:cNvPr id="12291" name="Picture 2" descr="D:\zambaldi\teX\diss_TeXnicCenter\pics\ind\berko_geome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6938" y="2857500"/>
            <a:ext cx="239236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4" cstate="print"/>
          <a:srcRect b="28683"/>
          <a:stretch>
            <a:fillRect/>
          </a:stretch>
        </p:blipFill>
        <p:spPr bwMode="auto">
          <a:xfrm>
            <a:off x="4886325" y="785813"/>
            <a:ext cx="4257675" cy="32861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2293" name="Textfeld 4"/>
          <p:cNvSpPr txBox="1">
            <a:spLocks noChangeArrowheads="1"/>
          </p:cNvSpPr>
          <p:nvPr/>
        </p:nvSpPr>
        <p:spPr bwMode="auto">
          <a:xfrm>
            <a:off x="4857750" y="490538"/>
            <a:ext cx="3644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[Göken &amp; Kempf, 2001, 2002]</a:t>
            </a:r>
          </a:p>
        </p:txBody>
      </p:sp>
      <p:pic>
        <p:nvPicPr>
          <p:cNvPr id="12294" name="Picture 26" descr="just_gamma"/>
          <p:cNvPicPr preferRelativeResize="0">
            <a:picLocks noChangeAspect="1" noChangeArrowheads="1"/>
          </p:cNvPicPr>
          <p:nvPr/>
        </p:nvPicPr>
        <p:blipFill>
          <a:blip r:embed="rId5" cstate="print"/>
          <a:srcRect l="9908" t="38016" r="5191" b="10977"/>
          <a:stretch>
            <a:fillRect/>
          </a:stretch>
        </p:blipFill>
        <p:spPr bwMode="auto">
          <a:xfrm rot="7091165">
            <a:off x="5008563" y="3995738"/>
            <a:ext cx="1695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7" descr="just_gamma"/>
          <p:cNvPicPr preferRelativeResize="0">
            <a:picLocks noChangeAspect="1" noChangeArrowheads="1"/>
          </p:cNvPicPr>
          <p:nvPr/>
        </p:nvPicPr>
        <p:blipFill>
          <a:blip r:embed="rId5" cstate="print"/>
          <a:srcRect l="9908" t="38016" r="5191" b="10977"/>
          <a:stretch>
            <a:fillRect/>
          </a:stretch>
        </p:blipFill>
        <p:spPr bwMode="auto">
          <a:xfrm rot="-7176372">
            <a:off x="6627019" y="3944144"/>
            <a:ext cx="16954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4857750" y="5357813"/>
            <a:ext cx="4000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/>
              <a:t>Order </a:t>
            </a:r>
            <a:r>
              <a:rPr lang="de-DE" sz="2400" dirty="0" err="1"/>
              <a:t>variants</a:t>
            </a:r>
            <a:r>
              <a:rPr lang="de-DE" sz="2400" dirty="0"/>
              <a:t> </a:t>
            </a:r>
            <a:r>
              <a:rPr lang="de-DE" sz="2400" dirty="0" err="1"/>
              <a:t>result</a:t>
            </a:r>
            <a:r>
              <a:rPr lang="de-DE" sz="2400" dirty="0"/>
              <a:t> in </a:t>
            </a:r>
            <a:br>
              <a:rPr lang="de-DE" sz="2400" dirty="0"/>
            </a:br>
            <a:r>
              <a:rPr lang="de-DE" sz="2400" dirty="0"/>
              <a:t>3-fold </a:t>
            </a:r>
            <a:r>
              <a:rPr lang="de-DE" sz="2400" dirty="0" err="1"/>
              <a:t>symmetry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pile-up</a:t>
            </a:r>
            <a:r>
              <a:rPr lang="de-DE" sz="2400" dirty="0"/>
              <a:t> </a:t>
            </a:r>
            <a:r>
              <a:rPr lang="de-DE" sz="2400" dirty="0" err="1"/>
              <a:t>during</a:t>
            </a:r>
            <a:r>
              <a:rPr lang="de-DE" sz="2400" dirty="0"/>
              <a:t> </a:t>
            </a:r>
            <a:r>
              <a:rPr lang="de-DE" sz="2400" dirty="0">
                <a:sym typeface="Symbol" pitchFamily="18" charset="2"/>
              </a:rPr>
              <a:t></a:t>
            </a:r>
            <a:r>
              <a:rPr lang="de-DE" sz="2400" dirty="0"/>
              <a:t>111</a:t>
            </a:r>
            <a:r>
              <a:rPr lang="de-DE" sz="2400" dirty="0">
                <a:sym typeface="Symbol" pitchFamily="18" charset="2"/>
              </a:rPr>
              <a:t></a:t>
            </a:r>
            <a:r>
              <a:rPr lang="de-DE" sz="2400" dirty="0"/>
              <a:t> </a:t>
            </a:r>
            <a:r>
              <a:rPr lang="de-DE" sz="2400" dirty="0" err="1"/>
              <a:t>indentation</a:t>
            </a:r>
            <a:endParaRPr lang="de-DE" sz="2400" dirty="0"/>
          </a:p>
        </p:txBody>
      </p:sp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6011863" y="785813"/>
            <a:ext cx="259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chemeClr val="bg1"/>
                </a:solidFill>
              </a:rPr>
              <a:t>[111] indentation</a:t>
            </a:r>
          </a:p>
        </p:txBody>
      </p:sp>
      <p:pic>
        <p:nvPicPr>
          <p:cNvPr id="12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833438"/>
            <a:ext cx="3143250" cy="39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Textfeld 4"/>
          <p:cNvSpPr txBox="1">
            <a:spLocks noChangeArrowheads="1"/>
          </p:cNvSpPr>
          <p:nvPr/>
        </p:nvSpPr>
        <p:spPr bwMode="auto">
          <a:xfrm>
            <a:off x="571500" y="500063"/>
            <a:ext cx="3644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[Göken &amp; Kempf, 2001, 2002]</a:t>
            </a:r>
          </a:p>
        </p:txBody>
      </p:sp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357188" y="4857750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/>
              <a:t>Pronounced</a:t>
            </a:r>
            <a:r>
              <a:rPr lang="de-DE" sz="2400" dirty="0"/>
              <a:t> </a:t>
            </a:r>
            <a:r>
              <a:rPr lang="de-DE" sz="2400" dirty="0" err="1"/>
              <a:t>orientation</a:t>
            </a:r>
            <a:r>
              <a:rPr lang="de-DE" sz="2400" dirty="0"/>
              <a:t> </a:t>
            </a:r>
            <a:r>
              <a:rPr lang="de-DE" sz="2400" dirty="0" err="1" smtClean="0"/>
              <a:t>dependence</a:t>
            </a:r>
            <a:r>
              <a:rPr lang="de-DE" sz="2400" dirty="0" smtClean="0"/>
              <a:t> </a:t>
            </a:r>
            <a:r>
              <a:rPr lang="de-DE" sz="2400" dirty="0" err="1"/>
              <a:t>during</a:t>
            </a:r>
            <a:r>
              <a:rPr lang="de-DE" sz="2400" dirty="0"/>
              <a:t> </a:t>
            </a:r>
            <a:r>
              <a:rPr lang="de-DE" sz="2400" dirty="0" err="1"/>
              <a:t>indentation</a:t>
            </a:r>
            <a:r>
              <a:rPr lang="de-DE" sz="2400" dirty="0"/>
              <a:t>, e.g. </a:t>
            </a:r>
            <a:r>
              <a:rPr lang="de-DE" sz="2400" dirty="0" err="1"/>
              <a:t>pile-up</a:t>
            </a:r>
            <a:endParaRPr lang="de-DE" sz="2400" dirty="0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94502"/>
            <a:ext cx="2133600" cy="2794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65EE8C0D-EEE8-4D92-8FD0-18D28A23A619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8</a:t>
            </a:fld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mpie_Word2003_2008-11-11">
  <a:themeElements>
    <a:clrScheme name="powerpoint_mpie_Word2003_2008-11-1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mpie_Word2003_2008-11-1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_mpie_Word2003_2008-11-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1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1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1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1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1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1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1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1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1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1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1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powerpoint_mpie_Word2003_2008-11-11</Template>
  <TotalTime>0</TotalTime>
  <Words>1037</Words>
  <Application>Microsoft Office PowerPoint</Application>
  <PresentationFormat>Bildschirmpräsentation (4:3)</PresentationFormat>
  <Paragraphs>223</Paragraphs>
  <Slides>23</Slides>
  <Notes>22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powerpoint_mpie_Word2003_2008-11-11</vt:lpstr>
      <vt:lpstr>Piling-up behavior during axisymmetric indentation and its relation to the activated deformation mechanisms in -TiAl</vt:lpstr>
      <vt:lpstr>Pile-up in -Fe single crystals </vt:lpstr>
      <vt:lpstr>Overview</vt:lpstr>
      <vt:lpstr>Two-phase TiAl / Ti3Al</vt:lpstr>
      <vt:lpstr>Indentation size effect in γ-TiAl</vt:lpstr>
      <vt:lpstr>Nanoindentation</vt:lpstr>
      <vt:lpstr>Folie 6</vt:lpstr>
      <vt:lpstr>Crystal plasticity of γ-TiAl</vt:lpstr>
      <vt:lpstr>γ-TiAl , indentation experiments</vt:lpstr>
      <vt:lpstr>Identification of order domains by EBSD</vt:lpstr>
      <vt:lpstr>Nanoindentation &amp; EBSD &amp; AFM</vt:lpstr>
      <vt:lpstr>3-dimensional simulation of nanoindentation</vt:lpstr>
      <vt:lpstr>Iterative fitting of tip geometry</vt:lpstr>
      <vt:lpstr>Piling-up / sinking-in behavior</vt:lpstr>
      <vt:lpstr>Simulated pile-up profiles</vt:lpstr>
      <vt:lpstr>Simulated pile-up profiles</vt:lpstr>
      <vt:lpstr>Comparison AFM / CP-FEM topography</vt:lpstr>
      <vt:lpstr>[101] indentation in γ-TiAl</vt:lpstr>
      <vt:lpstr>Relative strengths of slip systems</vt:lpstr>
      <vt:lpstr>Extension to hexagonal α2-Ti3Al</vt:lpstr>
      <vt:lpstr>Pile-up IPF &amp; AFM result close to [2-1-1 0]</vt:lpstr>
      <vt:lpstr>Conclusions</vt:lpstr>
      <vt:lpstr>Folie 22</vt:lpstr>
    </vt:vector>
  </TitlesOfParts>
  <Company>MPIE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Ductility Plasticity of TiAl in the light of deformation mode interaction</dc:title>
  <dc:creator>cz</dc:creator>
  <cp:lastModifiedBy>Dierk Raabe</cp:lastModifiedBy>
  <cp:revision>1151</cp:revision>
  <dcterms:created xsi:type="dcterms:W3CDTF">2008-11-25T13:51:05Z</dcterms:created>
  <dcterms:modified xsi:type="dcterms:W3CDTF">2011-05-15T07:52:04Z</dcterms:modified>
</cp:coreProperties>
</file>