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3"/>
  </p:notesMasterIdLst>
  <p:sldIdLst>
    <p:sldId id="1036" r:id="rId2"/>
    <p:sldId id="1055" r:id="rId3"/>
    <p:sldId id="1037" r:id="rId4"/>
    <p:sldId id="1056" r:id="rId5"/>
    <p:sldId id="1038" r:id="rId6"/>
    <p:sldId id="1039" r:id="rId7"/>
    <p:sldId id="1040" r:id="rId8"/>
    <p:sldId id="1041" r:id="rId9"/>
    <p:sldId id="1058" r:id="rId10"/>
    <p:sldId id="1049" r:id="rId11"/>
    <p:sldId id="1050" r:id="rId12"/>
    <p:sldId id="1047" r:id="rId13"/>
    <p:sldId id="1048" r:id="rId14"/>
    <p:sldId id="1044" r:id="rId15"/>
    <p:sldId id="1045" r:id="rId16"/>
    <p:sldId id="1059" r:id="rId17"/>
    <p:sldId id="1051" r:id="rId18"/>
    <p:sldId id="1052" r:id="rId19"/>
    <p:sldId id="1053" r:id="rId20"/>
    <p:sldId id="1060" r:id="rId21"/>
    <p:sldId id="1054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99FF"/>
    <a:srgbClr val="35708B"/>
    <a:srgbClr val="0033CC"/>
    <a:srgbClr val="E1F2F3"/>
    <a:srgbClr val="3F8B93"/>
    <a:srgbClr val="2E6180"/>
    <a:srgbClr val="306F7E"/>
    <a:srgbClr val="000099"/>
    <a:srgbClr val="FA4C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6" autoAdjust="0"/>
    <p:restoredTop sz="93408" autoAdjust="0"/>
  </p:normalViewPr>
  <p:slideViewPr>
    <p:cSldViewPr snapToGrid="0">
      <p:cViewPr>
        <p:scale>
          <a:sx n="70" d="100"/>
          <a:sy n="70" d="100"/>
        </p:scale>
        <p:origin x="-10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-2394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BC3988-0891-47A3-BB4B-9033ADFC48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796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B63F4-F2BD-49D6-8E4F-AFC4BC8B10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1879BC-90A9-40C3-B4E4-C566DB5E25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CC5801-1AA0-4D9A-999A-75B84562FA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1E9362-3B35-46CE-A4AE-E7654D93F1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3E3-17AD-4988-877F-6520F738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25400"/>
            <a:ext cx="2151062" cy="6211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7150" y="25400"/>
            <a:ext cx="6303963" cy="62118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AA690-CF6F-4092-9BE6-8C571356E8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E821-F0E0-4054-926E-5D73CA956B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7201F-7560-4060-B736-A3C6AD06BE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E450-081E-4A7B-B800-24ECE10A4E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4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4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5E6D8-2745-45ED-9D6B-682D764763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34253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4658-43B8-48F9-9AD3-B3CD6FEB7C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26302" y="6586551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1CA5B-F340-42EA-A02B-0791E2958A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5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19F9-F27B-4D23-A476-E5DC3ED75F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26D9-6F4F-4A25-B5D1-3F3A112386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1C8E-A507-410D-B89A-3984B063A67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D05C-4ABD-4B1A-80CB-783C6C7F08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4007-B595-4C5C-B1E4-F5E696E80E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2540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836613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88" y="6381750"/>
            <a:ext cx="40322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DFC805D-6B78-4101-A5F0-001C013121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0" lang="en-US" sz="2000" b="1" i="0" u="none" strike="noStrike" kern="1200" cap="none" spc="0" normalizeH="0" baseline="0" smtClean="0">
          <a:ln>
            <a:noFill/>
          </a:ln>
          <a:solidFill>
            <a:schemeClr val="bg1"/>
          </a:solidFill>
          <a:effectLst/>
          <a:uLnTx/>
          <a:uFillTx/>
          <a:latin typeface="Arial" charset="0"/>
          <a:ea typeface="+mn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390247" y="3663294"/>
            <a:ext cx="27254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>
                <a:solidFill>
                  <a:srgbClr val="35708B"/>
                </a:solidFill>
              </a:rPr>
              <a:t>Düsseldorf, Germany</a:t>
            </a:r>
            <a:endParaRPr lang="de-DE" sz="2100" dirty="0">
              <a:solidFill>
                <a:srgbClr val="35708B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408838" y="4033808"/>
            <a:ext cx="2321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WWW.MPIE.DE</a:t>
            </a:r>
          </a:p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d.raabe@mpie.de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045157" y="6588323"/>
            <a:ext cx="111280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300" dirty="0" smtClean="0">
                <a:solidFill>
                  <a:schemeClr val="bg1">
                    <a:lumMod val="75000"/>
                  </a:schemeClr>
                </a:solidFill>
                <a:cs typeface="Arial" charset="0"/>
              </a:rPr>
              <a:t>Dierk Raabe</a:t>
            </a:r>
            <a:endParaRPr lang="de-DE" sz="13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045" y="6369107"/>
            <a:ext cx="5510151" cy="46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6753" y="1676762"/>
            <a:ext cx="8078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>
                <a:solidFill>
                  <a:srgbClr val="6AA7B9"/>
                </a:solidFill>
              </a:defRPr>
            </a:lvl1pPr>
            <a:lvl2pPr algn="l"/>
            <a:lvl3pPr algn="l"/>
            <a:lvl4pPr algn="l"/>
            <a:lvl5pPr algn="l"/>
          </a:lstStyle>
          <a:p>
            <a:r>
              <a:rPr lang="de-DE" u="sng" dirty="0" smtClean="0"/>
              <a:t>D</a:t>
            </a:r>
            <a:r>
              <a:rPr lang="de-DE" u="sng" dirty="0"/>
              <a:t>. Raabe</a:t>
            </a:r>
            <a:r>
              <a:rPr lang="de-DE" dirty="0"/>
              <a:t>, I. Gutierrez-Urrutia</a:t>
            </a:r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29137" y="790104"/>
            <a:ext cx="7881027" cy="9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  <a:lvl2pPr algn="l"/>
            <a:lvl3pPr algn="l"/>
            <a:lvl4pPr algn="l"/>
            <a:lvl5pPr algn="l"/>
          </a:lstStyle>
          <a:p>
            <a:r>
              <a:rPr lang="en-US" sz="2300" dirty="0" smtClean="0"/>
              <a:t>Effect </a:t>
            </a:r>
            <a:r>
              <a:rPr lang="en-US" sz="2300" dirty="0"/>
              <a:t>of </a:t>
            </a:r>
            <a:r>
              <a:rPr lang="en-US" sz="2300" dirty="0" smtClean="0"/>
              <a:t>strain path and texture </a:t>
            </a:r>
            <a:r>
              <a:rPr lang="en-US" sz="2300" dirty="0"/>
              <a:t>on </a:t>
            </a:r>
            <a:r>
              <a:rPr lang="en-US" sz="2300" dirty="0" smtClean="0"/>
              <a:t>microstructure in</a:t>
            </a:r>
          </a:p>
          <a:p>
            <a:r>
              <a:rPr lang="en-US" sz="2300" dirty="0" smtClean="0"/>
              <a:t>Fe–22 </a:t>
            </a:r>
            <a:r>
              <a:rPr lang="nl-NL" sz="2300" dirty="0" smtClean="0"/>
              <a:t>wt</a:t>
            </a:r>
            <a:r>
              <a:rPr lang="nl-NL" sz="2300" dirty="0"/>
              <a:t>.% Mn–0.6 wt.% C TWIP steel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xmlns="" val="3644644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7942263" y="788988"/>
            <a:ext cx="5048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7582694" y="1148557"/>
            <a:ext cx="7207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7956550" y="1365250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SD</a:t>
            </a:r>
            <a:endParaRPr lang="de-DE"/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8388350" y="64452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ND</a:t>
            </a:r>
            <a:endParaRPr lang="de-DE"/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0549"/>
            <a:ext cx="596907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3581400" y="600075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Cell Block formation </a:t>
            </a:r>
            <a:endParaRPr lang="es-ES"/>
          </a:p>
        </p:txBody>
      </p:sp>
      <p:sp>
        <p:nvSpPr>
          <p:cNvPr id="14345" name="TextBox 5"/>
          <p:cNvSpPr txBox="1">
            <a:spLocks noChangeArrowheads="1"/>
          </p:cNvSpPr>
          <p:nvPr/>
        </p:nvSpPr>
        <p:spPr bwMode="auto">
          <a:xfrm>
            <a:off x="6172200" y="600075"/>
            <a:ext cx="73501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e</a:t>
            </a:r>
            <a:r>
              <a:rPr lang="en-US"/>
              <a:t>: 0.1</a:t>
            </a:r>
            <a:endParaRPr lang="de-DE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792913" y="6172200"/>
            <a:ext cx="235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&lt;001&gt;//shear direction</a:t>
            </a:r>
            <a:endParaRPr lang="es-ES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8705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Influence of strain path: tensile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shear on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disloc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substructure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" name="Picture 25" descr="Figure 4b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1" t="54411" r="43268" b="11006"/>
          <a:stretch>
            <a:fillRect/>
          </a:stretch>
        </p:blipFill>
        <p:spPr>
          <a:xfrm>
            <a:off x="0" y="5057775"/>
            <a:ext cx="1366838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5294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70" t="27429" r="27715" b="19263"/>
          <a:stretch>
            <a:fillRect/>
          </a:stretch>
        </p:blipFill>
        <p:spPr bwMode="auto">
          <a:xfrm>
            <a:off x="179388" y="2205038"/>
            <a:ext cx="3960812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4427538" y="549275"/>
            <a:ext cx="735012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e</a:t>
            </a:r>
            <a:r>
              <a:rPr lang="en-US"/>
              <a:t>: 0.1</a:t>
            </a:r>
            <a:endParaRPr lang="de-DE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951788" y="960438"/>
            <a:ext cx="5048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7592219" y="1320007"/>
            <a:ext cx="7207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34"/>
          <p:cNvSpPr txBox="1">
            <a:spLocks noChangeArrowheads="1"/>
          </p:cNvSpPr>
          <p:nvPr/>
        </p:nvSpPr>
        <p:spPr bwMode="auto">
          <a:xfrm>
            <a:off x="7966075" y="1536700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SD</a:t>
            </a:r>
            <a:endParaRPr lang="de-DE"/>
          </a:p>
        </p:txBody>
      </p:sp>
      <p:sp>
        <p:nvSpPr>
          <p:cNvPr id="15368" name="TextBox 35"/>
          <p:cNvSpPr txBox="1">
            <a:spLocks noChangeArrowheads="1"/>
          </p:cNvSpPr>
          <p:nvPr/>
        </p:nvSpPr>
        <p:spPr bwMode="auto">
          <a:xfrm>
            <a:off x="8397875" y="8159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ND</a:t>
            </a:r>
            <a:endParaRPr lang="de-DE"/>
          </a:p>
        </p:txBody>
      </p:sp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20938"/>
            <a:ext cx="53022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/>
          <p:nvPr/>
        </p:nvCxnSpPr>
        <p:spPr>
          <a:xfrm rot="5400000" flipH="1" flipV="1">
            <a:off x="1079500" y="2889250"/>
            <a:ext cx="1368425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35282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1367631" y="3032919"/>
            <a:ext cx="1368425" cy="71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671094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1151731" y="2961482"/>
            <a:ext cx="1368425" cy="71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1439863" y="3105150"/>
            <a:ext cx="1368425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 flipH="1" flipV="1">
            <a:off x="1727200" y="3248025"/>
            <a:ext cx="1368425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2015331" y="3248819"/>
            <a:ext cx="1368425" cy="71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2304257" y="3464719"/>
            <a:ext cx="1366837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9" name="TextBox 60"/>
          <p:cNvSpPr txBox="1">
            <a:spLocks noChangeArrowheads="1"/>
          </p:cNvSpPr>
          <p:nvPr/>
        </p:nvSpPr>
        <p:spPr bwMode="auto">
          <a:xfrm>
            <a:off x="1979613" y="2360613"/>
            <a:ext cx="398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1.2</a:t>
            </a:r>
            <a:endParaRPr lang="de-DE" sz="1200"/>
          </a:p>
        </p:txBody>
      </p:sp>
      <p:sp>
        <p:nvSpPr>
          <p:cNvPr id="15380" name="TextBox 61"/>
          <p:cNvSpPr txBox="1">
            <a:spLocks noChangeArrowheads="1"/>
          </p:cNvSpPr>
          <p:nvPr/>
        </p:nvSpPr>
        <p:spPr bwMode="auto">
          <a:xfrm>
            <a:off x="1331913" y="4005263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2.8</a:t>
            </a:r>
            <a:endParaRPr lang="de-DE" sz="1200"/>
          </a:p>
        </p:txBody>
      </p:sp>
      <p:sp>
        <p:nvSpPr>
          <p:cNvPr id="15381" name="TextBox 62"/>
          <p:cNvSpPr txBox="1">
            <a:spLocks noChangeArrowheads="1"/>
          </p:cNvSpPr>
          <p:nvPr/>
        </p:nvSpPr>
        <p:spPr bwMode="auto">
          <a:xfrm>
            <a:off x="2230438" y="2420938"/>
            <a:ext cx="396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1.2</a:t>
            </a:r>
            <a:endParaRPr lang="de-DE" sz="1200"/>
          </a:p>
        </p:txBody>
      </p:sp>
      <p:sp>
        <p:nvSpPr>
          <p:cNvPr id="15382" name="TextBox 63"/>
          <p:cNvSpPr txBox="1">
            <a:spLocks noChangeArrowheads="1"/>
          </p:cNvSpPr>
          <p:nvPr/>
        </p:nvSpPr>
        <p:spPr bwMode="auto">
          <a:xfrm>
            <a:off x="1509713" y="4157663"/>
            <a:ext cx="398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2.3</a:t>
            </a:r>
            <a:endParaRPr lang="de-DE" sz="1200"/>
          </a:p>
        </p:txBody>
      </p:sp>
      <p:sp>
        <p:nvSpPr>
          <p:cNvPr id="15383" name="TextBox 65"/>
          <p:cNvSpPr txBox="1">
            <a:spLocks noChangeArrowheads="1"/>
          </p:cNvSpPr>
          <p:nvPr/>
        </p:nvSpPr>
        <p:spPr bwMode="auto">
          <a:xfrm>
            <a:off x="2700338" y="2719388"/>
            <a:ext cx="396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2.4</a:t>
            </a:r>
            <a:endParaRPr lang="de-DE" sz="1200"/>
          </a:p>
        </p:txBody>
      </p:sp>
      <p:sp>
        <p:nvSpPr>
          <p:cNvPr id="15384" name="TextBox 66"/>
          <p:cNvSpPr txBox="1">
            <a:spLocks noChangeArrowheads="1"/>
          </p:cNvSpPr>
          <p:nvPr/>
        </p:nvSpPr>
        <p:spPr bwMode="auto">
          <a:xfrm>
            <a:off x="2051050" y="4292600"/>
            <a:ext cx="398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1.8</a:t>
            </a:r>
            <a:endParaRPr lang="de-DE" sz="1200"/>
          </a:p>
        </p:txBody>
      </p:sp>
      <p:sp>
        <p:nvSpPr>
          <p:cNvPr id="15385" name="TextBox 67"/>
          <p:cNvSpPr txBox="1">
            <a:spLocks noChangeArrowheads="1"/>
          </p:cNvSpPr>
          <p:nvPr/>
        </p:nvSpPr>
        <p:spPr bwMode="auto">
          <a:xfrm>
            <a:off x="3276600" y="2852738"/>
            <a:ext cx="396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1.7</a:t>
            </a:r>
            <a:endParaRPr lang="de-DE" sz="1200"/>
          </a:p>
        </p:txBody>
      </p:sp>
      <p:cxnSp>
        <p:nvCxnSpPr>
          <p:cNvPr id="69" name="Straight Connector 68"/>
          <p:cNvCxnSpPr/>
          <p:nvPr/>
        </p:nvCxnSpPr>
        <p:spPr>
          <a:xfrm rot="5400000" flipH="1" flipV="1">
            <a:off x="2591594" y="3609182"/>
            <a:ext cx="1368425" cy="719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7" name="TextBox 69"/>
          <p:cNvSpPr txBox="1">
            <a:spLocks noChangeArrowheads="1"/>
          </p:cNvSpPr>
          <p:nvPr/>
        </p:nvSpPr>
        <p:spPr bwMode="auto">
          <a:xfrm>
            <a:off x="2700338" y="4724400"/>
            <a:ext cx="396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3.6</a:t>
            </a:r>
            <a:endParaRPr lang="de-DE" sz="1200"/>
          </a:p>
        </p:txBody>
      </p:sp>
      <p:cxnSp>
        <p:nvCxnSpPr>
          <p:cNvPr id="72" name="Straight Connector 71"/>
          <p:cNvCxnSpPr/>
          <p:nvPr/>
        </p:nvCxnSpPr>
        <p:spPr>
          <a:xfrm rot="5400000">
            <a:off x="3888581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37441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39600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4031456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4183856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4463256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46077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4968081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5112544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5544344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56872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6120606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6263481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 flipH="1" flipV="1">
            <a:off x="1655763" y="3176588"/>
            <a:ext cx="1368425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02" name="TextBox 86"/>
          <p:cNvSpPr txBox="1">
            <a:spLocks noChangeArrowheads="1"/>
          </p:cNvSpPr>
          <p:nvPr/>
        </p:nvSpPr>
        <p:spPr bwMode="auto">
          <a:xfrm>
            <a:off x="2555875" y="2565400"/>
            <a:ext cx="398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1.2</a:t>
            </a:r>
            <a:endParaRPr lang="de-DE" sz="1200"/>
          </a:p>
        </p:txBody>
      </p:sp>
      <p:sp>
        <p:nvSpPr>
          <p:cNvPr id="15403" name="TextBox 87"/>
          <p:cNvSpPr txBox="1">
            <a:spLocks noChangeArrowheads="1"/>
          </p:cNvSpPr>
          <p:nvPr/>
        </p:nvSpPr>
        <p:spPr bwMode="auto">
          <a:xfrm>
            <a:off x="4643438" y="2935288"/>
            <a:ext cx="287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4" name="TextBox 88"/>
          <p:cNvSpPr txBox="1">
            <a:spLocks noChangeArrowheads="1"/>
          </p:cNvSpPr>
          <p:nvPr/>
        </p:nvSpPr>
        <p:spPr bwMode="auto">
          <a:xfrm>
            <a:off x="4860925" y="2924175"/>
            <a:ext cx="2873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5" name="TextBox 89"/>
          <p:cNvSpPr txBox="1">
            <a:spLocks noChangeArrowheads="1"/>
          </p:cNvSpPr>
          <p:nvPr/>
        </p:nvSpPr>
        <p:spPr bwMode="auto">
          <a:xfrm>
            <a:off x="5076825" y="2935288"/>
            <a:ext cx="2873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6" name="TextBox 90"/>
          <p:cNvSpPr txBox="1">
            <a:spLocks noChangeArrowheads="1"/>
          </p:cNvSpPr>
          <p:nvPr/>
        </p:nvSpPr>
        <p:spPr bwMode="auto">
          <a:xfrm>
            <a:off x="5221288" y="2924175"/>
            <a:ext cx="287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7" name="TextBox 91"/>
          <p:cNvSpPr txBox="1">
            <a:spLocks noChangeArrowheads="1"/>
          </p:cNvSpPr>
          <p:nvPr/>
        </p:nvSpPr>
        <p:spPr bwMode="auto">
          <a:xfrm>
            <a:off x="5580063" y="2924175"/>
            <a:ext cx="287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8" name="TextBox 92"/>
          <p:cNvSpPr txBox="1">
            <a:spLocks noChangeArrowheads="1"/>
          </p:cNvSpPr>
          <p:nvPr/>
        </p:nvSpPr>
        <p:spPr bwMode="auto">
          <a:xfrm>
            <a:off x="6084888" y="2924175"/>
            <a:ext cx="285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09" name="TextBox 93"/>
          <p:cNvSpPr txBox="1">
            <a:spLocks noChangeArrowheads="1"/>
          </p:cNvSpPr>
          <p:nvPr/>
        </p:nvSpPr>
        <p:spPr bwMode="auto">
          <a:xfrm>
            <a:off x="6661150" y="2924175"/>
            <a:ext cx="2873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10" name="TextBox 94"/>
          <p:cNvSpPr txBox="1">
            <a:spLocks noChangeArrowheads="1"/>
          </p:cNvSpPr>
          <p:nvPr/>
        </p:nvSpPr>
        <p:spPr bwMode="auto">
          <a:xfrm>
            <a:off x="7237413" y="2924175"/>
            <a:ext cx="287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cxnSp>
        <p:nvCxnSpPr>
          <p:cNvPr id="96" name="Straight Connector 95"/>
          <p:cNvCxnSpPr/>
          <p:nvPr/>
        </p:nvCxnSpPr>
        <p:spPr>
          <a:xfrm rot="5400000">
            <a:off x="5255419" y="4256882"/>
            <a:ext cx="2376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12" name="TextBox 96"/>
          <p:cNvSpPr txBox="1">
            <a:spLocks noChangeArrowheads="1"/>
          </p:cNvSpPr>
          <p:nvPr/>
        </p:nvSpPr>
        <p:spPr bwMode="auto">
          <a:xfrm>
            <a:off x="6237288" y="2924175"/>
            <a:ext cx="285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/>
              <a:t>B</a:t>
            </a:r>
            <a:endParaRPr lang="de-DE" sz="1200"/>
          </a:p>
        </p:txBody>
      </p:sp>
      <p:sp>
        <p:nvSpPr>
          <p:cNvPr id="15413" name="TextBox 53"/>
          <p:cNvSpPr txBox="1">
            <a:spLocks noChangeArrowheads="1"/>
          </p:cNvSpPr>
          <p:nvPr/>
        </p:nvSpPr>
        <p:spPr bwMode="auto">
          <a:xfrm>
            <a:off x="4876800" y="1905000"/>
            <a:ext cx="223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Misorientation profile</a:t>
            </a:r>
            <a:endParaRPr lang="es-ES"/>
          </a:p>
        </p:txBody>
      </p:sp>
      <p:sp>
        <p:nvSpPr>
          <p:cNvPr id="5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0" y="0"/>
            <a:ext cx="8705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Influence of strain path: tensile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shear on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disloc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substructure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820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261" r="21016"/>
          <a:stretch>
            <a:fillRect/>
          </a:stretch>
        </p:blipFill>
        <p:spPr bwMode="auto">
          <a:xfrm rot="16200000" flipH="1" flipV="1">
            <a:off x="847356" y="-901949"/>
            <a:ext cx="744928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24"/>
          <p:cNvSpPr txBox="1">
            <a:spLocks noChangeArrowheads="1"/>
          </p:cNvSpPr>
          <p:nvPr/>
        </p:nvSpPr>
        <p:spPr bwMode="auto">
          <a:xfrm>
            <a:off x="4985271" y="0"/>
            <a:ext cx="22207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EBSD does not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detect dislocation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cells</a:t>
            </a:r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7430815" y="0"/>
            <a:ext cx="1342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Shear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ymbol" pitchFamily="18" charset="2"/>
              </a:rPr>
              <a:t>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:0.3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8075613" y="1419225"/>
            <a:ext cx="963612" cy="1089025"/>
            <a:chOff x="8075613" y="1419225"/>
            <a:chExt cx="963612" cy="1089025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8075613" y="1563688"/>
              <a:ext cx="5048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7716044" y="1923257"/>
              <a:ext cx="720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6" name="TextBox 18"/>
            <p:cNvSpPr txBox="1">
              <a:spLocks noChangeArrowheads="1"/>
            </p:cNvSpPr>
            <p:nvPr/>
          </p:nvSpPr>
          <p:spPr bwMode="auto">
            <a:xfrm>
              <a:off x="8089900" y="2139950"/>
              <a:ext cx="5048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SD</a:t>
              </a:r>
              <a:endParaRPr lang="de-DE"/>
            </a:p>
          </p:txBody>
        </p:sp>
        <p:sp>
          <p:nvSpPr>
            <p:cNvPr id="12297" name="TextBox 19"/>
            <p:cNvSpPr txBox="1">
              <a:spLocks noChangeArrowheads="1"/>
            </p:cNvSpPr>
            <p:nvPr/>
          </p:nvSpPr>
          <p:spPr bwMode="auto">
            <a:xfrm>
              <a:off x="8521700" y="1419225"/>
              <a:ext cx="517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ND</a:t>
              </a: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xmlns="" val="3775411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57" r="46143"/>
          <a:stretch>
            <a:fillRect/>
          </a:stretch>
        </p:blipFill>
        <p:spPr>
          <a:xfrm>
            <a:off x="2133601" y="600074"/>
            <a:ext cx="3998098" cy="5943601"/>
          </a:xfrm>
          <a:noFill/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279388" y="1752600"/>
            <a:ext cx="1342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Shear </a:t>
            </a:r>
            <a:r>
              <a:rPr lang="en-US" dirty="0" smtClean="0"/>
              <a:t>: </a:t>
            </a:r>
            <a:r>
              <a:rPr lang="en-US" dirty="0">
                <a:latin typeface="Symbol" pitchFamily="18" charset="2"/>
              </a:rPr>
              <a:t>e</a:t>
            </a:r>
            <a:r>
              <a:rPr lang="en-US" dirty="0"/>
              <a:t>:0.3</a:t>
            </a:r>
            <a:endParaRPr lang="es-ES" dirty="0"/>
          </a:p>
        </p:txBody>
      </p:sp>
      <p:sp>
        <p:nvSpPr>
          <p:cNvPr id="13318" name="TextBox 11"/>
          <p:cNvSpPr txBox="1">
            <a:spLocks noChangeArrowheads="1"/>
          </p:cNvSpPr>
          <p:nvPr/>
        </p:nvSpPr>
        <p:spPr bwMode="auto">
          <a:xfrm>
            <a:off x="6285221" y="3780432"/>
            <a:ext cx="2114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{111} traces of </a:t>
            </a:r>
            <a:r>
              <a:rPr lang="en-US" dirty="0" smtClean="0"/>
              <a:t>shear</a:t>
            </a:r>
            <a:endParaRPr lang="es-ES" dirty="0"/>
          </a:p>
        </p:txBody>
      </p:sp>
      <p:pic>
        <p:nvPicPr>
          <p:cNvPr id="13319" name="Picture 3" descr="C:\Users\i.gutierrez\Desktop\ECCI\TWIP\Shear tests\S11\ECCI\Center\area 20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707" y="600074"/>
            <a:ext cx="4202349" cy="31530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4"/>
          <p:cNvSpPr txBox="1">
            <a:spLocks noChangeArrowheads="1"/>
          </p:cNvSpPr>
          <p:nvPr/>
        </p:nvSpPr>
        <p:spPr bwMode="auto">
          <a:xfrm>
            <a:off x="6141067" y="4686300"/>
            <a:ext cx="289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Substructures </a:t>
            </a:r>
            <a:r>
              <a:rPr lang="en-US" dirty="0"/>
              <a:t>with misorientation up to 2deg, </a:t>
            </a:r>
            <a:r>
              <a:rPr lang="en-US" dirty="0" smtClean="0"/>
              <a:t>hence, </a:t>
            </a:r>
            <a:r>
              <a:rPr lang="en-US" dirty="0"/>
              <a:t>visible via EBSD</a:t>
            </a:r>
            <a:endParaRPr lang="es-ES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13648" y="2819400"/>
            <a:ext cx="4939352" cy="3693120"/>
            <a:chOff x="13648" y="2819400"/>
            <a:chExt cx="4939352" cy="3693120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3695700" y="3467100"/>
              <a:ext cx="190500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uppieren 15"/>
            <p:cNvGrpSpPr/>
            <p:nvPr/>
          </p:nvGrpSpPr>
          <p:grpSpPr>
            <a:xfrm>
              <a:off x="13648" y="3532496"/>
              <a:ext cx="4419600" cy="2980024"/>
              <a:chOff x="13648" y="3532496"/>
              <a:chExt cx="4419600" cy="2980024"/>
            </a:xfrm>
          </p:grpSpPr>
          <p:pic>
            <p:nvPicPr>
              <p:cNvPr id="13322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48" y="3532496"/>
                <a:ext cx="4148138" cy="2590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3137848" y="4065896"/>
                <a:ext cx="12954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3324" name="TextBox 18"/>
              <p:cNvSpPr txBox="1">
                <a:spLocks noChangeArrowheads="1"/>
              </p:cNvSpPr>
              <p:nvPr/>
            </p:nvSpPr>
            <p:spPr bwMode="auto">
              <a:xfrm>
                <a:off x="78472" y="6142632"/>
                <a:ext cx="22352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dirty="0"/>
                  <a:t>Misorientation profile</a:t>
                </a:r>
                <a:endParaRPr lang="es-ES" dirty="0"/>
              </a:p>
            </p:txBody>
          </p:sp>
        </p:grpSp>
      </p:grpSp>
      <p:sp>
        <p:nvSpPr>
          <p:cNvPr id="13325" name="TextBox 20"/>
          <p:cNvSpPr txBox="1">
            <a:spLocks noChangeArrowheads="1"/>
          </p:cNvSpPr>
          <p:nvPr/>
        </p:nvSpPr>
        <p:spPr bwMode="auto">
          <a:xfrm>
            <a:off x="6524625" y="5943600"/>
            <a:ext cx="2371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/>
              <a:t>&lt;111&gt;//Shear direction</a:t>
            </a:r>
            <a:endParaRPr lang="es-ES"/>
          </a:p>
        </p:txBody>
      </p:sp>
      <p:sp>
        <p:nvSpPr>
          <p:cNvPr id="1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8705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Influence of strain path: tensile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shear on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disloc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substructure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5362575" y="628650"/>
            <a:ext cx="598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ECCI</a:t>
            </a:r>
            <a:endParaRPr lang="es-E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585648" y="661526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Scripta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Materialia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61 (2009), 737</a:t>
            </a:r>
            <a:endParaRPr lang="en-GB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592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-85725"/>
            <a:ext cx="8305800" cy="6667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Influence of strain path: tensile </a:t>
            </a:r>
            <a:r>
              <a:rPr lang="en-US" dirty="0" err="1" smtClean="0"/>
              <a:t>vs</a:t>
            </a:r>
            <a:r>
              <a:rPr lang="en-US" dirty="0" smtClean="0"/>
              <a:t> shear on dislocation substructure</a:t>
            </a:r>
            <a:endParaRPr lang="es-ES" dirty="0" smtClean="0"/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547048" y="697311"/>
            <a:ext cx="2419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Tensile: dislocation cells</a:t>
            </a:r>
            <a:endParaRPr lang="es-ES" dirty="0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335055"/>
            <a:ext cx="2895600" cy="2493963"/>
          </a:xfrm>
          <a:prstGeom prst="rect">
            <a:avLst/>
          </a:prstGeom>
          <a:noFill/>
          <a:ln w="28575" algn="ctr">
            <a:solidFill>
              <a:srgbClr val="0163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i.gutierrez\Desktop\ECCI\S9\Area 2-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28775"/>
            <a:ext cx="36623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248992" y="697311"/>
            <a:ext cx="426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Shear: </a:t>
            </a:r>
            <a:r>
              <a:rPr lang="en-US" dirty="0" smtClean="0"/>
              <a:t>symmetric patterning, cell blocks, shear bands</a:t>
            </a:r>
            <a:endParaRPr lang="es-ES" dirty="0"/>
          </a:p>
        </p:txBody>
      </p:sp>
      <p:pic>
        <p:nvPicPr>
          <p:cNvPr id="9223" name="Picture 21" descr="IPF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7" t="12663" r="5879" b="6784"/>
          <a:stretch>
            <a:fillRect/>
          </a:stretch>
        </p:blipFill>
        <p:spPr bwMode="auto">
          <a:xfrm>
            <a:off x="343472" y="4997913"/>
            <a:ext cx="1662752" cy="15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2" descr="IPF 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50" r="50151" b="13416"/>
          <a:stretch>
            <a:fillRect/>
          </a:stretch>
        </p:blipFill>
        <p:spPr bwMode="auto">
          <a:xfrm>
            <a:off x="2133600" y="5252263"/>
            <a:ext cx="84613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607" r="51755" b="3662"/>
          <a:stretch>
            <a:fillRect/>
          </a:stretch>
        </p:blipFill>
        <p:spPr bwMode="auto">
          <a:xfrm>
            <a:off x="5693392" y="5166239"/>
            <a:ext cx="1758287" cy="141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954" r="53217" b="12008"/>
          <a:stretch>
            <a:fillRect/>
          </a:stretch>
        </p:blipFill>
        <p:spPr bwMode="auto">
          <a:xfrm>
            <a:off x="7696200" y="5172509"/>
            <a:ext cx="985838" cy="139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Box 15"/>
          <p:cNvSpPr txBox="1">
            <a:spLocks noChangeArrowheads="1"/>
          </p:cNvSpPr>
          <p:nvPr/>
        </p:nvSpPr>
        <p:spPr bwMode="auto">
          <a:xfrm>
            <a:off x="40944" y="5173791"/>
            <a:ext cx="122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Tensile axis</a:t>
            </a:r>
            <a:endParaRPr lang="es-ES" dirty="0"/>
          </a:p>
        </p:txBody>
      </p:sp>
      <p:sp>
        <p:nvSpPr>
          <p:cNvPr id="9228" name="TextBox 16"/>
          <p:cNvSpPr txBox="1">
            <a:spLocks noChangeArrowheads="1"/>
          </p:cNvSpPr>
          <p:nvPr/>
        </p:nvSpPr>
        <p:spPr bwMode="auto">
          <a:xfrm>
            <a:off x="4419600" y="5321631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Shear direction</a:t>
            </a:r>
            <a:endParaRPr lang="es-ES" dirty="0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8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4"/>
          <a:stretch>
            <a:fillRect/>
          </a:stretch>
        </p:blipFill>
        <p:spPr bwMode="auto">
          <a:xfrm>
            <a:off x="1206689" y="1452491"/>
            <a:ext cx="2833047" cy="1937628"/>
          </a:xfrm>
          <a:prstGeom prst="rect">
            <a:avLst/>
          </a:prstGeom>
          <a:noFill/>
          <a:ln w="28575" algn="ctr">
            <a:solidFill>
              <a:srgbClr val="0163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Box 18"/>
          <p:cNvSpPr txBox="1">
            <a:spLocks noChangeArrowheads="1"/>
          </p:cNvSpPr>
          <p:nvPr/>
        </p:nvSpPr>
        <p:spPr bwMode="auto">
          <a:xfrm>
            <a:off x="6180160" y="5458992"/>
            <a:ext cx="534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112</a:t>
            </a:r>
            <a:endParaRPr lang="es-ES" dirty="0"/>
          </a:p>
        </p:txBody>
      </p:sp>
      <p:sp>
        <p:nvSpPr>
          <p:cNvPr id="19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3837670" y="6078940"/>
            <a:ext cx="63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latin typeface="Symbol" pitchFamily="18" charset="2"/>
              </a:rPr>
              <a:t>e</a:t>
            </a:r>
            <a:r>
              <a:rPr lang="en-US" smtClean="0"/>
              <a:t>:0.3</a:t>
            </a:r>
            <a:endParaRPr lang="es-ES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8253037" y="1432873"/>
            <a:ext cx="963612" cy="1089025"/>
            <a:chOff x="8075613" y="1419225"/>
            <a:chExt cx="963612" cy="1089025"/>
          </a:xfrm>
        </p:grpSpPr>
        <p:cxnSp>
          <p:nvCxnSpPr>
            <p:cNvPr id="24" name="Straight Arrow Connector 12"/>
            <p:cNvCxnSpPr/>
            <p:nvPr/>
          </p:nvCxnSpPr>
          <p:spPr>
            <a:xfrm>
              <a:off x="8075613" y="1563688"/>
              <a:ext cx="5048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13"/>
            <p:cNvCxnSpPr/>
            <p:nvPr/>
          </p:nvCxnSpPr>
          <p:spPr>
            <a:xfrm rot="5400000">
              <a:off x="7716044" y="1923257"/>
              <a:ext cx="720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8089900" y="2139950"/>
              <a:ext cx="5048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SD</a:t>
              </a:r>
              <a:endParaRPr lang="de-DE"/>
            </a:p>
          </p:txBody>
        </p:sp>
        <p:sp>
          <p:nvSpPr>
            <p:cNvPr id="27" name="TextBox 19"/>
            <p:cNvSpPr txBox="1">
              <a:spLocks noChangeArrowheads="1"/>
            </p:cNvSpPr>
            <p:nvPr/>
          </p:nvSpPr>
          <p:spPr bwMode="auto">
            <a:xfrm>
              <a:off x="8521700" y="1419225"/>
              <a:ext cx="517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ND</a:t>
              </a:r>
              <a:endParaRPr lang="de-DE"/>
            </a:p>
          </p:txBody>
        </p:sp>
      </p:grpSp>
      <p:sp>
        <p:nvSpPr>
          <p:cNvPr id="28" name="Rechteck 27"/>
          <p:cNvSpPr/>
          <p:nvPr/>
        </p:nvSpPr>
        <p:spPr>
          <a:xfrm>
            <a:off x="4585648" y="661526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Scripta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Materialia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61 (2009), 737</a:t>
            </a:r>
            <a:endParaRPr lang="en-GB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123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05850" cy="4476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Influence of strain path: tensile </a:t>
            </a:r>
            <a:r>
              <a:rPr lang="en-US" dirty="0" err="1" smtClean="0"/>
              <a:t>vs</a:t>
            </a:r>
            <a:r>
              <a:rPr lang="en-US" dirty="0" smtClean="0"/>
              <a:t> shear on </a:t>
            </a:r>
            <a:r>
              <a:rPr lang="en-US" dirty="0" err="1" smtClean="0"/>
              <a:t>disloc</a:t>
            </a:r>
            <a:r>
              <a:rPr lang="en-US" dirty="0" smtClean="0"/>
              <a:t>. substructure</a:t>
            </a:r>
            <a:endParaRPr lang="es-ES" dirty="0" smtClean="0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0662"/>
            <a:ext cx="2895600" cy="2493963"/>
          </a:xfrm>
          <a:prstGeom prst="rect">
            <a:avLst/>
          </a:prstGeom>
          <a:noFill/>
          <a:ln w="28575" algn="ctr">
            <a:solidFill>
              <a:srgbClr val="0163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Box 15"/>
          <p:cNvSpPr txBox="1">
            <a:spLocks noChangeArrowheads="1"/>
          </p:cNvSpPr>
          <p:nvPr/>
        </p:nvSpPr>
        <p:spPr bwMode="auto">
          <a:xfrm>
            <a:off x="0" y="3737637"/>
            <a:ext cx="122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Tensile axis</a:t>
            </a:r>
            <a:endParaRPr lang="es-ES"/>
          </a:p>
        </p:txBody>
      </p:sp>
      <p:pic>
        <p:nvPicPr>
          <p:cNvPr id="10248" name="Picture 3" descr="C:\Users\i.gutierrez\Desktop\ECCI\TWIP\Shear tests\S9\ECCI\Center\SD-RD-Area 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615" b="4808"/>
          <a:stretch>
            <a:fillRect/>
          </a:stretch>
        </p:blipFill>
        <p:spPr bwMode="auto">
          <a:xfrm>
            <a:off x="4800600" y="1283362"/>
            <a:ext cx="32766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rot="16200000" flipV="1">
            <a:off x="7124700" y="2785137"/>
            <a:ext cx="16764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248400" y="4194837"/>
            <a:ext cx="24384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8251374" y="4466653"/>
            <a:ext cx="80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Shear</a:t>
            </a:r>
          </a:p>
          <a:p>
            <a:r>
              <a:rPr lang="en-US" dirty="0" smtClean="0"/>
              <a:t> </a:t>
            </a:r>
            <a:r>
              <a:rPr lang="en-US" dirty="0"/>
              <a:t>bands</a:t>
            </a:r>
            <a:endParaRPr lang="es-E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173831" y="4554406"/>
            <a:ext cx="7207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4"/>
          <a:stretch>
            <a:fillRect/>
          </a:stretch>
        </p:blipFill>
        <p:spPr bwMode="auto">
          <a:xfrm>
            <a:off x="586849" y="4183133"/>
            <a:ext cx="2796843" cy="1912867"/>
          </a:xfrm>
          <a:prstGeom prst="rect">
            <a:avLst/>
          </a:prstGeom>
          <a:noFill/>
          <a:ln w="28575" algn="ctr">
            <a:solidFill>
              <a:srgbClr val="01637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547048" y="615423"/>
            <a:ext cx="2419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Tensile: dislocation cells</a:t>
            </a:r>
            <a:endParaRPr lang="es-ES" dirty="0"/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4248992" y="615423"/>
            <a:ext cx="426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Shear: </a:t>
            </a:r>
            <a:r>
              <a:rPr lang="en-US" dirty="0" smtClean="0"/>
              <a:t>symmetric patterning, cell blocks, shear bands</a:t>
            </a:r>
            <a:endParaRPr lang="es-ES" dirty="0"/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837670" y="5997052"/>
            <a:ext cx="639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latin typeface="Symbol" pitchFamily="18" charset="2"/>
              </a:rPr>
              <a:t>e</a:t>
            </a:r>
            <a:r>
              <a:rPr lang="en-US" smtClean="0"/>
              <a:t>:0.3</a:t>
            </a:r>
            <a:endParaRPr lang="es-ES" dirty="0"/>
          </a:p>
        </p:txBody>
      </p:sp>
      <p:grpSp>
        <p:nvGrpSpPr>
          <p:cNvPr id="32" name="Gruppieren 31"/>
          <p:cNvGrpSpPr/>
          <p:nvPr/>
        </p:nvGrpSpPr>
        <p:grpSpPr>
          <a:xfrm>
            <a:off x="8184797" y="1337337"/>
            <a:ext cx="963612" cy="1089025"/>
            <a:chOff x="8075613" y="1419225"/>
            <a:chExt cx="963612" cy="1089025"/>
          </a:xfrm>
        </p:grpSpPr>
        <p:cxnSp>
          <p:nvCxnSpPr>
            <p:cNvPr id="33" name="Straight Arrow Connector 12"/>
            <p:cNvCxnSpPr/>
            <p:nvPr/>
          </p:nvCxnSpPr>
          <p:spPr>
            <a:xfrm>
              <a:off x="8075613" y="1563688"/>
              <a:ext cx="5048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3"/>
            <p:cNvCxnSpPr/>
            <p:nvPr/>
          </p:nvCxnSpPr>
          <p:spPr>
            <a:xfrm rot="5400000">
              <a:off x="7716044" y="1923257"/>
              <a:ext cx="720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8"/>
            <p:cNvSpPr txBox="1">
              <a:spLocks noChangeArrowheads="1"/>
            </p:cNvSpPr>
            <p:nvPr/>
          </p:nvSpPr>
          <p:spPr bwMode="auto">
            <a:xfrm>
              <a:off x="8089900" y="2139950"/>
              <a:ext cx="5048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SD</a:t>
              </a:r>
              <a:endParaRPr lang="de-DE"/>
            </a:p>
          </p:txBody>
        </p:sp>
        <p:sp>
          <p:nvSpPr>
            <p:cNvPr id="36" name="TextBox 19"/>
            <p:cNvSpPr txBox="1">
              <a:spLocks noChangeArrowheads="1"/>
            </p:cNvSpPr>
            <p:nvPr/>
          </p:nvSpPr>
          <p:spPr bwMode="auto">
            <a:xfrm>
              <a:off x="8521700" y="1419225"/>
              <a:ext cx="5175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ND</a:t>
              </a:r>
              <a:endParaRPr lang="de-DE"/>
            </a:p>
          </p:txBody>
        </p:sp>
      </p:grpSp>
      <p:sp>
        <p:nvSpPr>
          <p:cNvPr id="20" name="Rechteck 19"/>
          <p:cNvSpPr/>
          <p:nvPr/>
        </p:nvSpPr>
        <p:spPr>
          <a:xfrm>
            <a:off x="4715297" y="66112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de-DE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Mater.Sc</a:t>
            </a:r>
            <a:r>
              <a:rPr lang="de-DE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Eng. A 527 (2010) 3552</a:t>
            </a:r>
          </a:p>
        </p:txBody>
      </p:sp>
      <p:sp>
        <p:nvSpPr>
          <p:cNvPr id="22" name="Rechteck 21"/>
          <p:cNvSpPr/>
          <p:nvPr/>
        </p:nvSpPr>
        <p:spPr>
          <a:xfrm>
            <a:off x="341194" y="6266058"/>
            <a:ext cx="85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indent="-508000" algn="l"/>
            <a:r>
              <a:rPr lang="en-GB" sz="1000" dirty="0" smtClean="0"/>
              <a:t>I. Gutierrez-</a:t>
            </a:r>
            <a:r>
              <a:rPr lang="en-GB" sz="1000" dirty="0" err="1" smtClean="0"/>
              <a:t>Urrutia</a:t>
            </a:r>
            <a:r>
              <a:rPr lang="en-GB" sz="1000" dirty="0" smtClean="0"/>
              <a:t>, S. </a:t>
            </a:r>
            <a:r>
              <a:rPr lang="en-GB" sz="1000" dirty="0" err="1" smtClean="0"/>
              <a:t>Zaefferer</a:t>
            </a:r>
            <a:r>
              <a:rPr lang="en-GB" sz="1000" dirty="0" smtClean="0"/>
              <a:t>, D. </a:t>
            </a:r>
            <a:r>
              <a:rPr lang="en-GB" sz="1000" dirty="0" err="1" smtClean="0"/>
              <a:t>Raabe</a:t>
            </a:r>
            <a:r>
              <a:rPr lang="en-GB" sz="1000" dirty="0" smtClean="0"/>
              <a:t>; </a:t>
            </a:r>
            <a:r>
              <a:rPr lang="en-GB" sz="1000" dirty="0" err="1" smtClean="0"/>
              <a:t>Scripta</a:t>
            </a:r>
            <a:r>
              <a:rPr lang="en-GB" sz="1000" dirty="0" smtClean="0"/>
              <a:t> </a:t>
            </a:r>
            <a:r>
              <a:rPr lang="en-GB" sz="1000" dirty="0" err="1" smtClean="0"/>
              <a:t>Materialia</a:t>
            </a:r>
            <a:r>
              <a:rPr lang="en-GB" sz="1000" dirty="0" smtClean="0"/>
              <a:t> 61 (2009), 737</a:t>
            </a:r>
          </a:p>
          <a:p>
            <a:pPr marL="508000" indent="-508000" algn="l"/>
            <a:r>
              <a:rPr lang="en-GB" sz="1000" dirty="0" smtClean="0"/>
              <a:t>I. Gutierrez-</a:t>
            </a:r>
            <a:r>
              <a:rPr lang="en-GB" sz="1000" dirty="0" err="1" smtClean="0"/>
              <a:t>Urrutia</a:t>
            </a:r>
            <a:r>
              <a:rPr lang="en-GB" sz="1000" dirty="0" smtClean="0"/>
              <a:t>, S. </a:t>
            </a:r>
            <a:r>
              <a:rPr lang="en-GB" sz="1000" dirty="0" err="1" smtClean="0"/>
              <a:t>Zaefferer</a:t>
            </a:r>
            <a:r>
              <a:rPr lang="en-GB" sz="1000" dirty="0" smtClean="0"/>
              <a:t>, D. </a:t>
            </a:r>
            <a:r>
              <a:rPr lang="en-GB" sz="1000" dirty="0" err="1" smtClean="0"/>
              <a:t>Raabe</a:t>
            </a:r>
            <a:r>
              <a:rPr lang="en-GB" sz="1000" dirty="0" smtClean="0"/>
              <a:t>;</a:t>
            </a:r>
            <a:r>
              <a:rPr lang="de-DE" sz="1000" dirty="0" smtClean="0"/>
              <a:t> Materials Science </a:t>
            </a:r>
            <a:r>
              <a:rPr lang="de-DE" sz="1000" dirty="0" err="1" smtClean="0"/>
              <a:t>and</a:t>
            </a:r>
            <a:r>
              <a:rPr lang="de-DE" sz="1000" dirty="0" smtClean="0"/>
              <a:t> Engineering A 527 (2010), 3552</a:t>
            </a:r>
          </a:p>
        </p:txBody>
      </p:sp>
    </p:spTree>
    <p:extLst>
      <p:ext uri="{BB962C8B-B14F-4D97-AF65-F5344CB8AC3E}">
        <p14:creationId xmlns:p14="http://schemas.microsoft.com/office/powerpoint/2010/main" xmlns="" val="705298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9149212" y="3714577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4790" y="6599328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www.mpie.de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5829" y="1645466"/>
            <a:ext cx="8264104" cy="40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Electron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channeling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contrast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imaging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Twinning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Strain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path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Bauschinger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46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-114300"/>
            <a:ext cx="8229600" cy="704850"/>
          </a:xfrm>
        </p:spPr>
        <p:txBody>
          <a:bodyPr/>
          <a:lstStyle/>
          <a:p>
            <a:r>
              <a:rPr lang="en-US" sz="2400" dirty="0" smtClean="0"/>
              <a:t>Strain reversion: </a:t>
            </a:r>
            <a:r>
              <a:rPr lang="en-US" sz="2400" dirty="0" err="1" smtClean="0"/>
              <a:t>Bauschinger</a:t>
            </a:r>
            <a:r>
              <a:rPr lang="en-US" sz="2400" dirty="0" smtClean="0"/>
              <a:t> test</a:t>
            </a:r>
            <a:endParaRPr lang="es-ES" sz="2400" dirty="0" smtClean="0"/>
          </a:p>
        </p:txBody>
      </p:sp>
      <p:grpSp>
        <p:nvGrpSpPr>
          <p:cNvPr id="16387" name="Group 15"/>
          <p:cNvGrpSpPr>
            <a:grpSpLocks/>
          </p:cNvGrpSpPr>
          <p:nvPr/>
        </p:nvGrpSpPr>
        <p:grpSpPr bwMode="auto">
          <a:xfrm>
            <a:off x="3886200" y="990600"/>
            <a:ext cx="4876800" cy="5562600"/>
            <a:chOff x="1691680" y="2276872"/>
            <a:chExt cx="1368152" cy="2160240"/>
          </a:xfrm>
        </p:grpSpPr>
        <p:pic>
          <p:nvPicPr>
            <p:cNvPr id="16393" name="Picture 3" descr="C:\Users\i.gutierrez\Desktop\ECCI\TWIP\Shear tests\S10\area 4d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490" t="21088" r="14285" b="27211"/>
            <a:stretch>
              <a:fillRect/>
            </a:stretch>
          </p:blipFill>
          <p:spPr bwMode="auto">
            <a:xfrm rot="5400000">
              <a:off x="1295636" y="2672916"/>
              <a:ext cx="2160240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3" descr="C:\Users\i.gutierrez\Desktop\ECCI\TWIP\Shear tests\S10\area 4d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9116" r="89796"/>
            <a:stretch>
              <a:fillRect/>
            </a:stretch>
          </p:blipFill>
          <p:spPr bwMode="auto">
            <a:xfrm rot="5400000">
              <a:off x="1655676" y="4113076"/>
              <a:ext cx="360040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3657600" y="533400"/>
            <a:ext cx="15335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e</a:t>
            </a:r>
            <a:r>
              <a:rPr lang="en-US"/>
              <a:t>: 0.1 + (-0.03)</a:t>
            </a:r>
            <a:endParaRPr lang="de-DE"/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142875" y="2209800"/>
            <a:ext cx="274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Cell block formation is enhanced</a:t>
            </a:r>
            <a:endParaRPr lang="es-ES" sz="2400"/>
          </a:p>
        </p:txBody>
      </p:sp>
      <p:pic>
        <p:nvPicPr>
          <p:cNvPr id="1639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27" t="6380" r="253" b="51166"/>
          <a:stretch>
            <a:fillRect/>
          </a:stretch>
        </p:blipFill>
        <p:spPr bwMode="auto">
          <a:xfrm>
            <a:off x="137182" y="3514725"/>
            <a:ext cx="2718731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282" r="47078"/>
          <a:stretch>
            <a:fillRect/>
          </a:stretch>
        </p:blipFill>
        <p:spPr bwMode="auto">
          <a:xfrm>
            <a:off x="2505075" y="3609974"/>
            <a:ext cx="12763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13"/>
          <p:cNvSpPr txBox="1">
            <a:spLocks noChangeArrowheads="1"/>
          </p:cNvSpPr>
          <p:nvPr/>
        </p:nvSpPr>
        <p:spPr bwMode="auto">
          <a:xfrm>
            <a:off x="981075" y="4125913"/>
            <a:ext cx="534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112</a:t>
            </a:r>
            <a:endParaRPr lang="es-ES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Rechteck 12"/>
          <p:cNvSpPr/>
          <p:nvPr/>
        </p:nvSpPr>
        <p:spPr>
          <a:xfrm>
            <a:off x="4715297" y="66112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de-DE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Mater.Sc</a:t>
            </a:r>
            <a:r>
              <a:rPr lang="de-DE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Eng. A 527 (2010) 3552</a:t>
            </a:r>
          </a:p>
        </p:txBody>
      </p:sp>
    </p:spTree>
    <p:extLst>
      <p:ext uri="{BB962C8B-B14F-4D97-AF65-F5344CB8AC3E}">
        <p14:creationId xmlns:p14="http://schemas.microsoft.com/office/powerpoint/2010/main" xmlns="" val="13569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0"/>
          <p:cNvSpPr txBox="1">
            <a:spLocks noChangeArrowheads="1"/>
          </p:cNvSpPr>
          <p:nvPr/>
        </p:nvSpPr>
        <p:spPr bwMode="auto">
          <a:xfrm>
            <a:off x="3657600" y="533400"/>
            <a:ext cx="15335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e</a:t>
            </a:r>
            <a:r>
              <a:rPr lang="en-US"/>
              <a:t>: 0.1 + (-0.03)</a:t>
            </a:r>
            <a:endParaRPr lang="de-DE"/>
          </a:p>
        </p:txBody>
      </p:sp>
      <p:sp>
        <p:nvSpPr>
          <p:cNvPr id="17412" name="TextBox 10"/>
          <p:cNvSpPr txBox="1">
            <a:spLocks noChangeArrowheads="1"/>
          </p:cNvSpPr>
          <p:nvPr/>
        </p:nvSpPr>
        <p:spPr bwMode="auto">
          <a:xfrm>
            <a:off x="304800" y="2209800"/>
            <a:ext cx="2743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400" dirty="0"/>
              <a:t>Cell block formation is enhanced (leading to </a:t>
            </a:r>
            <a:r>
              <a:rPr lang="en-US" sz="2400" dirty="0" smtClean="0"/>
              <a:t>pronounced </a:t>
            </a:r>
            <a:r>
              <a:rPr lang="en-US" sz="2400" dirty="0" err="1" smtClean="0"/>
              <a:t>subgrain</a:t>
            </a:r>
            <a:r>
              <a:rPr lang="en-US" sz="2400" dirty="0" smtClean="0"/>
              <a:t> </a:t>
            </a:r>
            <a:r>
              <a:rPr lang="en-US" sz="2400" dirty="0"/>
              <a:t>structure)</a:t>
            </a:r>
            <a:endParaRPr lang="es-ES" sz="2400" dirty="0"/>
          </a:p>
        </p:txBody>
      </p:sp>
      <p:grpSp>
        <p:nvGrpSpPr>
          <p:cNvPr id="17413" name="Group 13"/>
          <p:cNvGrpSpPr>
            <a:grpSpLocks/>
          </p:cNvGrpSpPr>
          <p:nvPr/>
        </p:nvGrpSpPr>
        <p:grpSpPr bwMode="auto">
          <a:xfrm>
            <a:off x="4124325" y="962025"/>
            <a:ext cx="3657600" cy="5562600"/>
            <a:chOff x="251520" y="1052736"/>
            <a:chExt cx="3168352" cy="4968551"/>
          </a:xfrm>
        </p:grpSpPr>
        <p:pic>
          <p:nvPicPr>
            <p:cNvPr id="17415" name="Picture 3" descr="C:\Users\i.gutierrez\Desktop\ECCI\TWIP\Shear tests\S10\area 19.tif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847" t="12245" r="3571" b="15796"/>
            <a:stretch>
              <a:fillRect/>
            </a:stretch>
          </p:blipFill>
          <p:spPr bwMode="auto">
            <a:xfrm rot="5400000">
              <a:off x="-647048" y="1951304"/>
              <a:ext cx="4965488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3" descr="C:\Users\i.gutierrez\Desktop\ECCI\TWIP\Shear tests\S10\area 19.tif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1225" r="92102"/>
            <a:stretch>
              <a:fillRect/>
            </a:stretch>
          </p:blipFill>
          <p:spPr bwMode="auto">
            <a:xfrm>
              <a:off x="323528" y="5661248"/>
              <a:ext cx="432047" cy="36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371475" y="4800600"/>
            <a:ext cx="350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Strain reversal leads to higher </a:t>
            </a:r>
            <a:r>
              <a:rPr lang="en-US" dirty="0" err="1"/>
              <a:t>misoriented</a:t>
            </a:r>
            <a:r>
              <a:rPr lang="en-US" dirty="0"/>
              <a:t> dislocation substructures</a:t>
            </a:r>
            <a:endParaRPr lang="es-ES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-114300"/>
            <a:ext cx="82296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Strain reversion: Bauschinger test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715297" y="66112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de-DE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Mater.Sc</a:t>
            </a:r>
            <a:r>
              <a:rPr lang="de-DE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Eng. A 527 (2010) 3552</a:t>
            </a:r>
          </a:p>
        </p:txBody>
      </p:sp>
    </p:spTree>
    <p:extLst>
      <p:ext uri="{BB962C8B-B14F-4D97-AF65-F5344CB8AC3E}">
        <p14:creationId xmlns:p14="http://schemas.microsoft.com/office/powerpoint/2010/main" xmlns="" val="1495872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-57150"/>
            <a:ext cx="6553200" cy="609600"/>
          </a:xfrm>
        </p:spPr>
        <p:txBody>
          <a:bodyPr/>
          <a:lstStyle/>
          <a:p>
            <a:r>
              <a:rPr lang="en-US" sz="2400" dirty="0" smtClean="0"/>
              <a:t>Strain reversion: </a:t>
            </a:r>
            <a:r>
              <a:rPr lang="en-US" sz="2400" dirty="0" err="1" smtClean="0"/>
              <a:t>Bauschinger</a:t>
            </a:r>
            <a:r>
              <a:rPr lang="en-US" sz="2400" dirty="0" smtClean="0"/>
              <a:t> test</a:t>
            </a:r>
            <a:endParaRPr lang="es-ES" sz="2400" dirty="0" smtClean="0"/>
          </a:p>
        </p:txBody>
      </p:sp>
      <p:grpSp>
        <p:nvGrpSpPr>
          <p:cNvPr id="18435" name="Group 13"/>
          <p:cNvGrpSpPr>
            <a:grpSpLocks/>
          </p:cNvGrpSpPr>
          <p:nvPr/>
        </p:nvGrpSpPr>
        <p:grpSpPr bwMode="auto">
          <a:xfrm>
            <a:off x="2667000" y="619125"/>
            <a:ext cx="4800600" cy="5943600"/>
            <a:chOff x="2123728" y="-565956"/>
            <a:chExt cx="4210980" cy="5613648"/>
          </a:xfrm>
        </p:grpSpPr>
        <p:pic>
          <p:nvPicPr>
            <p:cNvPr id="18446" name="Picture 2" descr="C:\Users\i.gutierrez\Desktop\ECCI\TWIP\Shear tests\S10\area 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578" t="21655" r="15868" b="28142"/>
            <a:stretch>
              <a:fillRect/>
            </a:stretch>
          </p:blipFill>
          <p:spPr bwMode="auto">
            <a:xfrm rot="5400000">
              <a:off x="1691680" y="404664"/>
              <a:ext cx="5613648" cy="367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2" descr="C:\Users\i.gutierrez\Desktop\ECCI\TWIP\Shear tests\S10\area 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529" r="84496"/>
            <a:stretch>
              <a:fillRect/>
            </a:stretch>
          </p:blipFill>
          <p:spPr bwMode="auto">
            <a:xfrm rot="5400000">
              <a:off x="1640869" y="3983868"/>
              <a:ext cx="1512168" cy="546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533400" y="742950"/>
            <a:ext cx="15335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latin typeface="Symbol" pitchFamily="18" charset="2"/>
              </a:rPr>
              <a:t>e</a:t>
            </a:r>
            <a:r>
              <a:rPr lang="en-US"/>
              <a:t>: 0.1 + (-0.03)</a:t>
            </a:r>
            <a:endParaRPr lang="de-DE"/>
          </a:p>
        </p:txBody>
      </p:sp>
      <p:sp>
        <p:nvSpPr>
          <p:cNvPr id="18438" name="TextBox 11"/>
          <p:cNvSpPr txBox="1">
            <a:spLocks noChangeArrowheads="1"/>
          </p:cNvSpPr>
          <p:nvPr/>
        </p:nvSpPr>
        <p:spPr bwMode="auto">
          <a:xfrm>
            <a:off x="228600" y="204787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(not TEM)</a:t>
            </a:r>
            <a:endParaRPr lang="es-ES" dirty="0"/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228601" y="16953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/>
              <a:t>ECCI </a:t>
            </a:r>
            <a:r>
              <a:rPr lang="en-US" dirty="0"/>
              <a:t>image</a:t>
            </a:r>
            <a:endParaRPr lang="es-ES" dirty="0"/>
          </a:p>
        </p:txBody>
      </p: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7620000" y="3438525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{111} trace</a:t>
            </a:r>
            <a:endParaRPr lang="es-ES"/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553325" y="2905125"/>
            <a:ext cx="1590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GN boundaries</a:t>
            </a:r>
            <a:endParaRPr lang="es-E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6705600" y="4352925"/>
            <a:ext cx="1828800" cy="152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444" name="TextBox 22"/>
          <p:cNvSpPr txBox="1">
            <a:spLocks noChangeArrowheads="1"/>
          </p:cNvSpPr>
          <p:nvPr/>
        </p:nvSpPr>
        <p:spPr bwMode="auto">
          <a:xfrm>
            <a:off x="7486133" y="5953125"/>
            <a:ext cx="170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stat. boundaries</a:t>
            </a:r>
            <a:endParaRPr lang="es-ES" dirty="0"/>
          </a:p>
        </p:txBody>
      </p:sp>
      <p:sp>
        <p:nvSpPr>
          <p:cNvPr id="18445" name="TextBox 23"/>
          <p:cNvSpPr txBox="1">
            <a:spLocks noChangeArrowheads="1"/>
          </p:cNvSpPr>
          <p:nvPr/>
        </p:nvSpPr>
        <p:spPr bwMode="auto">
          <a:xfrm>
            <a:off x="228600" y="5629275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/>
              <a:t>We identify both GN and incidental boundaries!</a:t>
            </a:r>
            <a:endParaRPr lang="es-ES"/>
          </a:p>
        </p:txBody>
      </p:sp>
      <p:sp>
        <p:nvSpPr>
          <p:cNvPr id="1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5" name="Rechteck 14"/>
          <p:cNvSpPr/>
          <p:nvPr/>
        </p:nvSpPr>
        <p:spPr>
          <a:xfrm>
            <a:off x="4715297" y="66112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de-DE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Mater.Sc</a:t>
            </a:r>
            <a:r>
              <a:rPr lang="de-DE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Eng. A 527 (2010) 3552</a:t>
            </a:r>
          </a:p>
        </p:txBody>
      </p:sp>
    </p:spTree>
    <p:extLst>
      <p:ext uri="{BB962C8B-B14F-4D97-AF65-F5344CB8AC3E}">
        <p14:creationId xmlns:p14="http://schemas.microsoft.com/office/powerpoint/2010/main" xmlns="" val="2095890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425829" y="1645466"/>
            <a:ext cx="8264104" cy="40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Electron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channeling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contrast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imaging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Twinning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Strain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path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Bauschinger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9783839" y="1573455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4790" y="6599328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www.mpie.de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16281E-7 L -0.31372 0.0097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8682487" y="4312094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4790" y="6599328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www.mpie.de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5829" y="1645466"/>
            <a:ext cx="8264104" cy="40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Electron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channeling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contrast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imaging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Twinning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Strain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path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Bauschinger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59392 -0.005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228600" y="606605"/>
            <a:ext cx="8801100" cy="592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95000"/>
              </a:lnSpc>
            </a:pPr>
            <a:r>
              <a:rPr lang="en-US" sz="2100" dirty="0" smtClean="0"/>
              <a:t>Joint use of ECCI &amp; EBSD </a:t>
            </a:r>
          </a:p>
          <a:p>
            <a:pPr algn="l">
              <a:lnSpc>
                <a:spcPct val="95000"/>
              </a:lnSpc>
            </a:pPr>
            <a:endParaRPr lang="en-US" sz="2100" dirty="0" smtClean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Unexpected deformation twinning</a:t>
            </a:r>
          </a:p>
          <a:p>
            <a:pPr algn="l">
              <a:lnSpc>
                <a:spcPct val="95000"/>
              </a:lnSpc>
            </a:pPr>
            <a:endParaRPr lang="en-US" sz="2100" dirty="0" smtClean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Dependence </a:t>
            </a:r>
            <a:r>
              <a:rPr lang="en-US" sz="2100" dirty="0"/>
              <a:t>of dislocation substructure on </a:t>
            </a:r>
            <a:r>
              <a:rPr lang="en-US" sz="2100" dirty="0" smtClean="0"/>
              <a:t>strain </a:t>
            </a:r>
            <a:r>
              <a:rPr lang="en-US" sz="2100" dirty="0"/>
              <a:t>path and </a:t>
            </a:r>
            <a:r>
              <a:rPr lang="en-US" sz="2100" dirty="0" smtClean="0"/>
              <a:t>orientation</a:t>
            </a:r>
            <a:endParaRPr lang="en-US" sz="2100" dirty="0"/>
          </a:p>
          <a:p>
            <a:pPr algn="l">
              <a:lnSpc>
                <a:spcPct val="95000"/>
              </a:lnSpc>
            </a:pPr>
            <a:endParaRPr lang="en-US" sz="2100" dirty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&lt;</a:t>
            </a:r>
            <a:r>
              <a:rPr lang="en-US" sz="2100" dirty="0"/>
              <a:t>111&gt;//deformation axis leads to planar dislocation substructures: DDWs structures in tension and Taylor lattice in </a:t>
            </a:r>
            <a:r>
              <a:rPr lang="en-US" sz="2100" dirty="0" smtClean="0"/>
              <a:t>shear</a:t>
            </a:r>
            <a:endParaRPr lang="en-US" sz="2100" dirty="0"/>
          </a:p>
          <a:p>
            <a:pPr algn="l">
              <a:lnSpc>
                <a:spcPct val="95000"/>
              </a:lnSpc>
            </a:pPr>
            <a:endParaRPr lang="en-US" sz="2100" dirty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&lt;</a:t>
            </a:r>
            <a:r>
              <a:rPr lang="en-US" sz="2100" dirty="0"/>
              <a:t>001&gt;//deformation axis leads to wavy dislocation substructures: cells in tension and cell block in </a:t>
            </a:r>
            <a:r>
              <a:rPr lang="en-US" sz="2100" dirty="0" smtClean="0"/>
              <a:t>shear</a:t>
            </a:r>
            <a:endParaRPr lang="en-US" sz="2100" dirty="0"/>
          </a:p>
          <a:p>
            <a:pPr algn="l">
              <a:lnSpc>
                <a:spcPct val="95000"/>
              </a:lnSpc>
            </a:pPr>
            <a:endParaRPr lang="en-US" sz="2100" dirty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Strain </a:t>
            </a:r>
            <a:r>
              <a:rPr lang="en-US" sz="2100" dirty="0"/>
              <a:t>reversal promotes cell block/</a:t>
            </a:r>
            <a:r>
              <a:rPr lang="en-US" sz="2100" dirty="0" err="1"/>
              <a:t>subgrain</a:t>
            </a:r>
            <a:r>
              <a:rPr lang="en-US" sz="2100" dirty="0"/>
              <a:t> formation with increased misorientation</a:t>
            </a:r>
          </a:p>
          <a:p>
            <a:pPr algn="l">
              <a:lnSpc>
                <a:spcPct val="95000"/>
              </a:lnSpc>
            </a:pPr>
            <a:endParaRPr lang="en-US" sz="2100" dirty="0"/>
          </a:p>
          <a:p>
            <a:pPr algn="l">
              <a:lnSpc>
                <a:spcPct val="95000"/>
              </a:lnSpc>
            </a:pPr>
            <a:r>
              <a:rPr lang="en-US" sz="2100" dirty="0" smtClean="0"/>
              <a:t>Cell </a:t>
            </a:r>
            <a:r>
              <a:rPr lang="en-US" sz="2100" dirty="0"/>
              <a:t>blocks formed by geometrically necessary boundaries along {111} planes and incidental boundaries created by statistically stored dislocations are visible via ECCI. We can estimate boundary </a:t>
            </a:r>
            <a:r>
              <a:rPr lang="en-US" sz="2100" dirty="0" err="1"/>
              <a:t>spacings</a:t>
            </a:r>
            <a:r>
              <a:rPr lang="en-US" sz="2100" dirty="0"/>
              <a:t> and therefore, its contribution to </a:t>
            </a:r>
            <a:r>
              <a:rPr lang="en-US" sz="2100" dirty="0" smtClean="0"/>
              <a:t>work-hardening.</a:t>
            </a:r>
            <a:endParaRPr lang="es-ES" sz="2100" dirty="0"/>
          </a:p>
        </p:txBody>
      </p:sp>
      <p:sp>
        <p:nvSpPr>
          <p:cNvPr id="3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57150"/>
            <a:ext cx="6553200" cy="609600"/>
          </a:xfrm>
        </p:spPr>
        <p:txBody>
          <a:bodyPr/>
          <a:lstStyle/>
          <a:p>
            <a:r>
              <a:rPr lang="en-US" sz="2400" dirty="0" smtClean="0"/>
              <a:t>Conclusions</a:t>
            </a:r>
            <a:endParaRPr lang="es-ES" sz="2400" dirty="0" smtClean="0"/>
          </a:p>
        </p:txBody>
      </p:sp>
      <p:sp>
        <p:nvSpPr>
          <p:cNvPr id="5" name="Rechteck 4"/>
          <p:cNvSpPr/>
          <p:nvPr/>
        </p:nvSpPr>
        <p:spPr>
          <a:xfrm>
            <a:off x="4715297" y="66112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08000" indent="-508000" algn="l"/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I. Gutierrez-</a:t>
            </a:r>
            <a:r>
              <a:rPr lang="en-GB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Urrutia</a:t>
            </a:r>
            <a:r>
              <a:rPr lang="en-GB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et al. </a:t>
            </a:r>
            <a:r>
              <a:rPr lang="de-DE" sz="11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Mater.Sc</a:t>
            </a:r>
            <a:r>
              <a:rPr lang="de-DE" sz="11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Eng. A 527 (2010) 3552</a:t>
            </a:r>
          </a:p>
        </p:txBody>
      </p:sp>
    </p:spTree>
    <p:extLst>
      <p:ext uri="{BB962C8B-B14F-4D97-AF65-F5344CB8AC3E}">
        <p14:creationId xmlns:p14="http://schemas.microsoft.com/office/powerpoint/2010/main" xmlns="" val="2397194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CDAE6C-64F3-4927-B484-76D843B794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6" descr="Fig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5" t="8923" r="51181" b="8398"/>
          <a:stretch>
            <a:fillRect/>
          </a:stretch>
        </p:blipFill>
        <p:spPr bwMode="auto">
          <a:xfrm>
            <a:off x="257175" y="849313"/>
            <a:ext cx="30353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35"/>
          <p:cNvSpPr>
            <a:spLocks noChangeArrowheads="1"/>
          </p:cNvSpPr>
          <p:nvPr/>
        </p:nvSpPr>
        <p:spPr bwMode="auto">
          <a:xfrm>
            <a:off x="1298575" y="5033963"/>
            <a:ext cx="1338263" cy="30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7" name="Text Box 234"/>
          <p:cNvSpPr txBox="1">
            <a:spLocks noChangeArrowheads="1"/>
          </p:cNvSpPr>
          <p:nvPr/>
        </p:nvSpPr>
        <p:spPr bwMode="auto">
          <a:xfrm>
            <a:off x="1357313" y="5014913"/>
            <a:ext cx="1165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/>
              <a:t>Kippwinkel</a:t>
            </a:r>
          </a:p>
        </p:txBody>
      </p:sp>
      <p:grpSp>
        <p:nvGrpSpPr>
          <p:cNvPr id="8" name="Group 302"/>
          <p:cNvGrpSpPr>
            <a:grpSpLocks/>
          </p:cNvGrpSpPr>
          <p:nvPr/>
        </p:nvGrpSpPr>
        <p:grpSpPr bwMode="auto">
          <a:xfrm>
            <a:off x="250825" y="5089525"/>
            <a:ext cx="3114675" cy="942975"/>
            <a:chOff x="158" y="3206"/>
            <a:chExt cx="1962" cy="594"/>
          </a:xfrm>
        </p:grpSpPr>
        <p:sp>
          <p:nvSpPr>
            <p:cNvPr id="9" name="AutoShape 238"/>
            <p:cNvSpPr>
              <a:spLocks noChangeAspect="1" noChangeArrowheads="1" noTextEdit="1"/>
            </p:cNvSpPr>
            <p:nvPr/>
          </p:nvSpPr>
          <p:spPr bwMode="auto">
            <a:xfrm>
              <a:off x="158" y="3206"/>
              <a:ext cx="196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" name="Group 261"/>
            <p:cNvGrpSpPr>
              <a:grpSpLocks/>
            </p:cNvGrpSpPr>
            <p:nvPr/>
          </p:nvGrpSpPr>
          <p:grpSpPr bwMode="auto">
            <a:xfrm>
              <a:off x="162" y="3402"/>
              <a:ext cx="1945" cy="297"/>
              <a:chOff x="162" y="3402"/>
              <a:chExt cx="1945" cy="297"/>
            </a:xfrm>
          </p:grpSpPr>
          <p:grpSp>
            <p:nvGrpSpPr>
              <p:cNvPr id="33" name="Group 259"/>
              <p:cNvGrpSpPr>
                <a:grpSpLocks/>
              </p:cNvGrpSpPr>
              <p:nvPr/>
            </p:nvGrpSpPr>
            <p:grpSpPr bwMode="auto">
              <a:xfrm>
                <a:off x="162" y="3402"/>
                <a:ext cx="1945" cy="297"/>
                <a:chOff x="162" y="3402"/>
                <a:chExt cx="1945" cy="297"/>
              </a:xfrm>
            </p:grpSpPr>
            <p:sp>
              <p:nvSpPr>
                <p:cNvPr id="35" name="Freeform 250"/>
                <p:cNvSpPr>
                  <a:spLocks/>
                </p:cNvSpPr>
                <p:nvPr/>
              </p:nvSpPr>
              <p:spPr bwMode="auto">
                <a:xfrm>
                  <a:off x="1766" y="3402"/>
                  <a:ext cx="341" cy="297"/>
                </a:xfrm>
                <a:custGeom>
                  <a:avLst/>
                  <a:gdLst>
                    <a:gd name="T0" fmla="*/ 339 w 341"/>
                    <a:gd name="T1" fmla="*/ 42 h 297"/>
                    <a:gd name="T2" fmla="*/ 0 w 341"/>
                    <a:gd name="T3" fmla="*/ 297 h 297"/>
                    <a:gd name="T4" fmla="*/ 2 w 341"/>
                    <a:gd name="T5" fmla="*/ 256 h 297"/>
                    <a:gd name="T6" fmla="*/ 341 w 341"/>
                    <a:gd name="T7" fmla="*/ 0 h 297"/>
                    <a:gd name="T8" fmla="*/ 339 w 341"/>
                    <a:gd name="T9" fmla="*/ 42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1" h="297">
                      <a:moveTo>
                        <a:pt x="339" y="42"/>
                      </a:moveTo>
                      <a:lnTo>
                        <a:pt x="0" y="297"/>
                      </a:lnTo>
                      <a:lnTo>
                        <a:pt x="2" y="256"/>
                      </a:lnTo>
                      <a:lnTo>
                        <a:pt x="341" y="0"/>
                      </a:lnTo>
                      <a:lnTo>
                        <a:pt x="339" y="42"/>
                      </a:lnTo>
                      <a:close/>
                    </a:path>
                  </a:pathLst>
                </a:custGeom>
                <a:solidFill>
                  <a:srgbClr val="A5C5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105" y="3402"/>
                  <a:ext cx="2" cy="42"/>
                </a:xfrm>
                <a:prstGeom prst="line">
                  <a:avLst/>
                </a:prstGeom>
                <a:noFill/>
                <a:ln w="0">
                  <a:solidFill>
                    <a:srgbClr val="A5C5C8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7" name="Freeform 252"/>
                <p:cNvSpPr>
                  <a:spLocks/>
                </p:cNvSpPr>
                <p:nvPr/>
              </p:nvSpPr>
              <p:spPr bwMode="auto">
                <a:xfrm>
                  <a:off x="162" y="3658"/>
                  <a:ext cx="1606" cy="41"/>
                </a:xfrm>
                <a:custGeom>
                  <a:avLst/>
                  <a:gdLst>
                    <a:gd name="T0" fmla="*/ 1604 w 1606"/>
                    <a:gd name="T1" fmla="*/ 41 h 41"/>
                    <a:gd name="T2" fmla="*/ 0 w 1606"/>
                    <a:gd name="T3" fmla="*/ 41 h 41"/>
                    <a:gd name="T4" fmla="*/ 1 w 1606"/>
                    <a:gd name="T5" fmla="*/ 0 h 41"/>
                    <a:gd name="T6" fmla="*/ 1606 w 1606"/>
                    <a:gd name="T7" fmla="*/ 0 h 41"/>
                    <a:gd name="T8" fmla="*/ 1604 w 160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6" h="41">
                      <a:moveTo>
                        <a:pt x="1604" y="41"/>
                      </a:moveTo>
                      <a:lnTo>
                        <a:pt x="0" y="41"/>
                      </a:lnTo>
                      <a:lnTo>
                        <a:pt x="1" y="0"/>
                      </a:lnTo>
                      <a:lnTo>
                        <a:pt x="1606" y="0"/>
                      </a:lnTo>
                      <a:lnTo>
                        <a:pt x="1604" y="41"/>
                      </a:lnTo>
                      <a:close/>
                    </a:path>
                  </a:pathLst>
                </a:custGeom>
                <a:solidFill>
                  <a:srgbClr val="8FAC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8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766" y="3658"/>
                  <a:ext cx="2" cy="41"/>
                </a:xfrm>
                <a:prstGeom prst="line">
                  <a:avLst/>
                </a:prstGeom>
                <a:noFill/>
                <a:ln w="0">
                  <a:solidFill>
                    <a:srgbClr val="8FACAE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" name="Freeform 254"/>
                <p:cNvSpPr>
                  <a:spLocks/>
                </p:cNvSpPr>
                <p:nvPr/>
              </p:nvSpPr>
              <p:spPr bwMode="auto">
                <a:xfrm>
                  <a:off x="163" y="3402"/>
                  <a:ext cx="1944" cy="256"/>
                </a:xfrm>
                <a:custGeom>
                  <a:avLst/>
                  <a:gdLst>
                    <a:gd name="T0" fmla="*/ 0 w 1944"/>
                    <a:gd name="T1" fmla="*/ 256 h 256"/>
                    <a:gd name="T2" fmla="*/ 340 w 1944"/>
                    <a:gd name="T3" fmla="*/ 0 h 256"/>
                    <a:gd name="T4" fmla="*/ 1944 w 1944"/>
                    <a:gd name="T5" fmla="*/ 0 h 256"/>
                    <a:gd name="T6" fmla="*/ 1605 w 1944"/>
                    <a:gd name="T7" fmla="*/ 256 h 256"/>
                    <a:gd name="T8" fmla="*/ 0 w 1944"/>
                    <a:gd name="T9" fmla="*/ 256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4" h="256">
                      <a:moveTo>
                        <a:pt x="0" y="256"/>
                      </a:moveTo>
                      <a:lnTo>
                        <a:pt x="340" y="0"/>
                      </a:lnTo>
                      <a:lnTo>
                        <a:pt x="1944" y="0"/>
                      </a:lnTo>
                      <a:lnTo>
                        <a:pt x="1605" y="256"/>
                      </a:lnTo>
                      <a:lnTo>
                        <a:pt x="0" y="256"/>
                      </a:lnTo>
                      <a:close/>
                    </a:path>
                  </a:pathLst>
                </a:custGeom>
                <a:solidFill>
                  <a:srgbClr val="6E84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0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163" y="3402"/>
                  <a:ext cx="340" cy="256"/>
                </a:xfrm>
                <a:prstGeom prst="line">
                  <a:avLst/>
                </a:prstGeom>
                <a:noFill/>
                <a:ln w="12700">
                  <a:solidFill>
                    <a:srgbClr val="94B2B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1" name="Line 256"/>
                <p:cNvSpPr>
                  <a:spLocks noChangeShapeType="1"/>
                </p:cNvSpPr>
                <p:nvPr/>
              </p:nvSpPr>
              <p:spPr bwMode="auto">
                <a:xfrm>
                  <a:off x="503" y="3402"/>
                  <a:ext cx="1604" cy="0"/>
                </a:xfrm>
                <a:prstGeom prst="line">
                  <a:avLst/>
                </a:prstGeom>
                <a:noFill/>
                <a:ln w="12700">
                  <a:solidFill>
                    <a:srgbClr val="677C7D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2" name="Line 257"/>
                <p:cNvSpPr>
                  <a:spLocks noChangeShapeType="1"/>
                </p:cNvSpPr>
                <p:nvPr/>
              </p:nvSpPr>
              <p:spPr bwMode="auto">
                <a:xfrm flipH="1">
                  <a:off x="1768" y="3402"/>
                  <a:ext cx="339" cy="256"/>
                </a:xfrm>
                <a:prstGeom prst="line">
                  <a:avLst/>
                </a:prstGeom>
                <a:noFill/>
                <a:ln w="12700">
                  <a:solidFill>
                    <a:srgbClr val="93B0B3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3" name="Line 258"/>
                <p:cNvSpPr>
                  <a:spLocks noChangeShapeType="1"/>
                </p:cNvSpPr>
                <p:nvPr/>
              </p:nvSpPr>
              <p:spPr bwMode="auto">
                <a:xfrm flipH="1">
                  <a:off x="163" y="3658"/>
                  <a:ext cx="1605" cy="0"/>
                </a:xfrm>
                <a:prstGeom prst="line">
                  <a:avLst/>
                </a:prstGeom>
                <a:noFill/>
                <a:ln w="12700">
                  <a:solidFill>
                    <a:srgbClr val="849E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4" name="Line 260"/>
              <p:cNvSpPr>
                <a:spLocks noChangeShapeType="1"/>
              </p:cNvSpPr>
              <p:nvPr/>
            </p:nvSpPr>
            <p:spPr bwMode="auto">
              <a:xfrm flipH="1">
                <a:off x="974" y="3411"/>
                <a:ext cx="274" cy="2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1" name="Group 289"/>
            <p:cNvGrpSpPr>
              <a:grpSpLocks/>
            </p:cNvGrpSpPr>
            <p:nvPr/>
          </p:nvGrpSpPr>
          <p:grpSpPr bwMode="auto">
            <a:xfrm>
              <a:off x="162" y="3402"/>
              <a:ext cx="1945" cy="297"/>
              <a:chOff x="162" y="3402"/>
              <a:chExt cx="1945" cy="297"/>
            </a:xfrm>
          </p:grpSpPr>
          <p:sp>
            <p:nvSpPr>
              <p:cNvPr id="24" name="Freeform 280"/>
              <p:cNvSpPr>
                <a:spLocks/>
              </p:cNvSpPr>
              <p:nvPr/>
            </p:nvSpPr>
            <p:spPr bwMode="auto">
              <a:xfrm>
                <a:off x="1766" y="3402"/>
                <a:ext cx="341" cy="297"/>
              </a:xfrm>
              <a:custGeom>
                <a:avLst/>
                <a:gdLst>
                  <a:gd name="T0" fmla="*/ 339 w 341"/>
                  <a:gd name="T1" fmla="*/ 42 h 297"/>
                  <a:gd name="T2" fmla="*/ 0 w 341"/>
                  <a:gd name="T3" fmla="*/ 297 h 297"/>
                  <a:gd name="T4" fmla="*/ 2 w 341"/>
                  <a:gd name="T5" fmla="*/ 256 h 297"/>
                  <a:gd name="T6" fmla="*/ 341 w 341"/>
                  <a:gd name="T7" fmla="*/ 0 h 297"/>
                  <a:gd name="T8" fmla="*/ 339 w 341"/>
                  <a:gd name="T9" fmla="*/ 4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297">
                    <a:moveTo>
                      <a:pt x="339" y="42"/>
                    </a:moveTo>
                    <a:lnTo>
                      <a:pt x="0" y="297"/>
                    </a:lnTo>
                    <a:lnTo>
                      <a:pt x="2" y="256"/>
                    </a:lnTo>
                    <a:lnTo>
                      <a:pt x="341" y="0"/>
                    </a:lnTo>
                    <a:lnTo>
                      <a:pt x="339" y="42"/>
                    </a:lnTo>
                    <a:close/>
                  </a:path>
                </a:pathLst>
              </a:custGeom>
              <a:solidFill>
                <a:srgbClr val="A5C5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Line 281"/>
              <p:cNvSpPr>
                <a:spLocks noChangeShapeType="1"/>
              </p:cNvSpPr>
              <p:nvPr/>
            </p:nvSpPr>
            <p:spPr bwMode="auto">
              <a:xfrm flipV="1">
                <a:off x="2105" y="3402"/>
                <a:ext cx="2" cy="42"/>
              </a:xfrm>
              <a:prstGeom prst="line">
                <a:avLst/>
              </a:prstGeom>
              <a:noFill/>
              <a:ln w="0">
                <a:solidFill>
                  <a:srgbClr val="A5C5C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Freeform 282"/>
              <p:cNvSpPr>
                <a:spLocks/>
              </p:cNvSpPr>
              <p:nvPr/>
            </p:nvSpPr>
            <p:spPr bwMode="auto">
              <a:xfrm>
                <a:off x="162" y="3658"/>
                <a:ext cx="1606" cy="41"/>
              </a:xfrm>
              <a:custGeom>
                <a:avLst/>
                <a:gdLst>
                  <a:gd name="T0" fmla="*/ 1604 w 1606"/>
                  <a:gd name="T1" fmla="*/ 41 h 41"/>
                  <a:gd name="T2" fmla="*/ 0 w 1606"/>
                  <a:gd name="T3" fmla="*/ 41 h 41"/>
                  <a:gd name="T4" fmla="*/ 1 w 1606"/>
                  <a:gd name="T5" fmla="*/ 0 h 41"/>
                  <a:gd name="T6" fmla="*/ 1606 w 1606"/>
                  <a:gd name="T7" fmla="*/ 0 h 41"/>
                  <a:gd name="T8" fmla="*/ 1604 w 1606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6" h="41">
                    <a:moveTo>
                      <a:pt x="1604" y="41"/>
                    </a:moveTo>
                    <a:lnTo>
                      <a:pt x="0" y="41"/>
                    </a:lnTo>
                    <a:lnTo>
                      <a:pt x="1" y="0"/>
                    </a:lnTo>
                    <a:lnTo>
                      <a:pt x="1606" y="0"/>
                    </a:lnTo>
                    <a:lnTo>
                      <a:pt x="1604" y="41"/>
                    </a:lnTo>
                    <a:close/>
                  </a:path>
                </a:pathLst>
              </a:custGeom>
              <a:solidFill>
                <a:srgbClr val="8FAC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283"/>
              <p:cNvSpPr>
                <a:spLocks noChangeShapeType="1"/>
              </p:cNvSpPr>
              <p:nvPr/>
            </p:nvSpPr>
            <p:spPr bwMode="auto">
              <a:xfrm flipV="1">
                <a:off x="1766" y="3658"/>
                <a:ext cx="2" cy="41"/>
              </a:xfrm>
              <a:prstGeom prst="line">
                <a:avLst/>
              </a:prstGeom>
              <a:noFill/>
              <a:ln w="0">
                <a:solidFill>
                  <a:srgbClr val="8FACA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284"/>
              <p:cNvSpPr>
                <a:spLocks/>
              </p:cNvSpPr>
              <p:nvPr/>
            </p:nvSpPr>
            <p:spPr bwMode="auto">
              <a:xfrm>
                <a:off x="163" y="3402"/>
                <a:ext cx="1944" cy="256"/>
              </a:xfrm>
              <a:custGeom>
                <a:avLst/>
                <a:gdLst>
                  <a:gd name="T0" fmla="*/ 0 w 1944"/>
                  <a:gd name="T1" fmla="*/ 256 h 256"/>
                  <a:gd name="T2" fmla="*/ 340 w 1944"/>
                  <a:gd name="T3" fmla="*/ 0 h 256"/>
                  <a:gd name="T4" fmla="*/ 1944 w 1944"/>
                  <a:gd name="T5" fmla="*/ 0 h 256"/>
                  <a:gd name="T6" fmla="*/ 1605 w 1944"/>
                  <a:gd name="T7" fmla="*/ 256 h 256"/>
                  <a:gd name="T8" fmla="*/ 0 w 194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4" h="256">
                    <a:moveTo>
                      <a:pt x="0" y="256"/>
                    </a:moveTo>
                    <a:lnTo>
                      <a:pt x="340" y="0"/>
                    </a:lnTo>
                    <a:lnTo>
                      <a:pt x="1944" y="0"/>
                    </a:lnTo>
                    <a:lnTo>
                      <a:pt x="1605" y="256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6E84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285"/>
              <p:cNvSpPr>
                <a:spLocks noChangeShapeType="1"/>
              </p:cNvSpPr>
              <p:nvPr/>
            </p:nvSpPr>
            <p:spPr bwMode="auto">
              <a:xfrm flipV="1">
                <a:off x="163" y="3402"/>
                <a:ext cx="340" cy="256"/>
              </a:xfrm>
              <a:prstGeom prst="line">
                <a:avLst/>
              </a:prstGeom>
              <a:noFill/>
              <a:ln w="12700">
                <a:solidFill>
                  <a:srgbClr val="94B2B4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286"/>
              <p:cNvSpPr>
                <a:spLocks noChangeShapeType="1"/>
              </p:cNvSpPr>
              <p:nvPr/>
            </p:nvSpPr>
            <p:spPr bwMode="auto">
              <a:xfrm>
                <a:off x="503" y="3402"/>
                <a:ext cx="1604" cy="0"/>
              </a:xfrm>
              <a:prstGeom prst="line">
                <a:avLst/>
              </a:prstGeom>
              <a:noFill/>
              <a:ln w="12700">
                <a:solidFill>
                  <a:srgbClr val="677C7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287"/>
              <p:cNvSpPr>
                <a:spLocks noChangeShapeType="1"/>
              </p:cNvSpPr>
              <p:nvPr/>
            </p:nvSpPr>
            <p:spPr bwMode="auto">
              <a:xfrm flipH="1">
                <a:off x="1768" y="3402"/>
                <a:ext cx="339" cy="256"/>
              </a:xfrm>
              <a:prstGeom prst="line">
                <a:avLst/>
              </a:prstGeom>
              <a:noFill/>
              <a:ln w="12700">
                <a:solidFill>
                  <a:srgbClr val="93B0B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Line 288"/>
              <p:cNvSpPr>
                <a:spLocks noChangeShapeType="1"/>
              </p:cNvSpPr>
              <p:nvPr/>
            </p:nvSpPr>
            <p:spPr bwMode="auto">
              <a:xfrm flipH="1">
                <a:off x="163" y="3658"/>
                <a:ext cx="1605" cy="0"/>
              </a:xfrm>
              <a:prstGeom prst="line">
                <a:avLst/>
              </a:prstGeom>
              <a:noFill/>
              <a:ln w="12700">
                <a:solidFill>
                  <a:srgbClr val="849E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Line 290"/>
            <p:cNvSpPr>
              <a:spLocks noChangeShapeType="1"/>
            </p:cNvSpPr>
            <p:nvPr/>
          </p:nvSpPr>
          <p:spPr bwMode="auto">
            <a:xfrm flipH="1">
              <a:off x="974" y="3411"/>
              <a:ext cx="274" cy="2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300"/>
            <p:cNvGrpSpPr>
              <a:grpSpLocks/>
            </p:cNvGrpSpPr>
            <p:nvPr/>
          </p:nvGrpSpPr>
          <p:grpSpPr bwMode="auto">
            <a:xfrm>
              <a:off x="162" y="3402"/>
              <a:ext cx="1945" cy="297"/>
              <a:chOff x="162" y="3402"/>
              <a:chExt cx="1945" cy="297"/>
            </a:xfrm>
          </p:grpSpPr>
          <p:sp>
            <p:nvSpPr>
              <p:cNvPr id="15" name="Freeform 291"/>
              <p:cNvSpPr>
                <a:spLocks/>
              </p:cNvSpPr>
              <p:nvPr/>
            </p:nvSpPr>
            <p:spPr bwMode="auto">
              <a:xfrm>
                <a:off x="1766" y="3402"/>
                <a:ext cx="341" cy="297"/>
              </a:xfrm>
              <a:custGeom>
                <a:avLst/>
                <a:gdLst>
                  <a:gd name="T0" fmla="*/ 339 w 341"/>
                  <a:gd name="T1" fmla="*/ 42 h 297"/>
                  <a:gd name="T2" fmla="*/ 0 w 341"/>
                  <a:gd name="T3" fmla="*/ 297 h 297"/>
                  <a:gd name="T4" fmla="*/ 2 w 341"/>
                  <a:gd name="T5" fmla="*/ 256 h 297"/>
                  <a:gd name="T6" fmla="*/ 341 w 341"/>
                  <a:gd name="T7" fmla="*/ 0 h 297"/>
                  <a:gd name="T8" fmla="*/ 339 w 341"/>
                  <a:gd name="T9" fmla="*/ 4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297">
                    <a:moveTo>
                      <a:pt x="339" y="42"/>
                    </a:moveTo>
                    <a:lnTo>
                      <a:pt x="0" y="297"/>
                    </a:lnTo>
                    <a:lnTo>
                      <a:pt x="2" y="256"/>
                    </a:lnTo>
                    <a:lnTo>
                      <a:pt x="341" y="0"/>
                    </a:lnTo>
                    <a:lnTo>
                      <a:pt x="339" y="42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292"/>
              <p:cNvSpPr>
                <a:spLocks noChangeShapeType="1"/>
              </p:cNvSpPr>
              <p:nvPr/>
            </p:nvSpPr>
            <p:spPr bwMode="auto">
              <a:xfrm flipV="1">
                <a:off x="2105" y="3402"/>
                <a:ext cx="2" cy="42"/>
              </a:xfrm>
              <a:prstGeom prst="line">
                <a:avLst/>
              </a:prstGeom>
              <a:noFill/>
              <a:ln w="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Freeform 293"/>
              <p:cNvSpPr>
                <a:spLocks/>
              </p:cNvSpPr>
              <p:nvPr/>
            </p:nvSpPr>
            <p:spPr bwMode="auto">
              <a:xfrm>
                <a:off x="162" y="3658"/>
                <a:ext cx="1606" cy="41"/>
              </a:xfrm>
              <a:custGeom>
                <a:avLst/>
                <a:gdLst>
                  <a:gd name="T0" fmla="*/ 1604 w 1606"/>
                  <a:gd name="T1" fmla="*/ 41 h 41"/>
                  <a:gd name="T2" fmla="*/ 0 w 1606"/>
                  <a:gd name="T3" fmla="*/ 41 h 41"/>
                  <a:gd name="T4" fmla="*/ 1 w 1606"/>
                  <a:gd name="T5" fmla="*/ 0 h 41"/>
                  <a:gd name="T6" fmla="*/ 1606 w 1606"/>
                  <a:gd name="T7" fmla="*/ 0 h 41"/>
                  <a:gd name="T8" fmla="*/ 1604 w 1606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6" h="41">
                    <a:moveTo>
                      <a:pt x="1604" y="41"/>
                    </a:moveTo>
                    <a:lnTo>
                      <a:pt x="0" y="41"/>
                    </a:lnTo>
                    <a:lnTo>
                      <a:pt x="1" y="0"/>
                    </a:lnTo>
                    <a:lnTo>
                      <a:pt x="1606" y="0"/>
                    </a:lnTo>
                    <a:lnTo>
                      <a:pt x="1604" y="4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294"/>
              <p:cNvSpPr>
                <a:spLocks noChangeShapeType="1"/>
              </p:cNvSpPr>
              <p:nvPr/>
            </p:nvSpPr>
            <p:spPr bwMode="auto">
              <a:xfrm flipV="1">
                <a:off x="1766" y="3658"/>
                <a:ext cx="2" cy="41"/>
              </a:xfrm>
              <a:prstGeom prst="line">
                <a:avLst/>
              </a:prstGeom>
              <a:noFill/>
              <a:ln w="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Freeform 295"/>
              <p:cNvSpPr>
                <a:spLocks/>
              </p:cNvSpPr>
              <p:nvPr/>
            </p:nvSpPr>
            <p:spPr bwMode="auto">
              <a:xfrm>
                <a:off x="163" y="3402"/>
                <a:ext cx="1944" cy="256"/>
              </a:xfrm>
              <a:custGeom>
                <a:avLst/>
                <a:gdLst>
                  <a:gd name="T0" fmla="*/ 0 w 1944"/>
                  <a:gd name="T1" fmla="*/ 256 h 256"/>
                  <a:gd name="T2" fmla="*/ 340 w 1944"/>
                  <a:gd name="T3" fmla="*/ 0 h 256"/>
                  <a:gd name="T4" fmla="*/ 1944 w 1944"/>
                  <a:gd name="T5" fmla="*/ 0 h 256"/>
                  <a:gd name="T6" fmla="*/ 1605 w 1944"/>
                  <a:gd name="T7" fmla="*/ 256 h 256"/>
                  <a:gd name="T8" fmla="*/ 0 w 1944"/>
                  <a:gd name="T9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4" h="256">
                    <a:moveTo>
                      <a:pt x="0" y="256"/>
                    </a:moveTo>
                    <a:lnTo>
                      <a:pt x="340" y="0"/>
                    </a:lnTo>
                    <a:lnTo>
                      <a:pt x="1944" y="0"/>
                    </a:lnTo>
                    <a:lnTo>
                      <a:pt x="1605" y="256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5F5F5F"/>
              </a:solidFill>
              <a:ln w="9525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296"/>
              <p:cNvSpPr>
                <a:spLocks noChangeShapeType="1"/>
              </p:cNvSpPr>
              <p:nvPr/>
            </p:nvSpPr>
            <p:spPr bwMode="auto">
              <a:xfrm flipV="1">
                <a:off x="163" y="3402"/>
                <a:ext cx="340" cy="256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297"/>
              <p:cNvSpPr>
                <a:spLocks noChangeShapeType="1"/>
              </p:cNvSpPr>
              <p:nvPr/>
            </p:nvSpPr>
            <p:spPr bwMode="auto">
              <a:xfrm>
                <a:off x="503" y="3402"/>
                <a:ext cx="1604" cy="0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298"/>
              <p:cNvSpPr>
                <a:spLocks noChangeShapeType="1"/>
              </p:cNvSpPr>
              <p:nvPr/>
            </p:nvSpPr>
            <p:spPr bwMode="auto">
              <a:xfrm flipH="1">
                <a:off x="1768" y="3402"/>
                <a:ext cx="339" cy="256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299"/>
              <p:cNvSpPr>
                <a:spLocks noChangeShapeType="1"/>
              </p:cNvSpPr>
              <p:nvPr/>
            </p:nvSpPr>
            <p:spPr bwMode="auto">
              <a:xfrm flipH="1">
                <a:off x="163" y="3658"/>
                <a:ext cx="1605" cy="0"/>
              </a:xfrm>
              <a:prstGeom prst="line">
                <a:avLst/>
              </a:prstGeom>
              <a:noFill/>
              <a:ln w="12700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Line 301"/>
            <p:cNvSpPr>
              <a:spLocks noChangeShapeType="1"/>
            </p:cNvSpPr>
            <p:nvPr/>
          </p:nvSpPr>
          <p:spPr bwMode="auto">
            <a:xfrm flipH="1">
              <a:off x="974" y="3411"/>
              <a:ext cx="274" cy="23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4" name="Rectangle 303"/>
          <p:cNvSpPr>
            <a:spLocks noChangeArrowheads="1"/>
          </p:cNvSpPr>
          <p:nvPr/>
        </p:nvSpPr>
        <p:spPr bwMode="auto">
          <a:xfrm>
            <a:off x="3848797" y="6128750"/>
            <a:ext cx="514508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508000" indent="-508000" algn="l"/>
            <a:r>
              <a:rPr lang="en-GB" sz="800" dirty="0" smtClean="0"/>
              <a:t>I</a:t>
            </a:r>
            <a:r>
              <a:rPr lang="en-GB" sz="800" dirty="0"/>
              <a:t>. Gutierrez-</a:t>
            </a:r>
            <a:r>
              <a:rPr lang="en-GB" sz="800" dirty="0" err="1"/>
              <a:t>Urrutia</a:t>
            </a:r>
            <a:r>
              <a:rPr lang="en-GB" sz="800" dirty="0"/>
              <a:t>, S. </a:t>
            </a:r>
            <a:r>
              <a:rPr lang="en-GB" sz="800" dirty="0" err="1"/>
              <a:t>Zaefferer</a:t>
            </a:r>
            <a:r>
              <a:rPr lang="en-GB" sz="800" dirty="0"/>
              <a:t>, D. </a:t>
            </a:r>
            <a:r>
              <a:rPr lang="en-GB" sz="800" dirty="0" err="1"/>
              <a:t>Raabe</a:t>
            </a:r>
            <a:r>
              <a:rPr lang="en-GB" sz="800" dirty="0"/>
              <a:t>; </a:t>
            </a:r>
            <a:r>
              <a:rPr lang="en-GB" sz="800" dirty="0" err="1"/>
              <a:t>Scripta</a:t>
            </a:r>
            <a:r>
              <a:rPr lang="en-GB" sz="800" dirty="0"/>
              <a:t> </a:t>
            </a:r>
            <a:r>
              <a:rPr lang="en-GB" sz="800" dirty="0" err="1"/>
              <a:t>Materialia</a:t>
            </a:r>
            <a:r>
              <a:rPr lang="en-GB" sz="800" dirty="0"/>
              <a:t> 61 (2009</a:t>
            </a:r>
            <a:r>
              <a:rPr lang="en-GB" sz="800" dirty="0" smtClean="0"/>
              <a:t>), 737</a:t>
            </a:r>
            <a:endParaRPr lang="en-GB" sz="800" dirty="0"/>
          </a:p>
          <a:p>
            <a:pPr marL="508000" indent="-508000" algn="l"/>
            <a:r>
              <a:rPr lang="en-GB" sz="800" dirty="0" smtClean="0"/>
              <a:t>I. Gutierrez-</a:t>
            </a:r>
            <a:r>
              <a:rPr lang="en-GB" sz="800" dirty="0" err="1" smtClean="0"/>
              <a:t>Urrutia</a:t>
            </a:r>
            <a:r>
              <a:rPr lang="en-GB" sz="800" dirty="0"/>
              <a:t>, S. </a:t>
            </a:r>
            <a:r>
              <a:rPr lang="en-GB" sz="800" dirty="0" err="1"/>
              <a:t>Zaefferer</a:t>
            </a:r>
            <a:r>
              <a:rPr lang="en-GB" sz="800" dirty="0"/>
              <a:t>, D. </a:t>
            </a:r>
            <a:r>
              <a:rPr lang="en-GB" sz="800" dirty="0" err="1"/>
              <a:t>Raabe</a:t>
            </a:r>
            <a:r>
              <a:rPr lang="en-GB" sz="800" dirty="0"/>
              <a:t>;</a:t>
            </a:r>
            <a:r>
              <a:rPr lang="de-DE" sz="800" dirty="0"/>
              <a:t> Materials Science </a:t>
            </a:r>
            <a:r>
              <a:rPr lang="de-DE" sz="800" dirty="0" err="1"/>
              <a:t>and</a:t>
            </a:r>
            <a:r>
              <a:rPr lang="de-DE" sz="800" dirty="0"/>
              <a:t> Engineering A 527 (2010), </a:t>
            </a:r>
            <a:r>
              <a:rPr lang="de-DE" sz="800" dirty="0" smtClean="0"/>
              <a:t>3552</a:t>
            </a:r>
          </a:p>
          <a:p>
            <a:pPr marL="508000" indent="-508000" algn="l"/>
            <a:r>
              <a:rPr lang="de-DE" sz="800" dirty="0" smtClean="0"/>
              <a:t>C. Herrera et al. Acta </a:t>
            </a:r>
            <a:r>
              <a:rPr lang="de-DE" sz="800" dirty="0" err="1" smtClean="0"/>
              <a:t>Materialia</a:t>
            </a:r>
            <a:r>
              <a:rPr lang="de-DE" sz="800" dirty="0" smtClean="0"/>
              <a:t> 59 (2011) 4653</a:t>
            </a:r>
          </a:p>
        </p:txBody>
      </p:sp>
      <p:pic>
        <p:nvPicPr>
          <p:cNvPr id="45" name="Picture 3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650" y="835025"/>
            <a:ext cx="4071938" cy="30527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700" y="2765425"/>
            <a:ext cx="4057650" cy="30368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0" y="0"/>
            <a:ext cx="835320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eaLnBrk="0" hangingPunct="0"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EBSD: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Work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hardening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of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TWIP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steels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  <a:ea typeface="ＭＳ Ｐゴシック" pitchFamily="34" charset="-128"/>
              </a:rPr>
              <a:t>Fe-22Mn-0.6C (wt%)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4805606" y="6612976"/>
            <a:ext cx="144142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Dislocations in SEM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456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9450464" y="2344980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4790" y="6599328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www.mpie.de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5829" y="1645466"/>
            <a:ext cx="8264104" cy="40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Electron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channeling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contrast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imaging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Twinning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Strain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path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Bauschinger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46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10%-50 microns-1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47"/>
          <a:stretch>
            <a:fillRect/>
          </a:stretch>
        </p:blipFill>
        <p:spPr>
          <a:xfrm>
            <a:off x="2155825" y="1025239"/>
            <a:ext cx="3255963" cy="5240338"/>
          </a:xfrm>
          <a:noFill/>
        </p:spPr>
      </p:pic>
      <p:sp>
        <p:nvSpPr>
          <p:cNvPr id="489480" name="Text Box 8"/>
          <p:cNvSpPr txBox="1">
            <a:spLocks noChangeArrowheads="1"/>
          </p:cNvSpPr>
          <p:nvPr/>
        </p:nvSpPr>
        <p:spPr bwMode="auto">
          <a:xfrm>
            <a:off x="39688" y="38100"/>
            <a:ext cx="7267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lvl="0" algn="l" eaLnBrk="0" hangingPunct="0"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Influence of grain </a:t>
            </a:r>
            <a:r>
              <a:rPr lang="en-US" dirty="0" smtClean="0"/>
              <a:t>orientation on deformation twinning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165100" y="1127125"/>
            <a:ext cx="1762125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</a:rPr>
              <a:t>Tensile test</a:t>
            </a:r>
          </a:p>
          <a:p>
            <a:r>
              <a:rPr lang="en-US" sz="2400" b="1">
                <a:latin typeface="Symbol" pitchFamily="18" charset="2"/>
              </a:rPr>
              <a:t>s</a:t>
            </a:r>
            <a:r>
              <a:rPr lang="en-US" sz="2400" b="1">
                <a:latin typeface="Times New Roman" pitchFamily="18" charset="0"/>
              </a:rPr>
              <a:t>: 380 MPa</a:t>
            </a:r>
          </a:p>
          <a:p>
            <a:r>
              <a:rPr lang="en-US" sz="2400" b="1">
                <a:latin typeface="Symbol" pitchFamily="18" charset="2"/>
              </a:rPr>
              <a:t>e</a:t>
            </a:r>
            <a:r>
              <a:rPr lang="en-US" sz="2400" b="1">
                <a:latin typeface="Times New Roman" pitchFamily="18" charset="0"/>
              </a:rPr>
              <a:t>: 0.1</a:t>
            </a:r>
          </a:p>
        </p:txBody>
      </p:sp>
      <p:pic>
        <p:nvPicPr>
          <p:cNvPr id="3077" name="Picture 25" descr="Figure 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1" t="54411" r="43268" b="11006"/>
          <a:stretch>
            <a:fillRect/>
          </a:stretch>
        </p:blipFill>
        <p:spPr>
          <a:xfrm>
            <a:off x="400050" y="5057775"/>
            <a:ext cx="1366838" cy="1346200"/>
          </a:xfrm>
          <a:noFill/>
        </p:spPr>
      </p:pic>
      <p:sp>
        <p:nvSpPr>
          <p:cNvPr id="3078" name="Line 27"/>
          <p:cNvSpPr>
            <a:spLocks noChangeShapeType="1"/>
          </p:cNvSpPr>
          <p:nvPr/>
        </p:nvSpPr>
        <p:spPr bwMode="auto">
          <a:xfrm flipV="1">
            <a:off x="1905000" y="4816475"/>
            <a:ext cx="0" cy="149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9" name="Text Box 28"/>
          <p:cNvSpPr txBox="1">
            <a:spLocks noChangeArrowheads="1"/>
          </p:cNvSpPr>
          <p:nvPr/>
        </p:nvSpPr>
        <p:spPr bwMode="auto">
          <a:xfrm>
            <a:off x="1622425" y="4462463"/>
            <a:ext cx="53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TA</a:t>
            </a:r>
            <a:endParaRPr lang="es-ES" b="1">
              <a:latin typeface="Times New Roman" pitchFamily="18" charset="0"/>
            </a:endParaRPr>
          </a:p>
        </p:txBody>
      </p:sp>
      <p:pic>
        <p:nvPicPr>
          <p:cNvPr id="3080" name="Picture 29" descr="IPF-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13"/>
          <a:stretch>
            <a:fillRect/>
          </a:stretch>
        </p:blipFill>
        <p:spPr bwMode="auto">
          <a:xfrm>
            <a:off x="101600" y="2312988"/>
            <a:ext cx="19240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0" descr="IPF-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56" r="44284" b="15778"/>
          <a:stretch>
            <a:fillRect/>
          </a:stretch>
        </p:blipFill>
        <p:spPr bwMode="auto">
          <a:xfrm>
            <a:off x="179388" y="4252913"/>
            <a:ext cx="84931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31"/>
          <p:cNvSpPr txBox="1">
            <a:spLocks noChangeArrowheads="1"/>
          </p:cNvSpPr>
          <p:nvPr/>
        </p:nvSpPr>
        <p:spPr bwMode="auto">
          <a:xfrm>
            <a:off x="720725" y="2671763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IPF</a:t>
            </a:r>
            <a:endParaRPr lang="es-ES" b="1">
              <a:latin typeface="Times New Roman" pitchFamily="18" charset="0"/>
            </a:endParaRPr>
          </a:p>
        </p:txBody>
      </p:sp>
      <p:pic>
        <p:nvPicPr>
          <p:cNvPr id="3083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733550"/>
            <a:ext cx="32766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509" name="Line 37"/>
          <p:cNvSpPr>
            <a:spLocks noChangeShapeType="1"/>
          </p:cNvSpPr>
          <p:nvPr/>
        </p:nvSpPr>
        <p:spPr bwMode="auto">
          <a:xfrm flipH="1" flipV="1">
            <a:off x="7429500" y="3013075"/>
            <a:ext cx="431800" cy="139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89492" name="Picture 20" descr="ratio (2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84813" y="1858963"/>
            <a:ext cx="3659187" cy="2874962"/>
          </a:xfrm>
          <a:noFill/>
        </p:spPr>
      </p:pic>
      <p:sp>
        <p:nvSpPr>
          <p:cNvPr id="3090" name="Text Box 38"/>
          <p:cNvSpPr txBox="1">
            <a:spLocks noChangeArrowheads="1"/>
          </p:cNvSpPr>
          <p:nvPr/>
        </p:nvSpPr>
        <p:spPr bwMode="auto">
          <a:xfrm>
            <a:off x="6308725" y="1274763"/>
            <a:ext cx="2190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Grain orientations</a:t>
            </a:r>
            <a:endParaRPr lang="es-ES" b="1">
              <a:latin typeface="Times New Roman" pitchFamily="18" charset="0"/>
            </a:endParaRPr>
          </a:p>
        </p:txBody>
      </p:sp>
      <p:sp>
        <p:nvSpPr>
          <p:cNvPr id="3084" name="Oval 33"/>
          <p:cNvSpPr>
            <a:spLocks noChangeArrowheads="1"/>
          </p:cNvSpPr>
          <p:nvPr/>
        </p:nvSpPr>
        <p:spPr bwMode="auto">
          <a:xfrm>
            <a:off x="6832600" y="2136775"/>
            <a:ext cx="1651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3085" name="Oval 34"/>
          <p:cNvSpPr>
            <a:spLocks noChangeArrowheads="1"/>
          </p:cNvSpPr>
          <p:nvPr/>
        </p:nvSpPr>
        <p:spPr bwMode="auto">
          <a:xfrm>
            <a:off x="6832600" y="2352675"/>
            <a:ext cx="1651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3086" name="Text Box 35"/>
          <p:cNvSpPr txBox="1">
            <a:spLocks noChangeArrowheads="1"/>
          </p:cNvSpPr>
          <p:nvPr/>
        </p:nvSpPr>
        <p:spPr bwMode="auto">
          <a:xfrm>
            <a:off x="7007225" y="2020888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3087" name="Text Box 36"/>
          <p:cNvSpPr txBox="1">
            <a:spLocks noChangeArrowheads="1"/>
          </p:cNvSpPr>
          <p:nvPr/>
        </p:nvSpPr>
        <p:spPr bwMode="auto">
          <a:xfrm>
            <a:off x="6969125" y="2236788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no 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341194" y="6266058"/>
            <a:ext cx="853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0" indent="-508000" algn="l"/>
            <a:r>
              <a:rPr lang="en-GB" sz="1000" dirty="0" smtClean="0"/>
              <a:t>I. Gutierrez-</a:t>
            </a:r>
            <a:r>
              <a:rPr lang="en-GB" sz="1000" dirty="0" err="1" smtClean="0"/>
              <a:t>Urrutia</a:t>
            </a:r>
            <a:r>
              <a:rPr lang="en-GB" sz="1000" dirty="0" smtClean="0"/>
              <a:t>, S. </a:t>
            </a:r>
            <a:r>
              <a:rPr lang="en-GB" sz="1000" dirty="0" err="1" smtClean="0"/>
              <a:t>Zaefferer</a:t>
            </a:r>
            <a:r>
              <a:rPr lang="en-GB" sz="1000" dirty="0" smtClean="0"/>
              <a:t>, D. </a:t>
            </a:r>
            <a:r>
              <a:rPr lang="en-GB" sz="1000" dirty="0" err="1" smtClean="0"/>
              <a:t>Raabe</a:t>
            </a:r>
            <a:r>
              <a:rPr lang="en-GB" sz="1000" dirty="0" smtClean="0"/>
              <a:t>; </a:t>
            </a:r>
            <a:r>
              <a:rPr lang="en-GB" sz="1000" dirty="0" err="1" smtClean="0"/>
              <a:t>Scripta</a:t>
            </a:r>
            <a:r>
              <a:rPr lang="en-GB" sz="1000" dirty="0" smtClean="0"/>
              <a:t> </a:t>
            </a:r>
            <a:r>
              <a:rPr lang="en-GB" sz="1000" dirty="0" err="1" smtClean="0"/>
              <a:t>Materialia</a:t>
            </a:r>
            <a:r>
              <a:rPr lang="en-GB" sz="1000" dirty="0" smtClean="0"/>
              <a:t> 61 (2009), 737</a:t>
            </a:r>
          </a:p>
          <a:p>
            <a:pPr marL="508000" indent="-508000" algn="l"/>
            <a:r>
              <a:rPr lang="en-GB" sz="1000" dirty="0" smtClean="0"/>
              <a:t>I. Gutierrez-</a:t>
            </a:r>
            <a:r>
              <a:rPr lang="en-GB" sz="1000" dirty="0" err="1" smtClean="0"/>
              <a:t>Urrutia</a:t>
            </a:r>
            <a:r>
              <a:rPr lang="en-GB" sz="1000" dirty="0" smtClean="0"/>
              <a:t>, S. </a:t>
            </a:r>
            <a:r>
              <a:rPr lang="en-GB" sz="1000" dirty="0" err="1" smtClean="0"/>
              <a:t>Zaefferer</a:t>
            </a:r>
            <a:r>
              <a:rPr lang="en-GB" sz="1000" dirty="0" smtClean="0"/>
              <a:t>, D. </a:t>
            </a:r>
            <a:r>
              <a:rPr lang="en-GB" sz="1000" dirty="0" err="1" smtClean="0"/>
              <a:t>Raabe</a:t>
            </a:r>
            <a:r>
              <a:rPr lang="en-GB" sz="1000" dirty="0" smtClean="0"/>
              <a:t>;</a:t>
            </a:r>
            <a:r>
              <a:rPr lang="de-DE" sz="1000" dirty="0" smtClean="0"/>
              <a:t> Materials Science </a:t>
            </a:r>
            <a:r>
              <a:rPr lang="de-DE" sz="1000" dirty="0" err="1" smtClean="0"/>
              <a:t>and</a:t>
            </a:r>
            <a:r>
              <a:rPr lang="de-DE" sz="1000" dirty="0" smtClean="0"/>
              <a:t> Engineering A 527 (2010), 3552</a:t>
            </a:r>
          </a:p>
        </p:txBody>
      </p:sp>
    </p:spTree>
    <p:extLst>
      <p:ext uri="{BB962C8B-B14F-4D97-AF65-F5344CB8AC3E}">
        <p14:creationId xmlns:p14="http://schemas.microsoft.com/office/powerpoint/2010/main" xmlns="" val="1528127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50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0" descr="Figure 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1" t="54411" r="43268" b="11006"/>
          <a:stretch>
            <a:fillRect/>
          </a:stretch>
        </p:blipFill>
        <p:spPr>
          <a:xfrm>
            <a:off x="400050" y="4981575"/>
            <a:ext cx="1366838" cy="1346200"/>
          </a:xfrm>
          <a:noFill/>
        </p:spPr>
      </p:pic>
      <p:sp>
        <p:nvSpPr>
          <p:cNvPr id="4100" name="Text Box 18"/>
          <p:cNvSpPr txBox="1">
            <a:spLocks noChangeArrowheads="1"/>
          </p:cNvSpPr>
          <p:nvPr/>
        </p:nvSpPr>
        <p:spPr bwMode="auto">
          <a:xfrm>
            <a:off x="165100" y="1050925"/>
            <a:ext cx="1762125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</a:rPr>
              <a:t>Tensile test</a:t>
            </a:r>
          </a:p>
          <a:p>
            <a:r>
              <a:rPr lang="en-US" sz="2400" b="1">
                <a:latin typeface="Symbol" pitchFamily="18" charset="2"/>
              </a:rPr>
              <a:t>s</a:t>
            </a:r>
            <a:r>
              <a:rPr lang="en-US" sz="2400" b="1">
                <a:latin typeface="Times New Roman" pitchFamily="18" charset="0"/>
              </a:rPr>
              <a:t>: 950 MPa</a:t>
            </a:r>
          </a:p>
          <a:p>
            <a:r>
              <a:rPr lang="en-US" sz="2400" b="1">
                <a:latin typeface="Symbol" pitchFamily="18" charset="2"/>
              </a:rPr>
              <a:t>e</a:t>
            </a:r>
            <a:r>
              <a:rPr lang="en-US" sz="2400" b="1">
                <a:latin typeface="Times New Roman" pitchFamily="18" charset="0"/>
              </a:rPr>
              <a:t>: 0.4</a:t>
            </a:r>
          </a:p>
        </p:txBody>
      </p:sp>
      <p:pic>
        <p:nvPicPr>
          <p:cNvPr id="4101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938955"/>
            <a:ext cx="317023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Oval 20"/>
          <p:cNvSpPr>
            <a:spLocks noChangeArrowheads="1"/>
          </p:cNvSpPr>
          <p:nvPr/>
        </p:nvSpPr>
        <p:spPr bwMode="auto">
          <a:xfrm>
            <a:off x="6959600" y="2242167"/>
            <a:ext cx="1651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4103" name="Oval 21"/>
          <p:cNvSpPr>
            <a:spLocks noChangeArrowheads="1"/>
          </p:cNvSpPr>
          <p:nvPr/>
        </p:nvSpPr>
        <p:spPr bwMode="auto">
          <a:xfrm>
            <a:off x="6959600" y="2458067"/>
            <a:ext cx="1651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4104" name="Text Box 22"/>
          <p:cNvSpPr txBox="1">
            <a:spLocks noChangeArrowheads="1"/>
          </p:cNvSpPr>
          <p:nvPr/>
        </p:nvSpPr>
        <p:spPr bwMode="auto">
          <a:xfrm>
            <a:off x="7134225" y="2126280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4105" name="Text Box 23"/>
          <p:cNvSpPr txBox="1">
            <a:spLocks noChangeArrowheads="1"/>
          </p:cNvSpPr>
          <p:nvPr/>
        </p:nvSpPr>
        <p:spPr bwMode="auto">
          <a:xfrm>
            <a:off x="7096125" y="2342180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no 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494619" name="Line 27"/>
          <p:cNvSpPr>
            <a:spLocks noChangeShapeType="1"/>
          </p:cNvSpPr>
          <p:nvPr/>
        </p:nvSpPr>
        <p:spPr bwMode="auto">
          <a:xfrm flipH="1" flipV="1">
            <a:off x="7810500" y="3054967"/>
            <a:ext cx="406400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7" name="Line 31"/>
          <p:cNvSpPr>
            <a:spLocks noChangeShapeType="1"/>
          </p:cNvSpPr>
          <p:nvPr/>
        </p:nvSpPr>
        <p:spPr bwMode="auto">
          <a:xfrm flipV="1">
            <a:off x="1905000" y="4740275"/>
            <a:ext cx="0" cy="149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8" name="Text Box 32"/>
          <p:cNvSpPr txBox="1">
            <a:spLocks noChangeArrowheads="1"/>
          </p:cNvSpPr>
          <p:nvPr/>
        </p:nvSpPr>
        <p:spPr bwMode="auto">
          <a:xfrm>
            <a:off x="1622425" y="4386263"/>
            <a:ext cx="53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TA</a:t>
            </a:r>
            <a:endParaRPr lang="es-ES" b="1">
              <a:latin typeface="Times New Roman" pitchFamily="18" charset="0"/>
            </a:endParaRPr>
          </a:p>
        </p:txBody>
      </p:sp>
      <p:pic>
        <p:nvPicPr>
          <p:cNvPr id="4109" name="Picture 34" descr="IPF-texture a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83" b="6354"/>
          <a:stretch>
            <a:fillRect/>
          </a:stretch>
        </p:blipFill>
        <p:spPr bwMode="auto">
          <a:xfrm>
            <a:off x="58738" y="2262188"/>
            <a:ext cx="19685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35" descr="IPF-texture b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77" r="47926" b="13901"/>
          <a:stretch>
            <a:fillRect/>
          </a:stretch>
        </p:blipFill>
        <p:spPr bwMode="auto">
          <a:xfrm>
            <a:off x="184150" y="4275138"/>
            <a:ext cx="7175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Text Box 36"/>
          <p:cNvSpPr txBox="1">
            <a:spLocks noChangeArrowheads="1"/>
          </p:cNvSpPr>
          <p:nvPr/>
        </p:nvSpPr>
        <p:spPr bwMode="auto">
          <a:xfrm>
            <a:off x="657225" y="2595563"/>
            <a:ext cx="593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IPF</a:t>
            </a:r>
            <a:endParaRPr lang="es-ES" b="1">
              <a:latin typeface="Times New Roman" pitchFamily="18" charset="0"/>
            </a:endParaRPr>
          </a:p>
        </p:txBody>
      </p:sp>
      <p:pic>
        <p:nvPicPr>
          <p:cNvPr id="4112" name="Picture 37" descr="40%-50 microns-3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lum brigh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" t="9427" r="21950"/>
          <a:stretch>
            <a:fillRect/>
          </a:stretch>
        </p:blipFill>
        <p:spPr>
          <a:xfrm>
            <a:off x="2085975" y="1412875"/>
            <a:ext cx="3819525" cy="4470400"/>
          </a:xfrm>
          <a:noFill/>
        </p:spPr>
      </p:pic>
      <p:sp>
        <p:nvSpPr>
          <p:cNvPr id="4113" name="Text Box 40"/>
          <p:cNvSpPr txBox="1">
            <a:spLocks noChangeArrowheads="1"/>
          </p:cNvSpPr>
          <p:nvPr/>
        </p:nvSpPr>
        <p:spPr bwMode="auto">
          <a:xfrm>
            <a:off x="6308725" y="1198563"/>
            <a:ext cx="2190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Grain orientations</a:t>
            </a:r>
            <a:endParaRPr lang="es-ES" b="1">
              <a:latin typeface="Times New Roman" pitchFamily="18" charset="0"/>
            </a:endParaRPr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9688" y="38100"/>
            <a:ext cx="7267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lvl="0" algn="l" eaLnBrk="0" hangingPunct="0"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Influence of grain </a:t>
            </a:r>
            <a:r>
              <a:rPr lang="en-US" dirty="0" smtClean="0"/>
              <a:t>orientation on deformation twinning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173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317500" y="1012825"/>
            <a:ext cx="1762125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</a:rPr>
              <a:t>Tensile test</a:t>
            </a:r>
          </a:p>
          <a:p>
            <a:r>
              <a:rPr lang="en-US" sz="2400" b="1">
                <a:latin typeface="Symbol" pitchFamily="18" charset="2"/>
              </a:rPr>
              <a:t>s</a:t>
            </a:r>
            <a:r>
              <a:rPr lang="en-US" sz="2400" b="1">
                <a:latin typeface="Times New Roman" pitchFamily="18" charset="0"/>
              </a:rPr>
              <a:t>: 950 MPa</a:t>
            </a:r>
          </a:p>
          <a:p>
            <a:r>
              <a:rPr lang="en-US" sz="2400" b="1">
                <a:latin typeface="Symbol" pitchFamily="18" charset="2"/>
              </a:rPr>
              <a:t>e</a:t>
            </a:r>
            <a:r>
              <a:rPr lang="en-US" sz="2400" b="1">
                <a:latin typeface="Times New Roman" pitchFamily="18" charset="0"/>
              </a:rPr>
              <a:t>: 0.4</a:t>
            </a:r>
          </a:p>
        </p:txBody>
      </p:sp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0699" y="2042827"/>
            <a:ext cx="317023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Oval 10"/>
          <p:cNvSpPr>
            <a:spLocks noChangeArrowheads="1"/>
          </p:cNvSpPr>
          <p:nvPr/>
        </p:nvSpPr>
        <p:spPr bwMode="auto">
          <a:xfrm>
            <a:off x="6890036" y="2346039"/>
            <a:ext cx="1651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5126" name="Oval 11"/>
          <p:cNvSpPr>
            <a:spLocks noChangeArrowheads="1"/>
          </p:cNvSpPr>
          <p:nvPr/>
        </p:nvSpPr>
        <p:spPr bwMode="auto">
          <a:xfrm>
            <a:off x="6890036" y="2561939"/>
            <a:ext cx="1651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7064661" y="2230152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7026561" y="2446052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no 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5129" name="Line 14"/>
          <p:cNvSpPr>
            <a:spLocks noChangeShapeType="1"/>
          </p:cNvSpPr>
          <p:nvPr/>
        </p:nvSpPr>
        <p:spPr bwMode="auto">
          <a:xfrm flipH="1" flipV="1">
            <a:off x="7740936" y="3158839"/>
            <a:ext cx="406400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130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4004" y="598183"/>
            <a:ext cx="2923464" cy="595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19" name="Oval 19"/>
          <p:cNvSpPr>
            <a:spLocks noChangeArrowheads="1"/>
          </p:cNvSpPr>
          <p:nvPr/>
        </p:nvSpPr>
        <p:spPr bwMode="auto">
          <a:xfrm>
            <a:off x="6648736" y="3717639"/>
            <a:ext cx="8636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5132" name="Picture 20" descr="Figure 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1" t="54411" r="43268" b="11006"/>
          <a:stretch>
            <a:fillRect/>
          </a:stretch>
        </p:blipFill>
        <p:spPr>
          <a:xfrm>
            <a:off x="946150" y="5032375"/>
            <a:ext cx="1366838" cy="1346200"/>
          </a:xfrm>
          <a:noFill/>
        </p:spPr>
      </p:pic>
      <p:sp>
        <p:nvSpPr>
          <p:cNvPr id="5133" name="Line 21"/>
          <p:cNvSpPr>
            <a:spLocks noChangeShapeType="1"/>
          </p:cNvSpPr>
          <p:nvPr/>
        </p:nvSpPr>
        <p:spPr bwMode="auto">
          <a:xfrm flipV="1">
            <a:off x="2438400" y="4892675"/>
            <a:ext cx="0" cy="149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4" name="Text Box 22"/>
          <p:cNvSpPr txBox="1">
            <a:spLocks noChangeArrowheads="1"/>
          </p:cNvSpPr>
          <p:nvPr/>
        </p:nvSpPr>
        <p:spPr bwMode="auto">
          <a:xfrm>
            <a:off x="2155825" y="4538663"/>
            <a:ext cx="53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TA</a:t>
            </a:r>
            <a:endParaRPr lang="es-ES" b="1">
              <a:latin typeface="Times New Roman" pitchFamily="18" charset="0"/>
            </a:endParaRPr>
          </a:p>
        </p:txBody>
      </p:sp>
      <p:sp>
        <p:nvSpPr>
          <p:cNvPr id="5135" name="Text Box 23"/>
          <p:cNvSpPr txBox="1">
            <a:spLocks noChangeArrowheads="1"/>
          </p:cNvSpPr>
          <p:nvPr/>
        </p:nvSpPr>
        <p:spPr bwMode="auto">
          <a:xfrm>
            <a:off x="327547" y="2344015"/>
            <a:ext cx="240200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b="1" dirty="0">
                <a:latin typeface="Times New Roman" pitchFamily="18" charset="0"/>
              </a:rPr>
              <a:t>Local stress concentrations at </a:t>
            </a:r>
            <a:r>
              <a:rPr lang="en-US" b="1" dirty="0" smtClean="0">
                <a:latin typeface="Times New Roman" pitchFamily="18" charset="0"/>
              </a:rPr>
              <a:t>GB</a:t>
            </a:r>
          </a:p>
          <a:p>
            <a:pPr algn="l"/>
            <a:endParaRPr lang="en-US" b="1" dirty="0" smtClean="0">
              <a:latin typeface="Times New Roman" pitchFamily="18" charset="0"/>
            </a:endParaRPr>
          </a:p>
          <a:p>
            <a:pPr algn="l"/>
            <a:r>
              <a:rPr lang="en-US" b="1" dirty="0" smtClean="0">
                <a:latin typeface="Times New Roman" pitchFamily="18" charset="0"/>
              </a:rPr>
              <a:t>Micromechanical B.C.</a:t>
            </a:r>
          </a:p>
          <a:p>
            <a:pPr algn="l"/>
            <a:r>
              <a:rPr lang="en-US" b="1" dirty="0" smtClean="0">
                <a:latin typeface="Times New Roman" pitchFamily="18" charset="0"/>
              </a:rPr>
              <a:t>matter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5136" name="Text Box 24"/>
          <p:cNvSpPr txBox="1">
            <a:spLocks noChangeArrowheads="1"/>
          </p:cNvSpPr>
          <p:nvPr/>
        </p:nvSpPr>
        <p:spPr bwMode="auto">
          <a:xfrm>
            <a:off x="326825" y="3899303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 dirty="0">
                <a:latin typeface="Times New Roman" pitchFamily="18" charset="0"/>
              </a:rPr>
              <a:t>twin transfer</a:t>
            </a:r>
            <a:endParaRPr lang="es-ES" b="1" dirty="0">
              <a:latin typeface="Times New Roman" pitchFamily="18" charset="0"/>
            </a:endParaRPr>
          </a:p>
        </p:txBody>
      </p:sp>
      <p:sp>
        <p:nvSpPr>
          <p:cNvPr id="5137" name="Line 25"/>
          <p:cNvSpPr>
            <a:spLocks noChangeShapeType="1"/>
          </p:cNvSpPr>
          <p:nvPr/>
        </p:nvSpPr>
        <p:spPr bwMode="auto">
          <a:xfrm flipV="1">
            <a:off x="2033515" y="2470244"/>
            <a:ext cx="2251881" cy="1651379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sp>
        <p:nvSpPr>
          <p:cNvPr id="19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816221" y="926934"/>
            <a:ext cx="2402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b="1" dirty="0" smtClean="0">
                <a:latin typeface="Times New Roman" pitchFamily="18" charset="0"/>
              </a:rPr>
              <a:t>Why twinning in these orientations?</a:t>
            </a:r>
            <a:endParaRPr lang="en-US" b="1" dirty="0">
              <a:latin typeface="Times New Roman" pitchFamily="18" charset="0"/>
            </a:endParaRPr>
          </a:p>
        </p:txBody>
      </p:sp>
      <p:cxnSp>
        <p:nvCxnSpPr>
          <p:cNvPr id="22" name="Gekrümmte Verbindung 21"/>
          <p:cNvCxnSpPr/>
          <p:nvPr/>
        </p:nvCxnSpPr>
        <p:spPr>
          <a:xfrm rot="16200000" flipH="1">
            <a:off x="5588759" y="2449772"/>
            <a:ext cx="2115407" cy="32754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688" y="38100"/>
            <a:ext cx="7267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lvl="0" algn="l" eaLnBrk="0" hangingPunct="0"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Influence of grain </a:t>
            </a:r>
            <a:r>
              <a:rPr lang="en-US" dirty="0" smtClean="0"/>
              <a:t>orientation on deformation twinning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336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9" grpId="0" animBg="1"/>
      <p:bldP spid="5135" grpId="0"/>
      <p:bldP spid="5136" grpId="0"/>
      <p:bldP spid="513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04800" y="927100"/>
            <a:ext cx="1762125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</a:rPr>
              <a:t>Tensile test</a:t>
            </a:r>
          </a:p>
          <a:p>
            <a:r>
              <a:rPr lang="en-US" sz="2400" b="1">
                <a:latin typeface="Symbol" pitchFamily="18" charset="2"/>
              </a:rPr>
              <a:t>s</a:t>
            </a:r>
            <a:r>
              <a:rPr lang="en-US" sz="2400" b="1">
                <a:latin typeface="Times New Roman" pitchFamily="18" charset="0"/>
              </a:rPr>
              <a:t>: 950 MPa</a:t>
            </a:r>
          </a:p>
          <a:p>
            <a:r>
              <a:rPr lang="en-US" sz="2400" b="1">
                <a:latin typeface="Symbol" pitchFamily="18" charset="2"/>
              </a:rPr>
              <a:t>e</a:t>
            </a:r>
            <a:r>
              <a:rPr lang="en-US" sz="2400" b="1">
                <a:latin typeface="Times New Roman" pitchFamily="18" charset="0"/>
              </a:rPr>
              <a:t>: 0.4</a:t>
            </a:r>
          </a:p>
        </p:txBody>
      </p:sp>
      <p:pic>
        <p:nvPicPr>
          <p:cNvPr id="514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7863" y="2052638"/>
            <a:ext cx="317023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6" name="Oval 8"/>
          <p:cNvSpPr>
            <a:spLocks noChangeArrowheads="1"/>
          </p:cNvSpPr>
          <p:nvPr/>
        </p:nvSpPr>
        <p:spPr bwMode="auto">
          <a:xfrm>
            <a:off x="6807200" y="2355850"/>
            <a:ext cx="1651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514057" name="Oval 9"/>
          <p:cNvSpPr>
            <a:spLocks noChangeArrowheads="1"/>
          </p:cNvSpPr>
          <p:nvPr/>
        </p:nvSpPr>
        <p:spPr bwMode="auto">
          <a:xfrm>
            <a:off x="6807200" y="2571750"/>
            <a:ext cx="1651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514058" name="Text Box 10"/>
          <p:cNvSpPr txBox="1">
            <a:spLocks noChangeArrowheads="1"/>
          </p:cNvSpPr>
          <p:nvPr/>
        </p:nvSpPr>
        <p:spPr bwMode="auto">
          <a:xfrm>
            <a:off x="6981825" y="2239963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6943725" y="2455863"/>
            <a:ext cx="91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sz="1600" b="1">
                <a:latin typeface="Times New Roman" pitchFamily="18" charset="0"/>
              </a:rPr>
              <a:t>no twins</a:t>
            </a:r>
            <a:endParaRPr lang="es-ES" sz="1600" b="1">
              <a:latin typeface="Times New Roman" pitchFamily="18" charset="0"/>
            </a:endParaRPr>
          </a:p>
        </p:txBody>
      </p:sp>
      <p:sp>
        <p:nvSpPr>
          <p:cNvPr id="514060" name="Line 12"/>
          <p:cNvSpPr>
            <a:spLocks noChangeShapeType="1"/>
          </p:cNvSpPr>
          <p:nvPr/>
        </p:nvSpPr>
        <p:spPr bwMode="auto">
          <a:xfrm flipH="1" flipV="1">
            <a:off x="7658100" y="3168650"/>
            <a:ext cx="406400" cy="146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154" name="Picture 14" descr="40%-50 microns-7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492" r="31294"/>
          <a:stretch>
            <a:fillRect/>
          </a:stretch>
        </p:blipFill>
        <p:spPr bwMode="auto">
          <a:xfrm>
            <a:off x="2805113" y="855663"/>
            <a:ext cx="2795587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63" name="Oval 15"/>
          <p:cNvSpPr>
            <a:spLocks noChangeArrowheads="1"/>
          </p:cNvSpPr>
          <p:nvPr/>
        </p:nvSpPr>
        <p:spPr bwMode="auto">
          <a:xfrm>
            <a:off x="6108700" y="4324350"/>
            <a:ext cx="7239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pic>
        <p:nvPicPr>
          <p:cNvPr id="6156" name="Picture 16" descr="Figure 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1" t="54411" r="43268" b="11006"/>
          <a:stretch>
            <a:fillRect/>
          </a:stretch>
        </p:blipFill>
        <p:spPr>
          <a:xfrm>
            <a:off x="946150" y="4946650"/>
            <a:ext cx="1366838" cy="1346200"/>
          </a:xfrm>
          <a:noFill/>
        </p:spPr>
      </p:pic>
      <p:sp>
        <p:nvSpPr>
          <p:cNvPr id="6157" name="Line 17"/>
          <p:cNvSpPr>
            <a:spLocks noChangeShapeType="1"/>
          </p:cNvSpPr>
          <p:nvPr/>
        </p:nvSpPr>
        <p:spPr bwMode="auto">
          <a:xfrm flipV="1">
            <a:off x="2438400" y="4806950"/>
            <a:ext cx="0" cy="149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8" name="Text Box 18"/>
          <p:cNvSpPr txBox="1">
            <a:spLocks noChangeArrowheads="1"/>
          </p:cNvSpPr>
          <p:nvPr/>
        </p:nvSpPr>
        <p:spPr bwMode="auto">
          <a:xfrm>
            <a:off x="2155825" y="4452938"/>
            <a:ext cx="53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TA</a:t>
            </a:r>
            <a:endParaRPr lang="es-ES" b="1">
              <a:latin typeface="Times New Roman" pitchFamily="18" charset="0"/>
            </a:endParaRPr>
          </a:p>
        </p:txBody>
      </p:sp>
      <p:sp>
        <p:nvSpPr>
          <p:cNvPr id="6159" name="Text Box 19"/>
          <p:cNvSpPr txBox="1">
            <a:spLocks noChangeArrowheads="1"/>
          </p:cNvSpPr>
          <p:nvPr/>
        </p:nvSpPr>
        <p:spPr bwMode="auto">
          <a:xfrm>
            <a:off x="339725" y="3817938"/>
            <a:ext cx="193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b="1">
                <a:latin typeface="Times New Roman" pitchFamily="18" charset="0"/>
              </a:rPr>
              <a:t>no twin transfer</a:t>
            </a:r>
            <a:endParaRPr lang="es-ES" b="1">
              <a:latin typeface="Times New Roman" pitchFamily="18" charset="0"/>
            </a:endParaRPr>
          </a:p>
        </p:txBody>
      </p:sp>
      <p:sp>
        <p:nvSpPr>
          <p:cNvPr id="6160" name="Line 20"/>
          <p:cNvSpPr>
            <a:spLocks noChangeShapeType="1"/>
          </p:cNvSpPr>
          <p:nvPr/>
        </p:nvSpPr>
        <p:spPr bwMode="auto">
          <a:xfrm>
            <a:off x="2336800" y="4057650"/>
            <a:ext cx="647700" cy="3810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sp>
        <p:nvSpPr>
          <p:cNvPr id="6161" name="Line 21"/>
          <p:cNvSpPr>
            <a:spLocks noChangeShapeType="1"/>
          </p:cNvSpPr>
          <p:nvPr/>
        </p:nvSpPr>
        <p:spPr bwMode="auto">
          <a:xfrm flipV="1">
            <a:off x="2349500" y="1651379"/>
            <a:ext cx="1198918" cy="2393571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9688" y="38100"/>
            <a:ext cx="7267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lvl="0" algn="l" eaLnBrk="0" hangingPunct="0"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Influence of grain </a:t>
            </a:r>
            <a:r>
              <a:rPr lang="en-US" dirty="0" smtClean="0"/>
              <a:t>orientation on deformation twinning</a:t>
            </a:r>
            <a:endParaRPr 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003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Overview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290553" flipH="1">
            <a:off x="9021840" y="2977029"/>
            <a:ext cx="923026" cy="534838"/>
          </a:xfrm>
          <a:prstGeom prst="rightArrow">
            <a:avLst/>
          </a:prstGeom>
          <a:solidFill>
            <a:schemeClr val="accent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4790" y="6599328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BFBFBF"/>
                </a:solidFill>
              </a:rPr>
              <a:t>www.mpie.de</a:t>
            </a:r>
            <a:endParaRPr lang="de-DE" sz="1100" dirty="0" smtClean="0">
              <a:solidFill>
                <a:srgbClr val="BFBFBF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5829" y="1645466"/>
            <a:ext cx="8264104" cy="40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Electron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channeling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contrast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imaging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Twinning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and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texture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Strain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path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ct val="70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Bauschinger</a:t>
            </a:r>
            <a:r>
              <a:rPr lang="de-DE" sz="26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effects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6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Conclusions</a:t>
            </a: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6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46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902fb365c5c66cd7f7e2327bb7f5e967b3cb23b7"/>
</p:tagLst>
</file>

<file path=ppt/theme/theme1.xml><?xml version="1.0" encoding="utf-8"?>
<a:theme xmlns:a="http://schemas.openxmlformats.org/drawingml/2006/main" name="powerpoint_mpie_Word2003_2008-11-04">
  <a:themeElements>
    <a:clrScheme name="powerpoint_mpie_Word2003_2008-11-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mpie_Word2003_2008-11-0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25400">
          <a:noFill/>
          <a:miter lim="800000"/>
          <a:headEnd/>
          <a:tailEnd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a:spPr>
      <a:bodyPr wrap="square" anchor="ctr">
        <a:noAutofit/>
      </a:bodyPr>
      <a:lstStyle>
        <a:defPPr defTabSz="720725">
          <a:lnSpc>
            <a:spcPct val="200000"/>
          </a:lnSpc>
          <a:spcBef>
            <a:spcPts val="600"/>
          </a:spcBef>
          <a:defRPr sz="2200" baseline="30000" dirty="0" smtClean="0"/>
        </a:defPPr>
      </a:lstStyle>
    </a:spDef>
  </a:objectDefaults>
  <a:extraClrSchemeLst>
    <a:extraClrScheme>
      <a:clrScheme name="powerpoint_mpie_Word2003_2008-11-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powerpoint_mpie_Word2003_2008-11-04</Template>
  <TotalTime>0</TotalTime>
  <Words>867</Words>
  <Application>Microsoft Office PowerPoint</Application>
  <PresentationFormat>Bildschirmpräsentation (4:3)</PresentationFormat>
  <Paragraphs>216</Paragraphs>
  <Slides>21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powerpoint_mpie_Word2003_2008-11-04</vt:lpstr>
      <vt:lpstr>Folie 0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Influence of strain path: tensile vs shear on dislocation substructure</vt:lpstr>
      <vt:lpstr>Influence of strain path: tensile vs shear on disloc. substructure</vt:lpstr>
      <vt:lpstr>Folie 15</vt:lpstr>
      <vt:lpstr>Strain reversion: Bauschinger test</vt:lpstr>
      <vt:lpstr>Folie 17</vt:lpstr>
      <vt:lpstr>Strain reversion: Bauschinger test</vt:lpstr>
      <vt:lpstr>Folie 19</vt:lpstr>
      <vt:lpstr>Conclusions</vt:lpstr>
    </vt:vector>
  </TitlesOfParts>
  <Company>Max-Planck-Institut-fuer-Eisenforschung_GmbH_MU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0</dc:title>
  <dc:creator>msupc15</dc:creator>
  <cp:lastModifiedBy>Dierk Raabe</cp:lastModifiedBy>
  <cp:revision>1880</cp:revision>
  <dcterms:created xsi:type="dcterms:W3CDTF">2008-11-06T18:25:57Z</dcterms:created>
  <dcterms:modified xsi:type="dcterms:W3CDTF">2011-05-19T03:33:48Z</dcterms:modified>
</cp:coreProperties>
</file>