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18"/>
  </p:notesMasterIdLst>
  <p:sldIdLst>
    <p:sldId id="256" r:id="rId2"/>
    <p:sldId id="1003" r:id="rId3"/>
    <p:sldId id="1007" r:id="rId4"/>
    <p:sldId id="1008" r:id="rId5"/>
    <p:sldId id="1011" r:id="rId6"/>
    <p:sldId id="995" r:id="rId7"/>
    <p:sldId id="1012" r:id="rId8"/>
    <p:sldId id="983" r:id="rId9"/>
    <p:sldId id="1013" r:id="rId10"/>
    <p:sldId id="1015" r:id="rId11"/>
    <p:sldId id="998" r:id="rId12"/>
    <p:sldId id="922" r:id="rId13"/>
    <p:sldId id="999" r:id="rId14"/>
    <p:sldId id="923" r:id="rId15"/>
    <p:sldId id="1014" r:id="rId16"/>
    <p:sldId id="1002" r:id="rId17"/>
  </p:sldIdLst>
  <p:sldSz cx="9144000" cy="6858000" type="screen4x3"/>
  <p:notesSz cx="6858000" cy="9144000"/>
  <p:custDataLst>
    <p:tags r:id="rId19"/>
  </p:custDataLst>
  <p:defaultTextStyle>
    <a:defPPr>
      <a:defRPr lang="en-US"/>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21F7"/>
    <a:srgbClr val="C43CBE"/>
    <a:srgbClr val="306F74"/>
    <a:srgbClr val="35708B"/>
    <a:srgbClr val="97D1D5"/>
    <a:srgbClr val="82C7CC"/>
    <a:srgbClr val="E1F2F3"/>
    <a:srgbClr val="D0EAEC"/>
    <a:srgbClr val="FA4C06"/>
    <a:srgbClr val="3F8B9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59" autoAdjust="0"/>
    <p:restoredTop sz="94660"/>
  </p:normalViewPr>
  <p:slideViewPr>
    <p:cSldViewPr snapToGrid="0">
      <p:cViewPr>
        <p:scale>
          <a:sx n="70" d="100"/>
          <a:sy n="70" d="100"/>
        </p:scale>
        <p:origin x="-2730" y="-141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11" d="100"/>
          <a:sy n="111" d="100"/>
        </p:scale>
        <p:origin x="-2394" y="-90"/>
      </p:cViewPr>
      <p:guideLst>
        <p:guide orient="horz" pos="2880"/>
        <p:guide pos="2160"/>
      </p:guideLst>
    </p:cSldViewPr>
  </p:notesViewPr>
  <p:gridSpacing cx="36868100" cy="3686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7270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75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270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71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p>
        </p:txBody>
      </p:sp>
      <p:sp>
        <p:nvSpPr>
          <p:cNvPr id="7271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ABC3988-0891-47A3-BB4B-9033ADFC4867}" type="slidenum">
              <a:rPr lang="en-US"/>
              <a:pPr>
                <a:defRPr/>
              </a:pPr>
              <a:t>‹Nr.›</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a:defRPr/>
            </a:pPr>
            <a:fld id="{AABC3988-0891-47A3-BB4B-9033ADFC4867}" type="slidenum">
              <a:rPr lang="en-US" smtClean="0"/>
              <a:pPr>
                <a:defRPr/>
              </a:pPr>
              <a:t>0</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p:cNvSpPr>
            <a:spLocks noGrp="1" noRot="1" noChangeAspect="1" noTextEdit="1"/>
          </p:cNvSpPr>
          <p:nvPr>
            <p:ph type="sldImg"/>
          </p:nvPr>
        </p:nvSpPr>
        <p:spPr>
          <a:xfrm>
            <a:off x="1143000" y="685800"/>
            <a:ext cx="4572000" cy="3429000"/>
          </a:xfrm>
          <a:ln/>
        </p:spPr>
      </p:sp>
      <p:sp>
        <p:nvSpPr>
          <p:cNvPr id="3" name="Notizenplatzhalter 2"/>
          <p:cNvSpPr>
            <a:spLocks noGrp="1"/>
          </p:cNvSpPr>
          <p:nvPr>
            <p:ph type="body" idx="1"/>
          </p:nvPr>
        </p:nvSpPr>
        <p:spPr/>
        <p:txBody>
          <a:bodyPr>
            <a:normAutofit fontScale="92500" lnSpcReduction="20000"/>
          </a:bodyPr>
          <a:lstStyle/>
          <a:p>
            <a:pPr>
              <a:defRPr/>
            </a:pPr>
            <a:endParaRPr lang="en-US" dirty="0"/>
          </a:p>
        </p:txBody>
      </p:sp>
      <p:sp>
        <p:nvSpPr>
          <p:cNvPr id="23556" name="Foliennummernplatzhalter 3"/>
          <p:cNvSpPr>
            <a:spLocks noGrp="1"/>
          </p:cNvSpPr>
          <p:nvPr>
            <p:ph type="sldNum" sz="quarter" idx="5"/>
          </p:nvPr>
        </p:nvSpPr>
        <p:spPr>
          <a:noFill/>
        </p:spPr>
        <p:txBody>
          <a:bodyPr/>
          <a:lstStyle/>
          <a:p>
            <a:fld id="{033260B3-6F34-4809-A0F4-455D61E70EC2}" type="slidenum">
              <a:rPr lang="en-US" smtClean="0"/>
              <a:pPr/>
              <a:t>12</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normAutofit fontScale="92500" lnSpcReduction="20000"/>
          </a:bodyPr>
          <a:lstStyle/>
          <a:p>
            <a:pPr eaLnBrk="1" hangingPunct="1">
              <a:defRPr/>
            </a:pPr>
            <a:r>
              <a:rPr lang="en-US" smtClean="0"/>
              <a:t>In order to understand the dynamics of the formation of the Mn-enriched layers on the phase boundaries, we consider the phase equilibrium contents of Mn. The averaged content of Mn measured for the Mn-enriched layers is about 26 at. %. This content corresponds to the phase equilibrium content of this element in the austenite which is 26.7 at. %. As known, local phase equilibrium can be easily reached on the grain/phase boundaries. Thus, right on the phase boundary, the equilibrium composition in austenite is reached, and a local phase transformation from martensite to austenite within the </a:t>
            </a:r>
            <a:r>
              <a:rPr lang="en-US" err="1" smtClean="0"/>
              <a:t>Mn</a:t>
            </a:r>
            <a:r>
              <a:rPr lang="en-US" smtClean="0"/>
              <a:t>-enriched layer can be expected.</a:t>
            </a:r>
          </a:p>
          <a:p>
            <a:pPr eaLnBrk="1" hangingPunct="1">
              <a:defRPr/>
            </a:pPr>
            <a:r>
              <a:rPr lang="en-US" smtClean="0"/>
              <a:t>However, the  </a:t>
            </a:r>
          </a:p>
          <a:p>
            <a:pPr eaLnBrk="1" hangingPunct="1">
              <a:defRPr/>
            </a:pPr>
            <a:r>
              <a:rPr lang="en-US" smtClean="0"/>
              <a:t>With the growth of the </a:t>
            </a:r>
            <a:r>
              <a:rPr lang="en-US" err="1" smtClean="0"/>
              <a:t>Mn</a:t>
            </a:r>
            <a:r>
              <a:rPr lang="en-US" smtClean="0"/>
              <a:t>-enriched layer towards the martensitic grain, the material within the layer becomes austenitic and, thus, the phase boundary moves. The final thickness of the </a:t>
            </a:r>
            <a:r>
              <a:rPr lang="en-US" err="1" smtClean="0"/>
              <a:t>Mn</a:t>
            </a:r>
            <a:r>
              <a:rPr lang="en-US" smtClean="0"/>
              <a:t>-enriched layer is about 20 nm, thus, the phase boundary moved 20 nm during the aging treatment. </a:t>
            </a:r>
            <a:endParaRPr lang="de-DE" smtClean="0"/>
          </a:p>
          <a:p>
            <a:pPr eaLnBrk="1" hangingPunct="1">
              <a:defRPr/>
            </a:pPr>
            <a:r>
              <a:rPr lang="en-US" smtClean="0"/>
              <a:t>The layer-to-austenite interface provides the information about the position of the original phase boundary between the retained austenite and the martensite before aging. Further diffusion of Mn into austenite during aging was suppressed just beyond the crystallographic BCC/FCC boundary. The martensite-to-layer interface, however, indicates the position of the final phase boundary when the Mn diffusion was stopped by the water quenching after the aging treatment. The Mn enriched area in-between these two layers therefore can be addressed as additional austenite formed during the aging.</a:t>
            </a:r>
          </a:p>
          <a:p>
            <a:pPr eaLnBrk="1" hangingPunct="1">
              <a:defRPr/>
            </a:pPr>
            <a:r>
              <a:rPr lang="en-US" smtClean="0"/>
              <a:t>The growth of the austenite leads to an enhancement of austenite volume fraction during aging. This can be correlated to the growth of the existing austenite grains where the phase boundaries serve as nucleation seeds. We assumed an epitaxial formation of reverted austenite on the phase boundary of the retained austenite.</a:t>
            </a:r>
          </a:p>
          <a:p>
            <a:pPr eaLnBrk="1" hangingPunct="1">
              <a:defRPr/>
            </a:pPr>
            <a:endParaRPr lang="en-US" smtClean="0"/>
          </a:p>
          <a:p>
            <a:pPr eaLnBrk="1" hangingPunct="1">
              <a:defRPr/>
            </a:pPr>
            <a:endParaRPr lang="en-US" smtClean="0"/>
          </a:p>
          <a:p>
            <a:pPr eaLnBrk="1" hangingPunct="1">
              <a:defRPr/>
            </a:pPr>
            <a:endParaRPr lang="en-US" smtClean="0"/>
          </a:p>
          <a:p>
            <a:pPr eaLnBrk="1" hangingPunct="1">
              <a:defRPr/>
            </a:pPr>
            <a:endParaRPr lang="en-US" smtClean="0"/>
          </a:p>
          <a:p>
            <a:pPr eaLnBrk="1" hangingPunct="1">
              <a:defRPr/>
            </a:pPr>
            <a:endParaRPr lang="en-US" smtClean="0"/>
          </a:p>
          <a:p>
            <a:pPr eaLnBrk="1" hangingPunct="1">
              <a:defRPr/>
            </a:pPr>
            <a:endParaRPr lang="en-US" smtClean="0"/>
          </a:p>
          <a:p>
            <a:pPr eaLnBrk="1" hangingPunct="1">
              <a:defRPr/>
            </a:pPr>
            <a:endParaRPr lang="en-US"/>
          </a:p>
        </p:txBody>
      </p:sp>
      <p:sp>
        <p:nvSpPr>
          <p:cNvPr id="64516" name="Foliennummernplatzhalter 3"/>
          <p:cNvSpPr>
            <a:spLocks noGrp="1"/>
          </p:cNvSpPr>
          <p:nvPr>
            <p:ph type="sldNum" sz="quarter" idx="5"/>
          </p:nvPr>
        </p:nvSpPr>
        <p:spPr>
          <a:noFill/>
        </p:spPr>
        <p:txBody>
          <a:bodyPr/>
          <a:lstStyle/>
          <a:p>
            <a:fld id="{56FBDE25-E60A-4D74-BAD0-DAC18926E909}" type="slidenum">
              <a:rPr lang="en-US" smtClean="0"/>
              <a:pPr/>
              <a:t>13</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lienbildplatzhalter 1"/>
          <p:cNvSpPr>
            <a:spLocks noGrp="1" noRot="1" noChangeAspect="1" noTextEdit="1"/>
          </p:cNvSpPr>
          <p:nvPr>
            <p:ph type="sldImg"/>
          </p:nvPr>
        </p:nvSpPr>
        <p:spPr>
          <a:ln/>
        </p:spPr>
      </p:sp>
      <p:sp>
        <p:nvSpPr>
          <p:cNvPr id="68611" name="Notizenplatzhalter 2"/>
          <p:cNvSpPr>
            <a:spLocks noGrp="1"/>
          </p:cNvSpPr>
          <p:nvPr>
            <p:ph type="body" idx="1"/>
          </p:nvPr>
        </p:nvSpPr>
        <p:spPr>
          <a:noFill/>
          <a:ln/>
        </p:spPr>
        <p:txBody>
          <a:bodyPr/>
          <a:lstStyle/>
          <a:p>
            <a:endParaRPr lang="de-DE" smtClean="0"/>
          </a:p>
        </p:txBody>
      </p:sp>
      <p:sp>
        <p:nvSpPr>
          <p:cNvPr id="68612" name="Foliennummernplatzhalter 3"/>
          <p:cNvSpPr>
            <a:spLocks noGrp="1"/>
          </p:cNvSpPr>
          <p:nvPr>
            <p:ph type="sldNum" sz="quarter" idx="5"/>
          </p:nvPr>
        </p:nvSpPr>
        <p:spPr>
          <a:noFill/>
        </p:spPr>
        <p:txBody>
          <a:bodyPr/>
          <a:lstStyle/>
          <a:p>
            <a:fld id="{153CE8AB-626C-4EA4-AF5C-3FC6845DBC3F}" type="slidenum">
              <a:rPr lang="en-US" smtClean="0"/>
              <a:pPr/>
              <a:t>14</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lienbildplatzhalter 1"/>
          <p:cNvSpPr>
            <a:spLocks noGrp="1" noRot="1" noChangeAspect="1" noTextEdit="1"/>
          </p:cNvSpPr>
          <p:nvPr>
            <p:ph type="sldImg"/>
          </p:nvPr>
        </p:nvSpPr>
        <p:spPr>
          <a:ln/>
        </p:spPr>
      </p:sp>
      <p:sp>
        <p:nvSpPr>
          <p:cNvPr id="68611" name="Notizenplatzhalter 2"/>
          <p:cNvSpPr>
            <a:spLocks noGrp="1"/>
          </p:cNvSpPr>
          <p:nvPr>
            <p:ph type="body" idx="1"/>
          </p:nvPr>
        </p:nvSpPr>
        <p:spPr>
          <a:noFill/>
          <a:ln/>
        </p:spPr>
        <p:txBody>
          <a:bodyPr/>
          <a:lstStyle/>
          <a:p>
            <a:endParaRPr lang="de-DE" smtClean="0"/>
          </a:p>
        </p:txBody>
      </p:sp>
      <p:sp>
        <p:nvSpPr>
          <p:cNvPr id="68612" name="Foliennummernplatzhalter 3"/>
          <p:cNvSpPr>
            <a:spLocks noGrp="1"/>
          </p:cNvSpPr>
          <p:nvPr>
            <p:ph type="sldNum" sz="quarter" idx="5"/>
          </p:nvPr>
        </p:nvSpPr>
        <p:spPr>
          <a:noFill/>
        </p:spPr>
        <p:txBody>
          <a:bodyPr/>
          <a:lstStyle/>
          <a:p>
            <a:fld id="{153CE8AB-626C-4EA4-AF5C-3FC6845DBC3F}" type="slidenum">
              <a:rPr lang="en-US" smtClean="0"/>
              <a:pPr/>
              <a:t>15</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lienbildplatzhalter 1"/>
          <p:cNvSpPr>
            <a:spLocks noGrp="1" noRot="1" noChangeAspect="1" noTextEdit="1"/>
          </p:cNvSpPr>
          <p:nvPr>
            <p:ph type="sldImg"/>
          </p:nvPr>
        </p:nvSpPr>
        <p:spPr>
          <a:ln/>
        </p:spPr>
      </p:sp>
      <p:sp>
        <p:nvSpPr>
          <p:cNvPr id="68611" name="Notizenplatzhalter 2"/>
          <p:cNvSpPr>
            <a:spLocks noGrp="1"/>
          </p:cNvSpPr>
          <p:nvPr>
            <p:ph type="body" idx="1"/>
          </p:nvPr>
        </p:nvSpPr>
        <p:spPr>
          <a:noFill/>
          <a:ln/>
        </p:spPr>
        <p:txBody>
          <a:bodyPr/>
          <a:lstStyle/>
          <a:p>
            <a:endParaRPr lang="de-DE" smtClean="0"/>
          </a:p>
        </p:txBody>
      </p:sp>
      <p:sp>
        <p:nvSpPr>
          <p:cNvPr id="68612" name="Foliennummernplatzhalter 3"/>
          <p:cNvSpPr>
            <a:spLocks noGrp="1"/>
          </p:cNvSpPr>
          <p:nvPr>
            <p:ph type="sldNum" sz="quarter" idx="5"/>
          </p:nvPr>
        </p:nvSpPr>
        <p:spPr>
          <a:noFill/>
        </p:spPr>
        <p:txBody>
          <a:bodyPr/>
          <a:lstStyle/>
          <a:p>
            <a:fld id="{153CE8AB-626C-4EA4-AF5C-3FC6845DBC3F}" type="slidenum">
              <a:rPr lang="en-US" smtClean="0"/>
              <a:pPr/>
              <a:t>1</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a:defRPr/>
            </a:pPr>
            <a:fld id="{5D0D0565-274D-4BA2-BBC8-BE68A4A566EB}"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lienbildplatzhalter 1"/>
          <p:cNvSpPr>
            <a:spLocks noGrp="1" noRot="1" noChangeAspect="1" noTextEdit="1"/>
          </p:cNvSpPr>
          <p:nvPr>
            <p:ph type="sldImg"/>
          </p:nvPr>
        </p:nvSpPr>
        <p:spPr>
          <a:ln/>
        </p:spPr>
      </p:sp>
      <p:sp>
        <p:nvSpPr>
          <p:cNvPr id="68611" name="Notizenplatzhalter 2"/>
          <p:cNvSpPr>
            <a:spLocks noGrp="1"/>
          </p:cNvSpPr>
          <p:nvPr>
            <p:ph type="body" idx="1"/>
          </p:nvPr>
        </p:nvSpPr>
        <p:spPr>
          <a:noFill/>
          <a:ln/>
        </p:spPr>
        <p:txBody>
          <a:bodyPr/>
          <a:lstStyle/>
          <a:p>
            <a:endParaRPr lang="de-DE" smtClean="0"/>
          </a:p>
        </p:txBody>
      </p:sp>
      <p:sp>
        <p:nvSpPr>
          <p:cNvPr id="68612" name="Foliennummernplatzhalter 3"/>
          <p:cNvSpPr>
            <a:spLocks noGrp="1"/>
          </p:cNvSpPr>
          <p:nvPr>
            <p:ph type="sldNum" sz="quarter" idx="5"/>
          </p:nvPr>
        </p:nvSpPr>
        <p:spPr>
          <a:noFill/>
        </p:spPr>
        <p:txBody>
          <a:bodyPr/>
          <a:lstStyle/>
          <a:p>
            <a:fld id="{153CE8AB-626C-4EA4-AF5C-3FC6845DBC3F}" type="slidenum">
              <a:rPr lang="en-US" smtClean="0"/>
              <a:pPr/>
              <a:t>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22F77325-A90D-4303-9C33-8C9DF866F7B2}" type="slidenum">
              <a:rPr lang="en-US" smtClean="0"/>
              <a:pPr/>
              <a:t>5</a:t>
            </a:fld>
            <a:endParaRPr lang="en-US"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marL="228600" indent="-228600" eaLnBrk="1" hangingPunct="1"/>
            <a:endParaRPr lang="de-DE"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lienbildplatzhalter 1"/>
          <p:cNvSpPr>
            <a:spLocks noGrp="1" noRot="1" noChangeAspect="1" noTextEdit="1"/>
          </p:cNvSpPr>
          <p:nvPr>
            <p:ph type="sldImg"/>
          </p:nvPr>
        </p:nvSpPr>
        <p:spPr>
          <a:ln/>
        </p:spPr>
      </p:sp>
      <p:sp>
        <p:nvSpPr>
          <p:cNvPr id="68611" name="Notizenplatzhalter 2"/>
          <p:cNvSpPr>
            <a:spLocks noGrp="1"/>
          </p:cNvSpPr>
          <p:nvPr>
            <p:ph type="body" idx="1"/>
          </p:nvPr>
        </p:nvSpPr>
        <p:spPr>
          <a:noFill/>
          <a:ln/>
        </p:spPr>
        <p:txBody>
          <a:bodyPr/>
          <a:lstStyle/>
          <a:p>
            <a:endParaRPr lang="de-DE" smtClean="0"/>
          </a:p>
        </p:txBody>
      </p:sp>
      <p:sp>
        <p:nvSpPr>
          <p:cNvPr id="68612" name="Foliennummernplatzhalter 3"/>
          <p:cNvSpPr>
            <a:spLocks noGrp="1"/>
          </p:cNvSpPr>
          <p:nvPr>
            <p:ph type="sldNum" sz="quarter" idx="5"/>
          </p:nvPr>
        </p:nvSpPr>
        <p:spPr>
          <a:noFill/>
        </p:spPr>
        <p:txBody>
          <a:bodyPr/>
          <a:lstStyle/>
          <a:p>
            <a:fld id="{153CE8AB-626C-4EA4-AF5C-3FC6845DBC3F}"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lienbildplatzhalter 1"/>
          <p:cNvSpPr>
            <a:spLocks noGrp="1" noRot="1" noChangeAspect="1" noTextEdit="1"/>
          </p:cNvSpPr>
          <p:nvPr>
            <p:ph type="sldImg"/>
          </p:nvPr>
        </p:nvSpPr>
        <p:spPr>
          <a:ln/>
        </p:spPr>
      </p:sp>
      <p:sp>
        <p:nvSpPr>
          <p:cNvPr id="68611" name="Notizenplatzhalter 2"/>
          <p:cNvSpPr>
            <a:spLocks noGrp="1"/>
          </p:cNvSpPr>
          <p:nvPr>
            <p:ph type="body" idx="1"/>
          </p:nvPr>
        </p:nvSpPr>
        <p:spPr>
          <a:noFill/>
          <a:ln/>
        </p:spPr>
        <p:txBody>
          <a:bodyPr/>
          <a:lstStyle/>
          <a:p>
            <a:endParaRPr lang="de-DE" smtClean="0"/>
          </a:p>
        </p:txBody>
      </p:sp>
      <p:sp>
        <p:nvSpPr>
          <p:cNvPr id="68612" name="Foliennummernplatzhalter 3"/>
          <p:cNvSpPr>
            <a:spLocks noGrp="1"/>
          </p:cNvSpPr>
          <p:nvPr>
            <p:ph type="sldNum" sz="quarter" idx="5"/>
          </p:nvPr>
        </p:nvSpPr>
        <p:spPr>
          <a:noFill/>
        </p:spPr>
        <p:txBody>
          <a:bodyPr/>
          <a:lstStyle/>
          <a:p>
            <a:fld id="{153CE8AB-626C-4EA4-AF5C-3FC6845DBC3F}" type="slidenum">
              <a:rPr lang="en-US" smtClean="0"/>
              <a:pPr/>
              <a:t>8</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lienbildplatzhalter 1"/>
          <p:cNvSpPr>
            <a:spLocks noGrp="1" noRot="1" noChangeAspect="1" noTextEdit="1"/>
          </p:cNvSpPr>
          <p:nvPr>
            <p:ph type="sldImg"/>
          </p:nvPr>
        </p:nvSpPr>
        <p:spPr>
          <a:xfrm>
            <a:off x="1143000" y="685800"/>
            <a:ext cx="4572000" cy="3429000"/>
          </a:xfrm>
          <a:ln/>
        </p:spPr>
      </p:sp>
      <p:sp>
        <p:nvSpPr>
          <p:cNvPr id="3" name="Notizenplatzhalter 2"/>
          <p:cNvSpPr>
            <a:spLocks noGrp="1"/>
          </p:cNvSpPr>
          <p:nvPr>
            <p:ph type="body" idx="1"/>
          </p:nvPr>
        </p:nvSpPr>
        <p:spPr/>
        <p:txBody>
          <a:bodyPr>
            <a:normAutofit fontScale="92500" lnSpcReduction="20000"/>
          </a:bodyPr>
          <a:lstStyle/>
          <a:p>
            <a:pPr>
              <a:defRPr/>
            </a:pPr>
            <a:endParaRPr lang="en-US" dirty="0"/>
          </a:p>
        </p:txBody>
      </p:sp>
      <p:sp>
        <p:nvSpPr>
          <p:cNvPr id="22532" name="Foliennummernplatzhalter 3"/>
          <p:cNvSpPr>
            <a:spLocks noGrp="1"/>
          </p:cNvSpPr>
          <p:nvPr>
            <p:ph type="sldNum" sz="quarter" idx="5"/>
          </p:nvPr>
        </p:nvSpPr>
        <p:spPr>
          <a:noFill/>
        </p:spPr>
        <p:txBody>
          <a:bodyPr/>
          <a:lstStyle/>
          <a:p>
            <a:fld id="{4E560D7E-9438-4238-ACE0-E4AC110FE7D3}" type="slidenum">
              <a:rPr lang="en-US" smtClean="0"/>
              <a:pPr/>
              <a:t>10</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Folienbildplatzhalter 1"/>
          <p:cNvSpPr>
            <a:spLocks noGrp="1" noRot="1" noChangeAspect="1"/>
          </p:cNvSpPr>
          <p:nvPr>
            <p:ph type="sldImg"/>
          </p:nvPr>
        </p:nvSpPr>
        <p:spPr>
          <a:xfrm>
            <a:off x="1143000" y="685800"/>
            <a:ext cx="4572000" cy="3429000"/>
          </a:xfrm>
          <a:ln/>
        </p:spPr>
      </p:sp>
      <p:sp>
        <p:nvSpPr>
          <p:cNvPr id="456706" name="Notizenplatzhalter 2"/>
          <p:cNvSpPr>
            <a:spLocks noGrp="1"/>
          </p:cNvSpPr>
          <p:nvPr>
            <p:ph type="body" idx="1"/>
          </p:nvPr>
        </p:nvSpPr>
        <p:spPr>
          <a:noFill/>
          <a:ln/>
        </p:spPr>
        <p:txBody>
          <a:bodyPr/>
          <a:lstStyle/>
          <a:p>
            <a:pPr eaLnBrk="1" hangingPunct="1"/>
            <a:endParaRPr lang="de-DE" smtClean="0"/>
          </a:p>
        </p:txBody>
      </p:sp>
      <p:sp>
        <p:nvSpPr>
          <p:cNvPr id="456707" name="Foliennummernplatzhalter 3"/>
          <p:cNvSpPr>
            <a:spLocks noGrp="1"/>
          </p:cNvSpPr>
          <p:nvPr>
            <p:ph type="sldNum" sz="quarter" idx="5"/>
          </p:nvPr>
        </p:nvSpPr>
        <p:spPr>
          <a:noFill/>
        </p:spPr>
        <p:txBody>
          <a:bodyPr/>
          <a:lstStyle/>
          <a:p>
            <a:fld id="{9B191276-64EA-4FBD-A227-A19FB7B9937E}" type="slidenum">
              <a:rPr lang="en-US" smtClean="0"/>
              <a:pPr/>
              <a:t>11</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effectLst>
            <a:outerShdw blurRad="50800" dist="38100" dir="2700000" algn="tl" rotWithShape="0">
              <a:prstClr val="black">
                <a:alpha val="40000"/>
              </a:prstClr>
            </a:outerShdw>
          </a:effectLst>
        </p:spPr>
        <p:txBody>
          <a:bodyPr/>
          <a:lstStyle>
            <a:lvl1pPr>
              <a:defRPr lang="de-DE" sz="2000" b="1" kern="1200">
                <a:solidFill>
                  <a:schemeClr val="bg1"/>
                </a:solidFill>
                <a:latin typeface="Arial" pitchFamily="34" charset="0"/>
                <a:ea typeface="+mn-ea"/>
                <a:cs typeface="Arial" pitchFamily="34" charset="0"/>
              </a:defRPr>
            </a:lvl1pPr>
          </a:lstStyle>
          <a:p>
            <a:pPr lvl="0" algn="l" rtl="0" eaLnBrk="0" fontAlgn="base" hangingPunct="0">
              <a:spcBef>
                <a:spcPct val="0"/>
              </a:spcBef>
              <a:spcAft>
                <a:spcPct val="0"/>
              </a:spcAft>
            </a:pPr>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7"/>
          <p:cNvSpPr>
            <a:spLocks noGrp="1" noChangeArrowheads="1"/>
          </p:cNvSpPr>
          <p:nvPr>
            <p:ph type="ftr" sz="quarter" idx="10"/>
          </p:nvPr>
        </p:nvSpPr>
        <p:spPr>
          <a:ln/>
        </p:spPr>
        <p:txBody>
          <a:bodyPr/>
          <a:lstStyle>
            <a:lvl1pPr>
              <a:defRPr/>
            </a:lvl1pPr>
          </a:lstStyle>
          <a:p>
            <a:pPr>
              <a:defRPr/>
            </a:pPr>
            <a:endParaRPr lang="de-DE"/>
          </a:p>
        </p:txBody>
      </p:sp>
      <p:sp>
        <p:nvSpPr>
          <p:cNvPr id="5" name="Rectangle 8"/>
          <p:cNvSpPr>
            <a:spLocks noGrp="1" noChangeArrowheads="1"/>
          </p:cNvSpPr>
          <p:nvPr>
            <p:ph type="sldNum" sz="quarter" idx="11"/>
          </p:nvPr>
        </p:nvSpPr>
        <p:spPr>
          <a:ln/>
        </p:spPr>
        <p:txBody>
          <a:bodyPr/>
          <a:lstStyle>
            <a:lvl1pPr>
              <a:defRPr/>
            </a:lvl1pPr>
          </a:lstStyle>
          <a:p>
            <a:pPr>
              <a:defRPr/>
            </a:pPr>
            <a:fld id="{B09A13E3-17AD-4988-877F-6520F738B97A}" type="slidenum">
              <a:rPr lang="en-US"/>
              <a:pPr>
                <a:defRPr/>
              </a:pPr>
              <a:t>‹Nr.›</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3513" y="25400"/>
            <a:ext cx="2151062" cy="621188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57150" y="25400"/>
            <a:ext cx="6303963" cy="6211888"/>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7"/>
          <p:cNvSpPr>
            <a:spLocks noGrp="1" noChangeArrowheads="1"/>
          </p:cNvSpPr>
          <p:nvPr>
            <p:ph type="ftr" sz="quarter" idx="10"/>
          </p:nvPr>
        </p:nvSpPr>
        <p:spPr>
          <a:ln/>
        </p:spPr>
        <p:txBody>
          <a:bodyPr/>
          <a:lstStyle>
            <a:lvl1pPr>
              <a:defRPr/>
            </a:lvl1pPr>
          </a:lstStyle>
          <a:p>
            <a:pPr>
              <a:defRPr/>
            </a:pPr>
            <a:endParaRPr lang="de-DE"/>
          </a:p>
        </p:txBody>
      </p:sp>
      <p:sp>
        <p:nvSpPr>
          <p:cNvPr id="5" name="Rectangle 8"/>
          <p:cNvSpPr>
            <a:spLocks noGrp="1" noChangeArrowheads="1"/>
          </p:cNvSpPr>
          <p:nvPr>
            <p:ph type="sldNum" sz="quarter" idx="11"/>
          </p:nvPr>
        </p:nvSpPr>
        <p:spPr>
          <a:ln/>
        </p:spPr>
        <p:txBody>
          <a:bodyPr/>
          <a:lstStyle>
            <a:lvl1pPr>
              <a:defRPr/>
            </a:lvl1pPr>
          </a:lstStyle>
          <a:p>
            <a:pPr>
              <a:defRPr/>
            </a:pPr>
            <a:fld id="{BE3AA690-CF6F-4092-9BE6-8C571356E893}" type="slidenum">
              <a:rPr lang="en-US"/>
              <a:pPr>
                <a:defRPr/>
              </a:pPr>
              <a:t>‹Nr.›</a:t>
            </a:fld>
            <a:endParaRPr lang="en-US"/>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7150" y="25400"/>
            <a:ext cx="8043863" cy="431800"/>
          </a:xfrm>
          <a:effectLst>
            <a:outerShdw blurRad="50800" dist="38100" dir="2700000" algn="tl" rotWithShape="0">
              <a:prstClr val="black">
                <a:alpha val="40000"/>
              </a:prstClr>
            </a:outerShdw>
          </a:effectLst>
        </p:spPr>
        <p:txBody>
          <a:bodyPr/>
          <a:lstStyle>
            <a:lvl1pPr>
              <a:defRPr lang="de-DE" sz="2000" b="1" kern="1200">
                <a:solidFill>
                  <a:schemeClr val="bg1"/>
                </a:solidFill>
                <a:latin typeface="Arial" pitchFamily="34" charset="0"/>
                <a:ea typeface="+mn-ea"/>
                <a:cs typeface="Arial" pitchFamily="34" charset="0"/>
              </a:defRPr>
            </a:lvl1pPr>
          </a:lstStyle>
          <a:p>
            <a:pPr lvl="0" algn="l" rtl="0" eaLnBrk="0" fontAlgn="base" hangingPunct="0">
              <a:spcBef>
                <a:spcPct val="0"/>
              </a:spcBef>
              <a:spcAft>
                <a:spcPct val="0"/>
              </a:spcAft>
            </a:pPr>
            <a:r>
              <a:rPr lang="de-DE" smtClean="0"/>
              <a:t>Titelmasterformat durch Klicken bearbeiten</a:t>
            </a:r>
            <a:endParaRPr lang="de-DE"/>
          </a:p>
        </p:txBody>
      </p:sp>
      <p:sp>
        <p:nvSpPr>
          <p:cNvPr id="3" name="Textplatzhalter 2"/>
          <p:cNvSpPr>
            <a:spLocks noGrp="1"/>
          </p:cNvSpPr>
          <p:nvPr>
            <p:ph type="body" sz="half" idx="1"/>
          </p:nvPr>
        </p:nvSpPr>
        <p:spPr>
          <a:xfrm>
            <a:off x="434975" y="836613"/>
            <a:ext cx="4038600" cy="540067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25975" y="836613"/>
            <a:ext cx="4038600" cy="2624137"/>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25975" y="3613150"/>
            <a:ext cx="4038600" cy="2624138"/>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7"/>
          <p:cNvSpPr>
            <a:spLocks noGrp="1" noChangeArrowheads="1"/>
          </p:cNvSpPr>
          <p:nvPr>
            <p:ph type="ftr" sz="quarter" idx="10"/>
          </p:nvPr>
        </p:nvSpPr>
        <p:spPr>
          <a:ln/>
        </p:spPr>
        <p:txBody>
          <a:bodyPr/>
          <a:lstStyle>
            <a:lvl1pPr>
              <a:defRPr/>
            </a:lvl1pPr>
          </a:lstStyle>
          <a:p>
            <a:pPr>
              <a:defRPr/>
            </a:pPr>
            <a:endParaRPr lang="de-DE"/>
          </a:p>
        </p:txBody>
      </p:sp>
      <p:sp>
        <p:nvSpPr>
          <p:cNvPr id="7" name="Rectangle 8"/>
          <p:cNvSpPr>
            <a:spLocks noGrp="1" noChangeArrowheads="1"/>
          </p:cNvSpPr>
          <p:nvPr>
            <p:ph type="sldNum" sz="quarter" idx="11"/>
          </p:nvPr>
        </p:nvSpPr>
        <p:spPr>
          <a:ln/>
        </p:spPr>
        <p:txBody>
          <a:bodyPr/>
          <a:lstStyle>
            <a:lvl1pPr>
              <a:defRPr/>
            </a:lvl1pPr>
          </a:lstStyle>
          <a:p>
            <a:pPr>
              <a:defRPr/>
            </a:pPr>
            <a:fld id="{175BE821-F0E0-4054-926E-5D73CA956BF3}" type="slidenum">
              <a:rPr lang="en-US"/>
              <a:pPr>
                <a:defRPr/>
              </a:pPr>
              <a:t>‹Nr.›</a:t>
            </a:fld>
            <a:endParaRPr lang="en-US"/>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7150" y="25400"/>
            <a:ext cx="8043863" cy="431800"/>
          </a:xfrm>
          <a:effectLst>
            <a:outerShdw blurRad="50800" dist="38100" dir="2700000" algn="tl" rotWithShape="0">
              <a:prstClr val="black">
                <a:alpha val="40000"/>
              </a:prstClr>
            </a:outerShdw>
          </a:effectLst>
        </p:spPr>
        <p:txBody>
          <a:bodyPr/>
          <a:lstStyle>
            <a:lvl1pPr>
              <a:defRPr lang="de-DE" sz="2000" b="1" kern="1200">
                <a:solidFill>
                  <a:schemeClr val="bg1"/>
                </a:solidFill>
                <a:latin typeface="Arial" pitchFamily="34" charset="0"/>
                <a:ea typeface="+mn-ea"/>
                <a:cs typeface="Arial" pitchFamily="34" charset="0"/>
              </a:defRPr>
            </a:lvl1pPr>
          </a:lstStyle>
          <a:p>
            <a:pPr lvl="0" algn="l" rtl="0" eaLnBrk="0" fontAlgn="base" hangingPunct="0">
              <a:spcBef>
                <a:spcPct val="0"/>
              </a:spcBef>
              <a:spcAft>
                <a:spcPct val="0"/>
              </a:spcAft>
            </a:pPr>
            <a:r>
              <a:rPr lang="de-DE" smtClean="0"/>
              <a:t>Titelmasterformat durch Klicken bearbeiten</a:t>
            </a:r>
            <a:endParaRPr lang="de-DE"/>
          </a:p>
        </p:txBody>
      </p:sp>
      <p:sp>
        <p:nvSpPr>
          <p:cNvPr id="3" name="Inhaltsplatzhalter 2"/>
          <p:cNvSpPr>
            <a:spLocks noGrp="1"/>
          </p:cNvSpPr>
          <p:nvPr>
            <p:ph sz="half" idx="1"/>
          </p:nvPr>
        </p:nvSpPr>
        <p:spPr>
          <a:xfrm>
            <a:off x="434975" y="836613"/>
            <a:ext cx="4038600" cy="540067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25975" y="836613"/>
            <a:ext cx="4038600" cy="2624137"/>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25975" y="3613150"/>
            <a:ext cx="4038600" cy="2624138"/>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7"/>
          <p:cNvSpPr>
            <a:spLocks noGrp="1" noChangeArrowheads="1"/>
          </p:cNvSpPr>
          <p:nvPr>
            <p:ph type="ftr" sz="quarter" idx="10"/>
          </p:nvPr>
        </p:nvSpPr>
        <p:spPr>
          <a:ln/>
        </p:spPr>
        <p:txBody>
          <a:bodyPr/>
          <a:lstStyle>
            <a:lvl1pPr>
              <a:defRPr/>
            </a:lvl1pPr>
          </a:lstStyle>
          <a:p>
            <a:pPr>
              <a:defRPr/>
            </a:pPr>
            <a:endParaRPr lang="de-DE"/>
          </a:p>
        </p:txBody>
      </p:sp>
      <p:sp>
        <p:nvSpPr>
          <p:cNvPr id="7" name="Rectangle 8"/>
          <p:cNvSpPr>
            <a:spLocks noGrp="1" noChangeArrowheads="1"/>
          </p:cNvSpPr>
          <p:nvPr>
            <p:ph type="sldNum" sz="quarter" idx="11"/>
          </p:nvPr>
        </p:nvSpPr>
        <p:spPr>
          <a:ln/>
        </p:spPr>
        <p:txBody>
          <a:bodyPr/>
          <a:lstStyle>
            <a:lvl1pPr>
              <a:defRPr/>
            </a:lvl1pPr>
          </a:lstStyle>
          <a:p>
            <a:pPr>
              <a:defRPr/>
            </a:pPr>
            <a:fld id="{7307201F-7560-4060-B736-A3C6AD06BEF1}" type="slidenum">
              <a:rPr lang="en-US"/>
              <a:pPr>
                <a:defRPr/>
              </a:pPr>
              <a:t>‹Nr.›</a:t>
            </a:fld>
            <a:endParaRPr lang="en-US"/>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3" name="Rectangle 7"/>
          <p:cNvSpPr>
            <a:spLocks noGrp="1" noChangeArrowheads="1"/>
          </p:cNvSpPr>
          <p:nvPr>
            <p:ph type="ftr" sz="quarter" idx="10"/>
          </p:nvPr>
        </p:nvSpPr>
        <p:spPr>
          <a:ln/>
        </p:spPr>
        <p:txBody>
          <a:bodyPr/>
          <a:lstStyle>
            <a:lvl1pPr>
              <a:defRPr/>
            </a:lvl1pPr>
          </a:lstStyle>
          <a:p>
            <a:pPr>
              <a:defRPr/>
            </a:pPr>
            <a:endParaRPr lang="de-DE"/>
          </a:p>
        </p:txBody>
      </p:sp>
      <p:sp>
        <p:nvSpPr>
          <p:cNvPr id="4" name="Rectangle 8"/>
          <p:cNvSpPr>
            <a:spLocks noGrp="1" noChangeArrowheads="1"/>
          </p:cNvSpPr>
          <p:nvPr>
            <p:ph type="sldNum" sz="quarter" idx="11"/>
          </p:nvPr>
        </p:nvSpPr>
        <p:spPr>
          <a:ln/>
        </p:spPr>
        <p:txBody>
          <a:bodyPr/>
          <a:lstStyle>
            <a:lvl1pPr>
              <a:defRPr/>
            </a:lvl1pPr>
          </a:lstStyle>
          <a:p>
            <a:pPr>
              <a:defRPr/>
            </a:pPr>
            <a:fld id="{8C94E450-081E-4A7B-B800-24ECE10A4E0A}" type="slidenum">
              <a:rPr lang="en-US"/>
              <a:pPr>
                <a:defRPr/>
              </a:pPr>
              <a:t>‹Nr.›</a:t>
            </a:fld>
            <a:endParaRPr lang="en-US"/>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57150" y="25400"/>
            <a:ext cx="8043863" cy="431800"/>
          </a:xfrm>
          <a:effectLst>
            <a:outerShdw blurRad="50800" dist="38100" dir="2700000" algn="tl" rotWithShape="0">
              <a:prstClr val="black">
                <a:alpha val="40000"/>
              </a:prstClr>
            </a:outerShdw>
          </a:effectLst>
        </p:spPr>
        <p:txBody>
          <a:bodyPr/>
          <a:lstStyle>
            <a:lvl1pPr>
              <a:defRPr lang="de-DE" sz="2000" b="1" kern="1200">
                <a:solidFill>
                  <a:schemeClr val="bg1"/>
                </a:solidFill>
                <a:latin typeface="Arial" pitchFamily="34" charset="0"/>
                <a:ea typeface="+mn-ea"/>
                <a:cs typeface="Arial" pitchFamily="34" charset="0"/>
              </a:defRPr>
            </a:lvl1pPr>
          </a:lstStyle>
          <a:p>
            <a:pPr lvl="0" algn="l" rtl="0" eaLnBrk="0" fontAlgn="base" hangingPunct="0">
              <a:spcBef>
                <a:spcPct val="0"/>
              </a:spcBef>
              <a:spcAft>
                <a:spcPct val="0"/>
              </a:spcAft>
            </a:pPr>
            <a:r>
              <a:rPr lang="de-DE" smtClean="0"/>
              <a:t>Titelmasterformat durch Klicken bearbeiten</a:t>
            </a:r>
            <a:endParaRPr lang="de-DE"/>
          </a:p>
        </p:txBody>
      </p:sp>
      <p:sp>
        <p:nvSpPr>
          <p:cNvPr id="3" name="Inhaltsplatzhalter 2"/>
          <p:cNvSpPr>
            <a:spLocks noGrp="1"/>
          </p:cNvSpPr>
          <p:nvPr>
            <p:ph sz="quarter" idx="1"/>
          </p:nvPr>
        </p:nvSpPr>
        <p:spPr>
          <a:xfrm>
            <a:off x="434975" y="836613"/>
            <a:ext cx="4038600" cy="2624137"/>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25975" y="836613"/>
            <a:ext cx="4038600" cy="2624137"/>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34975" y="3613150"/>
            <a:ext cx="4038600" cy="2624138"/>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Inhaltsplatzhalter 5"/>
          <p:cNvSpPr>
            <a:spLocks noGrp="1"/>
          </p:cNvSpPr>
          <p:nvPr>
            <p:ph sz="quarter" idx="4"/>
          </p:nvPr>
        </p:nvSpPr>
        <p:spPr>
          <a:xfrm>
            <a:off x="4625975" y="3613150"/>
            <a:ext cx="4038600" cy="2624138"/>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7"/>
          <p:cNvSpPr>
            <a:spLocks noGrp="1" noChangeArrowheads="1"/>
          </p:cNvSpPr>
          <p:nvPr>
            <p:ph type="ftr" sz="quarter" idx="10"/>
          </p:nvPr>
        </p:nvSpPr>
        <p:spPr>
          <a:ln/>
        </p:spPr>
        <p:txBody>
          <a:bodyPr/>
          <a:lstStyle>
            <a:lvl1pPr>
              <a:defRPr/>
            </a:lvl1pPr>
          </a:lstStyle>
          <a:p>
            <a:pPr>
              <a:defRPr/>
            </a:pPr>
            <a:endParaRPr lang="de-DE"/>
          </a:p>
        </p:txBody>
      </p:sp>
      <p:sp>
        <p:nvSpPr>
          <p:cNvPr id="8" name="Rectangle 8"/>
          <p:cNvSpPr>
            <a:spLocks noGrp="1" noChangeArrowheads="1"/>
          </p:cNvSpPr>
          <p:nvPr>
            <p:ph type="sldNum" sz="quarter" idx="11"/>
          </p:nvPr>
        </p:nvSpPr>
        <p:spPr>
          <a:ln/>
        </p:spPr>
        <p:txBody>
          <a:bodyPr/>
          <a:lstStyle>
            <a:lvl1pPr>
              <a:defRPr/>
            </a:lvl1pPr>
          </a:lstStyle>
          <a:p>
            <a:pPr>
              <a:defRPr/>
            </a:pPr>
            <a:fld id="{7775E6D8-2745-45ED-9D6B-682D764763E2}" type="slidenum">
              <a:rPr lang="en-US"/>
              <a:pPr>
                <a:defRPr/>
              </a:pPr>
              <a:t>‹Nr.›</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effectLst>
            <a:outerShdw blurRad="50800" dist="38100" dir="2700000" algn="tl" rotWithShape="0">
              <a:prstClr val="black">
                <a:alpha val="40000"/>
              </a:prstClr>
            </a:outerShdw>
          </a:effectLst>
        </p:spPr>
        <p:txBody>
          <a:bodyPr/>
          <a:lstStyle>
            <a:lvl1pPr>
              <a:defRPr lang="de-DE" sz="2000" b="1" kern="1200">
                <a:solidFill>
                  <a:schemeClr val="bg1"/>
                </a:solidFill>
                <a:latin typeface="Arial" pitchFamily="34" charset="0"/>
                <a:ea typeface="+mn-ea"/>
                <a:cs typeface="Arial" pitchFamily="34" charset="0"/>
              </a:defRPr>
            </a:lvl1pPr>
          </a:lstStyle>
          <a:p>
            <a:pPr lvl="0" algn="l" rtl="0" eaLnBrk="0" fontAlgn="base" hangingPunct="0">
              <a:spcBef>
                <a:spcPct val="0"/>
              </a:spcBef>
              <a:spcAft>
                <a:spcPct val="0"/>
              </a:spcAft>
            </a:pPr>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7"/>
          <p:cNvSpPr>
            <a:spLocks noGrp="1" noChangeArrowheads="1"/>
          </p:cNvSpPr>
          <p:nvPr>
            <p:ph type="ftr" sz="quarter" idx="10"/>
          </p:nvPr>
        </p:nvSpPr>
        <p:spPr>
          <a:ln/>
        </p:spPr>
        <p:txBody>
          <a:bodyPr/>
          <a:lstStyle>
            <a:lvl1pPr>
              <a:defRPr/>
            </a:lvl1pPr>
          </a:lstStyle>
          <a:p>
            <a:pPr>
              <a:defRPr/>
            </a:pPr>
            <a:endParaRPr lang="de-DE"/>
          </a:p>
        </p:txBody>
      </p:sp>
      <p:sp>
        <p:nvSpPr>
          <p:cNvPr id="5" name="Rectangle 8"/>
          <p:cNvSpPr>
            <a:spLocks noGrp="1" noChangeArrowheads="1"/>
          </p:cNvSpPr>
          <p:nvPr>
            <p:ph type="sldNum" sz="quarter" idx="11"/>
          </p:nvPr>
        </p:nvSpPr>
        <p:spPr>
          <a:xfrm>
            <a:off x="7034253" y="6594502"/>
            <a:ext cx="2133600" cy="279400"/>
          </a:xfrm>
          <a:ln/>
        </p:spPr>
        <p:txBody>
          <a:bodyPr/>
          <a:lstStyle>
            <a:lvl1pPr>
              <a:defRPr/>
            </a:lvl1pPr>
          </a:lstStyle>
          <a:p>
            <a:pPr>
              <a:defRPr/>
            </a:pPr>
            <a:fld id="{2A444658-43B8-48F9-9AD3-B3CD6FEB7CDD}" type="slidenum">
              <a:rPr lang="en-US"/>
              <a:pPr>
                <a:defRPr/>
              </a:pPr>
              <a:t>‹Nr.›</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7"/>
          <p:cNvSpPr>
            <a:spLocks noGrp="1" noChangeArrowheads="1"/>
          </p:cNvSpPr>
          <p:nvPr>
            <p:ph type="ftr" sz="quarter" idx="10"/>
          </p:nvPr>
        </p:nvSpPr>
        <p:spPr>
          <a:ln/>
        </p:spPr>
        <p:txBody>
          <a:bodyPr/>
          <a:lstStyle>
            <a:lvl1pPr>
              <a:defRPr/>
            </a:lvl1pPr>
          </a:lstStyle>
          <a:p>
            <a:pPr>
              <a:defRPr/>
            </a:pPr>
            <a:endParaRPr lang="de-DE"/>
          </a:p>
        </p:txBody>
      </p:sp>
      <p:sp>
        <p:nvSpPr>
          <p:cNvPr id="5" name="Rectangle 8"/>
          <p:cNvSpPr>
            <a:spLocks noGrp="1" noChangeArrowheads="1"/>
          </p:cNvSpPr>
          <p:nvPr>
            <p:ph type="sldNum" sz="quarter" idx="11"/>
          </p:nvPr>
        </p:nvSpPr>
        <p:spPr>
          <a:xfrm>
            <a:off x="7026302" y="6586551"/>
            <a:ext cx="2133600" cy="279400"/>
          </a:xfrm>
          <a:ln/>
        </p:spPr>
        <p:txBody>
          <a:bodyPr/>
          <a:lstStyle>
            <a:lvl1pPr>
              <a:defRPr/>
            </a:lvl1pPr>
          </a:lstStyle>
          <a:p>
            <a:pPr>
              <a:defRPr/>
            </a:pPr>
            <a:fld id="{E101CA5B-F340-42EA-A02B-0791E2958A4A}" type="slidenum">
              <a:rPr lang="en-US"/>
              <a:pPr>
                <a:defRPr/>
              </a:pPr>
              <a:t>‹Nr.›</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effectLst>
            <a:outerShdw blurRad="50800" dist="38100" dir="2700000" algn="tl" rotWithShape="0">
              <a:prstClr val="black">
                <a:alpha val="40000"/>
              </a:prstClr>
            </a:outerShdw>
          </a:effectLst>
        </p:spPr>
        <p:txBody>
          <a:bodyPr/>
          <a:lstStyle>
            <a:lvl1pPr>
              <a:defRPr lang="de-DE" sz="2000" b="1" kern="1200">
                <a:solidFill>
                  <a:schemeClr val="bg1"/>
                </a:solidFill>
                <a:latin typeface="Arial" pitchFamily="34" charset="0"/>
                <a:ea typeface="+mn-ea"/>
                <a:cs typeface="Arial" pitchFamily="34" charset="0"/>
              </a:defRPr>
            </a:lvl1pPr>
          </a:lstStyle>
          <a:p>
            <a:pPr lvl="0" algn="l" rtl="0" eaLnBrk="0" fontAlgn="base" hangingPunct="0">
              <a:spcBef>
                <a:spcPct val="0"/>
              </a:spcBef>
              <a:spcAft>
                <a:spcPct val="0"/>
              </a:spcAft>
            </a:pPr>
            <a:r>
              <a:rPr lang="de-DE" smtClean="0"/>
              <a:t>Titelmasterformat durch Klicken bearbeiten</a:t>
            </a:r>
            <a:endParaRPr lang="de-DE"/>
          </a:p>
        </p:txBody>
      </p:sp>
      <p:sp>
        <p:nvSpPr>
          <p:cNvPr id="3" name="Inhaltsplatzhalter 2"/>
          <p:cNvSpPr>
            <a:spLocks noGrp="1"/>
          </p:cNvSpPr>
          <p:nvPr>
            <p:ph sz="half" idx="1"/>
          </p:nvPr>
        </p:nvSpPr>
        <p:spPr>
          <a:xfrm>
            <a:off x="434975" y="836613"/>
            <a:ext cx="4038600" cy="5400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25975" y="836613"/>
            <a:ext cx="4038600" cy="5400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7"/>
          <p:cNvSpPr>
            <a:spLocks noGrp="1" noChangeArrowheads="1"/>
          </p:cNvSpPr>
          <p:nvPr>
            <p:ph type="ftr" sz="quarter" idx="10"/>
          </p:nvPr>
        </p:nvSpPr>
        <p:spPr>
          <a:ln/>
        </p:spPr>
        <p:txBody>
          <a:bodyPr/>
          <a:lstStyle>
            <a:lvl1pPr>
              <a:defRPr/>
            </a:lvl1pPr>
          </a:lstStyle>
          <a:p>
            <a:pPr>
              <a:defRPr/>
            </a:pPr>
            <a:endParaRPr lang="de-DE"/>
          </a:p>
        </p:txBody>
      </p:sp>
      <p:sp>
        <p:nvSpPr>
          <p:cNvPr id="6" name="Rectangle 8"/>
          <p:cNvSpPr>
            <a:spLocks noGrp="1" noChangeArrowheads="1"/>
          </p:cNvSpPr>
          <p:nvPr>
            <p:ph type="sldNum" sz="quarter" idx="11"/>
          </p:nvPr>
        </p:nvSpPr>
        <p:spPr>
          <a:ln/>
        </p:spPr>
        <p:txBody>
          <a:bodyPr/>
          <a:lstStyle>
            <a:lvl1pPr>
              <a:defRPr/>
            </a:lvl1pPr>
          </a:lstStyle>
          <a:p>
            <a:pPr>
              <a:defRPr/>
            </a:pPr>
            <a:fld id="{6B0019F9-F27B-4D23-A476-E5DC3ED75FC5}" type="slidenum">
              <a:rPr lang="en-US"/>
              <a:pPr>
                <a:defRPr/>
              </a:pPr>
              <a:t>‹Nr.›</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7"/>
          <p:cNvSpPr>
            <a:spLocks noGrp="1" noChangeArrowheads="1"/>
          </p:cNvSpPr>
          <p:nvPr>
            <p:ph type="ftr" sz="quarter" idx="10"/>
          </p:nvPr>
        </p:nvSpPr>
        <p:spPr>
          <a:ln/>
        </p:spPr>
        <p:txBody>
          <a:bodyPr/>
          <a:lstStyle>
            <a:lvl1pPr>
              <a:defRPr/>
            </a:lvl1pPr>
          </a:lstStyle>
          <a:p>
            <a:pPr>
              <a:defRPr/>
            </a:pPr>
            <a:endParaRPr lang="de-DE"/>
          </a:p>
        </p:txBody>
      </p:sp>
      <p:sp>
        <p:nvSpPr>
          <p:cNvPr id="8" name="Rectangle 8"/>
          <p:cNvSpPr>
            <a:spLocks noGrp="1" noChangeArrowheads="1"/>
          </p:cNvSpPr>
          <p:nvPr>
            <p:ph type="sldNum" sz="quarter" idx="11"/>
          </p:nvPr>
        </p:nvSpPr>
        <p:spPr>
          <a:ln/>
        </p:spPr>
        <p:txBody>
          <a:bodyPr/>
          <a:lstStyle>
            <a:lvl1pPr>
              <a:defRPr/>
            </a:lvl1pPr>
          </a:lstStyle>
          <a:p>
            <a:pPr>
              <a:defRPr/>
            </a:pPr>
            <a:fld id="{0EE226D9-6F4F-4A25-B5D1-3F3A11238608}" type="slidenum">
              <a:rPr lang="en-US"/>
              <a:pPr>
                <a:defRPr/>
              </a:pPr>
              <a:t>‹Nr.›</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effectLst>
            <a:outerShdw blurRad="50800" dist="38100" dir="2700000" algn="tl" rotWithShape="0">
              <a:prstClr val="black">
                <a:alpha val="40000"/>
              </a:prstClr>
            </a:outerShdw>
          </a:effectLst>
        </p:spPr>
        <p:txBody>
          <a:bodyPr/>
          <a:lstStyle>
            <a:lvl1pPr>
              <a:defRPr lang="de-DE" sz="2000" b="1" kern="1200">
                <a:solidFill>
                  <a:schemeClr val="bg1"/>
                </a:solidFill>
                <a:latin typeface="Arial" pitchFamily="34" charset="0"/>
                <a:ea typeface="+mn-ea"/>
                <a:cs typeface="Arial" pitchFamily="34" charset="0"/>
              </a:defRPr>
            </a:lvl1pPr>
          </a:lstStyle>
          <a:p>
            <a:pPr lvl="0" algn="l" rtl="0" eaLnBrk="0" fontAlgn="base" hangingPunct="0">
              <a:spcBef>
                <a:spcPct val="0"/>
              </a:spcBef>
              <a:spcAft>
                <a:spcPct val="0"/>
              </a:spcAft>
            </a:pPr>
            <a:r>
              <a:rPr lang="de-DE" smtClean="0"/>
              <a:t>Titelmasterformat durch Klicken bearbeiten</a:t>
            </a:r>
            <a:endParaRPr lang="de-DE"/>
          </a:p>
        </p:txBody>
      </p:sp>
      <p:sp>
        <p:nvSpPr>
          <p:cNvPr id="3" name="Rectangle 7"/>
          <p:cNvSpPr>
            <a:spLocks noGrp="1" noChangeArrowheads="1"/>
          </p:cNvSpPr>
          <p:nvPr>
            <p:ph type="ftr" sz="quarter" idx="10"/>
          </p:nvPr>
        </p:nvSpPr>
        <p:spPr>
          <a:ln/>
        </p:spPr>
        <p:txBody>
          <a:bodyPr/>
          <a:lstStyle>
            <a:lvl1pPr>
              <a:defRPr/>
            </a:lvl1pPr>
          </a:lstStyle>
          <a:p>
            <a:pPr>
              <a:defRPr/>
            </a:pPr>
            <a:endParaRPr lang="de-DE"/>
          </a:p>
        </p:txBody>
      </p:sp>
      <p:sp>
        <p:nvSpPr>
          <p:cNvPr id="4" name="Rectangle 8"/>
          <p:cNvSpPr>
            <a:spLocks noGrp="1" noChangeArrowheads="1"/>
          </p:cNvSpPr>
          <p:nvPr>
            <p:ph type="sldNum" sz="quarter" idx="11"/>
          </p:nvPr>
        </p:nvSpPr>
        <p:spPr>
          <a:ln/>
        </p:spPr>
        <p:txBody>
          <a:bodyPr/>
          <a:lstStyle>
            <a:lvl1pPr>
              <a:defRPr/>
            </a:lvl1pPr>
          </a:lstStyle>
          <a:p>
            <a:pPr>
              <a:defRPr/>
            </a:pPr>
            <a:fld id="{3C461C8E-A507-410D-B89A-3984B063A670}" type="slidenum">
              <a:rPr lang="en-US"/>
              <a:pPr>
                <a:defRPr/>
              </a:pPr>
              <a:t>‹Nr.›</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endParaRPr lang="de-DE"/>
          </a:p>
        </p:txBody>
      </p:sp>
      <p:sp>
        <p:nvSpPr>
          <p:cNvPr id="3" name="Rectangle 8"/>
          <p:cNvSpPr>
            <a:spLocks noGrp="1" noChangeArrowheads="1"/>
          </p:cNvSpPr>
          <p:nvPr>
            <p:ph type="sldNum" sz="quarter" idx="11"/>
          </p:nvPr>
        </p:nvSpPr>
        <p:spPr>
          <a:xfrm>
            <a:off x="7010400" y="6594502"/>
            <a:ext cx="2133600" cy="279400"/>
          </a:xfrm>
          <a:ln/>
        </p:spPr>
        <p:txBody>
          <a:bodyPr/>
          <a:lstStyle>
            <a:lvl1pPr>
              <a:defRPr/>
            </a:lvl1pPr>
          </a:lstStyle>
          <a:p>
            <a:pPr>
              <a:defRPr/>
            </a:pPr>
            <a:fld id="{84E08174-D096-4148-B1AA-65278E8A85EF}" type="slidenum">
              <a:rPr lang="en-US"/>
              <a:pPr>
                <a:defRPr/>
              </a:pPr>
              <a:t>‹Nr.›</a:t>
            </a:fld>
            <a:endParaRPr lang="en-US" dirty="0"/>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7"/>
          <p:cNvSpPr>
            <a:spLocks noGrp="1" noChangeArrowheads="1"/>
          </p:cNvSpPr>
          <p:nvPr>
            <p:ph type="ftr" sz="quarter" idx="10"/>
          </p:nvPr>
        </p:nvSpPr>
        <p:spPr>
          <a:ln/>
        </p:spPr>
        <p:txBody>
          <a:bodyPr/>
          <a:lstStyle>
            <a:lvl1pPr>
              <a:defRPr/>
            </a:lvl1pPr>
          </a:lstStyle>
          <a:p>
            <a:pPr>
              <a:defRPr/>
            </a:pPr>
            <a:endParaRPr lang="de-DE"/>
          </a:p>
        </p:txBody>
      </p:sp>
      <p:sp>
        <p:nvSpPr>
          <p:cNvPr id="6" name="Rectangle 8"/>
          <p:cNvSpPr>
            <a:spLocks noGrp="1" noChangeArrowheads="1"/>
          </p:cNvSpPr>
          <p:nvPr>
            <p:ph type="sldNum" sz="quarter" idx="11"/>
          </p:nvPr>
        </p:nvSpPr>
        <p:spPr>
          <a:ln/>
        </p:spPr>
        <p:txBody>
          <a:bodyPr/>
          <a:lstStyle>
            <a:lvl1pPr>
              <a:defRPr/>
            </a:lvl1pPr>
          </a:lstStyle>
          <a:p>
            <a:pPr>
              <a:defRPr/>
            </a:pPr>
            <a:fld id="{B646D05C-4ABD-4B1A-80CB-783C6C7F08CB}" type="slidenum">
              <a:rPr lang="en-US"/>
              <a:pPr>
                <a:defRPr/>
              </a:pPr>
              <a:t>‹Nr.›</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7"/>
          <p:cNvSpPr>
            <a:spLocks noGrp="1" noChangeArrowheads="1"/>
          </p:cNvSpPr>
          <p:nvPr>
            <p:ph type="ftr" sz="quarter" idx="10"/>
          </p:nvPr>
        </p:nvSpPr>
        <p:spPr>
          <a:ln/>
        </p:spPr>
        <p:txBody>
          <a:bodyPr/>
          <a:lstStyle>
            <a:lvl1pPr>
              <a:defRPr/>
            </a:lvl1pPr>
          </a:lstStyle>
          <a:p>
            <a:pPr>
              <a:defRPr/>
            </a:pPr>
            <a:endParaRPr lang="de-DE"/>
          </a:p>
        </p:txBody>
      </p:sp>
      <p:sp>
        <p:nvSpPr>
          <p:cNvPr id="6" name="Rectangle 8"/>
          <p:cNvSpPr>
            <a:spLocks noGrp="1" noChangeArrowheads="1"/>
          </p:cNvSpPr>
          <p:nvPr>
            <p:ph type="sldNum" sz="quarter" idx="11"/>
          </p:nvPr>
        </p:nvSpPr>
        <p:spPr>
          <a:ln/>
        </p:spPr>
        <p:txBody>
          <a:bodyPr/>
          <a:lstStyle>
            <a:lvl1pPr>
              <a:defRPr/>
            </a:lvl1pPr>
          </a:lstStyle>
          <a:p>
            <a:pPr>
              <a:defRPr/>
            </a:pPr>
            <a:fld id="{039A4007-B595-4C5C-B1E4-F5E696E80E7E}" type="slidenum">
              <a:rPr lang="en-US"/>
              <a:pPr>
                <a:defRPr/>
              </a:pPr>
              <a:t>‹Nr.›</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57150" y="25400"/>
            <a:ext cx="8043863" cy="431800"/>
          </a:xfrm>
          <a:prstGeom prst="rect">
            <a:avLst/>
          </a:prstGeom>
          <a:effectLst>
            <a:outerShdw blurRad="50800" dist="38100" dir="2700000" algn="tl" rotWithShape="0">
              <a:prstClr val="black">
                <a:alpha val="40000"/>
              </a:prstClr>
            </a:outerShdw>
          </a:effectLst>
        </p:spPr>
        <p:txBody>
          <a:bodyPr/>
          <a:lstStyle/>
          <a:p>
            <a:pPr lvl="0"/>
            <a:r>
              <a:rPr lang="en-US" smtClean="0"/>
              <a:t>Titelmasterformat durch Klicken bearbeiten</a:t>
            </a:r>
          </a:p>
        </p:txBody>
      </p:sp>
      <p:sp>
        <p:nvSpPr>
          <p:cNvPr id="6147" name="Rectangle 3"/>
          <p:cNvSpPr>
            <a:spLocks noGrp="1" noChangeArrowheads="1"/>
          </p:cNvSpPr>
          <p:nvPr>
            <p:ph type="body" idx="1"/>
          </p:nvPr>
        </p:nvSpPr>
        <p:spPr bwMode="auto">
          <a:xfrm>
            <a:off x="434975" y="836613"/>
            <a:ext cx="8229600" cy="5400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1031" name="Rectangle 7"/>
          <p:cNvSpPr>
            <a:spLocks noGrp="1" noChangeArrowheads="1"/>
          </p:cNvSpPr>
          <p:nvPr>
            <p:ph type="ftr" sz="quarter" idx="3"/>
          </p:nvPr>
        </p:nvSpPr>
        <p:spPr bwMode="auto">
          <a:xfrm>
            <a:off x="1588" y="6381750"/>
            <a:ext cx="4032250"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bg2"/>
                </a:solidFill>
              </a:defRPr>
            </a:lvl1pPr>
          </a:lstStyle>
          <a:p>
            <a:pPr>
              <a:defRPr/>
            </a:pPr>
            <a:endParaRPr lang="de-DE"/>
          </a:p>
        </p:txBody>
      </p:sp>
      <p:sp>
        <p:nvSpPr>
          <p:cNvPr id="1032" name="Rectangle 8"/>
          <p:cNvSpPr>
            <a:spLocks noGrp="1" noChangeArrowheads="1"/>
          </p:cNvSpPr>
          <p:nvPr>
            <p:ph type="sldNum" sz="quarter" idx="4"/>
          </p:nvPr>
        </p:nvSpPr>
        <p:spPr bwMode="auto">
          <a:xfrm>
            <a:off x="7010400" y="6578600"/>
            <a:ext cx="2133600"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2"/>
                </a:solidFill>
              </a:defRPr>
            </a:lvl1pPr>
          </a:lstStyle>
          <a:p>
            <a:pPr>
              <a:defRPr/>
            </a:pPr>
            <a:fld id="{8DFC805D-6B78-4101-A5F0-001C01312143}" type="slidenum">
              <a:rPr lang="en-US"/>
              <a:pPr>
                <a:defRPr/>
              </a:pPr>
              <a:t>‹Nr.›</a:t>
            </a:fld>
            <a:endParaRPr lang="en-US"/>
          </a:p>
        </p:txBody>
      </p:sp>
    </p:spTree>
  </p:cSld>
  <p:clrMap bg1="lt1" tx1="dk1" bg2="lt2" tx2="dk2" accent1="accent1" accent2="accent2" accent3="accent3" accent4="accent4" accent5="accent5" accent6="accent6" hlink="hlink" folHlink="folHlink"/>
  <p:sldLayoutIdLst>
    <p:sldLayoutId id="2147483839"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Lst>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lang="en-US" sz="2000" b="1" kern="1200" smtClean="0">
          <a:solidFill>
            <a:schemeClr val="bg1"/>
          </a:solidFill>
          <a:latin typeface="Arial" pitchFamily="34" charset="0"/>
          <a:ea typeface="+mn-ea"/>
          <a:cs typeface="Arial" pitchFamily="34" charset="0"/>
        </a:defRPr>
      </a:lvl1pPr>
      <a:lvl2pPr algn="l" rtl="0" eaLnBrk="0" fontAlgn="base" hangingPunct="0">
        <a:spcBef>
          <a:spcPct val="0"/>
        </a:spcBef>
        <a:spcAft>
          <a:spcPct val="0"/>
        </a:spcAft>
        <a:defRPr sz="3200">
          <a:solidFill>
            <a:schemeClr val="bg1"/>
          </a:solidFill>
          <a:latin typeface="Arial" charset="0"/>
          <a:cs typeface="Arial" charset="0"/>
        </a:defRPr>
      </a:lvl2pPr>
      <a:lvl3pPr algn="l" rtl="0" eaLnBrk="0" fontAlgn="base" hangingPunct="0">
        <a:spcBef>
          <a:spcPct val="0"/>
        </a:spcBef>
        <a:spcAft>
          <a:spcPct val="0"/>
        </a:spcAft>
        <a:defRPr sz="3200">
          <a:solidFill>
            <a:schemeClr val="bg1"/>
          </a:solidFill>
          <a:latin typeface="Arial" charset="0"/>
          <a:cs typeface="Arial" charset="0"/>
        </a:defRPr>
      </a:lvl3pPr>
      <a:lvl4pPr algn="l" rtl="0" eaLnBrk="0" fontAlgn="base" hangingPunct="0">
        <a:spcBef>
          <a:spcPct val="0"/>
        </a:spcBef>
        <a:spcAft>
          <a:spcPct val="0"/>
        </a:spcAft>
        <a:defRPr sz="3200">
          <a:solidFill>
            <a:schemeClr val="bg1"/>
          </a:solidFill>
          <a:latin typeface="Arial" charset="0"/>
          <a:cs typeface="Arial" charset="0"/>
        </a:defRPr>
      </a:lvl4pPr>
      <a:lvl5pPr algn="l" rtl="0" eaLnBrk="0" fontAlgn="base" hangingPunct="0">
        <a:spcBef>
          <a:spcPct val="0"/>
        </a:spcBef>
        <a:spcAft>
          <a:spcPct val="0"/>
        </a:spcAft>
        <a:defRPr sz="3200">
          <a:solidFill>
            <a:schemeClr val="bg1"/>
          </a:solidFill>
          <a:latin typeface="Arial" charset="0"/>
          <a:cs typeface="Arial" charset="0"/>
        </a:defRPr>
      </a:lvl5pPr>
      <a:lvl6pPr marL="457200" algn="l" rtl="0" fontAlgn="base">
        <a:spcBef>
          <a:spcPct val="0"/>
        </a:spcBef>
        <a:spcAft>
          <a:spcPct val="0"/>
        </a:spcAft>
        <a:defRPr sz="3200">
          <a:solidFill>
            <a:schemeClr val="bg1"/>
          </a:solidFill>
          <a:latin typeface="Arial" charset="0"/>
          <a:cs typeface="Arial" charset="0"/>
        </a:defRPr>
      </a:lvl6pPr>
      <a:lvl7pPr marL="914400" algn="l" rtl="0" fontAlgn="base">
        <a:spcBef>
          <a:spcPct val="0"/>
        </a:spcBef>
        <a:spcAft>
          <a:spcPct val="0"/>
        </a:spcAft>
        <a:defRPr sz="3200">
          <a:solidFill>
            <a:schemeClr val="bg1"/>
          </a:solidFill>
          <a:latin typeface="Arial" charset="0"/>
          <a:cs typeface="Arial" charset="0"/>
        </a:defRPr>
      </a:lvl7pPr>
      <a:lvl8pPr marL="1371600" algn="l" rtl="0" fontAlgn="base">
        <a:spcBef>
          <a:spcPct val="0"/>
        </a:spcBef>
        <a:spcAft>
          <a:spcPct val="0"/>
        </a:spcAft>
        <a:defRPr sz="3200">
          <a:solidFill>
            <a:schemeClr val="bg1"/>
          </a:solidFill>
          <a:latin typeface="Arial" charset="0"/>
          <a:cs typeface="Arial" charset="0"/>
        </a:defRPr>
      </a:lvl8pPr>
      <a:lvl9pPr marL="1828800" algn="l" rtl="0" fontAlgn="base">
        <a:spcBef>
          <a:spcPct val="0"/>
        </a:spcBef>
        <a:spcAft>
          <a:spcPct val="0"/>
        </a:spcAft>
        <a:defRPr sz="3200">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4.gif"/><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gif"/><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546100" y="1586975"/>
            <a:ext cx="8078788" cy="646331"/>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r>
              <a:rPr lang="de-DE" dirty="0" smtClean="0">
                <a:solidFill>
                  <a:srgbClr val="6AA7B9"/>
                </a:solidFill>
              </a:rPr>
              <a:t>O. </a:t>
            </a:r>
            <a:r>
              <a:rPr lang="de-DE" dirty="0" err="1" smtClean="0">
                <a:solidFill>
                  <a:srgbClr val="6AA7B9"/>
                </a:solidFill>
              </a:rPr>
              <a:t>Dmitrieva</a:t>
            </a:r>
            <a:r>
              <a:rPr lang="de-DE" dirty="0" smtClean="0">
                <a:solidFill>
                  <a:srgbClr val="6AA7B9"/>
                </a:solidFill>
              </a:rPr>
              <a:t>, D. </a:t>
            </a:r>
            <a:r>
              <a:rPr lang="de-DE" dirty="0" err="1" smtClean="0">
                <a:solidFill>
                  <a:srgbClr val="6AA7B9"/>
                </a:solidFill>
              </a:rPr>
              <a:t>Ponge</a:t>
            </a:r>
            <a:r>
              <a:rPr lang="de-DE" dirty="0" smtClean="0">
                <a:solidFill>
                  <a:srgbClr val="6AA7B9"/>
                </a:solidFill>
              </a:rPr>
              <a:t>, G. </a:t>
            </a:r>
            <a:r>
              <a:rPr lang="de-DE" dirty="0" err="1" smtClean="0">
                <a:solidFill>
                  <a:srgbClr val="6AA7B9"/>
                </a:solidFill>
              </a:rPr>
              <a:t>Inden</a:t>
            </a:r>
            <a:r>
              <a:rPr lang="de-DE" dirty="0" smtClean="0">
                <a:solidFill>
                  <a:srgbClr val="6AA7B9"/>
                </a:solidFill>
              </a:rPr>
              <a:t>, J. Millán, P. Choi, </a:t>
            </a:r>
            <a:r>
              <a:rPr lang="de-DE" u="sng" dirty="0" smtClean="0">
                <a:solidFill>
                  <a:srgbClr val="6AA7B9"/>
                </a:solidFill>
              </a:rPr>
              <a:t>D. Raabe</a:t>
            </a:r>
            <a:endParaRPr lang="en-US" u="sng" dirty="0" smtClean="0">
              <a:solidFill>
                <a:srgbClr val="6AA7B9"/>
              </a:solidFill>
            </a:endParaRPr>
          </a:p>
          <a:p>
            <a:endParaRPr lang="en-US" dirty="0">
              <a:solidFill>
                <a:srgbClr val="6AA7B9"/>
              </a:solidFill>
            </a:endParaRPr>
          </a:p>
        </p:txBody>
      </p:sp>
      <p:sp>
        <p:nvSpPr>
          <p:cNvPr id="10" name="Textfeld 9"/>
          <p:cNvSpPr txBox="1"/>
          <p:nvPr/>
        </p:nvSpPr>
        <p:spPr>
          <a:xfrm>
            <a:off x="3390247" y="3663294"/>
            <a:ext cx="2725426" cy="415498"/>
          </a:xfrm>
          <a:prstGeom prst="rect">
            <a:avLst/>
          </a:prstGeom>
          <a:noFill/>
        </p:spPr>
        <p:txBody>
          <a:bodyPr wrap="none" rtlCol="0">
            <a:spAutoFit/>
          </a:bodyPr>
          <a:lstStyle/>
          <a:p>
            <a:r>
              <a:rPr lang="de-DE" sz="2100" dirty="0" smtClean="0">
                <a:solidFill>
                  <a:srgbClr val="35708B"/>
                </a:solidFill>
              </a:rPr>
              <a:t>Düsseldorf, Germany</a:t>
            </a:r>
            <a:endParaRPr lang="de-DE" sz="2100" dirty="0">
              <a:solidFill>
                <a:srgbClr val="35708B"/>
              </a:solidFill>
            </a:endParaRPr>
          </a:p>
        </p:txBody>
      </p:sp>
      <p:sp>
        <p:nvSpPr>
          <p:cNvPr id="11" name="Rechteck 10"/>
          <p:cNvSpPr/>
          <p:nvPr/>
        </p:nvSpPr>
        <p:spPr>
          <a:xfrm>
            <a:off x="3408838" y="4033808"/>
            <a:ext cx="2321626" cy="584775"/>
          </a:xfrm>
          <a:prstGeom prst="rect">
            <a:avLst/>
          </a:prstGeom>
        </p:spPr>
        <p:txBody>
          <a:bodyPr wrap="square">
            <a:spAutoFit/>
          </a:bodyPr>
          <a:lstStyle/>
          <a:p>
            <a:pPr lvl="0" algn="l"/>
            <a:r>
              <a:rPr lang="de-DE" sz="1600" dirty="0" smtClean="0">
                <a:solidFill>
                  <a:srgbClr val="35708B"/>
                </a:solidFill>
                <a:latin typeface="Arial" pitchFamily="34" charset="0"/>
                <a:cs typeface="Arial" pitchFamily="34" charset="0"/>
              </a:rPr>
              <a:t>WWW.MPIE.DE</a:t>
            </a:r>
          </a:p>
          <a:p>
            <a:pPr lvl="0" algn="l"/>
            <a:r>
              <a:rPr lang="de-DE" sz="1600" dirty="0" smtClean="0">
                <a:solidFill>
                  <a:srgbClr val="35708B"/>
                </a:solidFill>
                <a:latin typeface="Arial" pitchFamily="34" charset="0"/>
                <a:cs typeface="Arial" pitchFamily="34" charset="0"/>
              </a:rPr>
              <a:t>d.raabe@mpie.de</a:t>
            </a:r>
          </a:p>
        </p:txBody>
      </p:sp>
      <p:sp>
        <p:nvSpPr>
          <p:cNvPr id="12" name="Text Box 2"/>
          <p:cNvSpPr txBox="1">
            <a:spLocks noChangeArrowheads="1"/>
          </p:cNvSpPr>
          <p:nvPr/>
        </p:nvSpPr>
        <p:spPr bwMode="auto">
          <a:xfrm>
            <a:off x="8071629" y="6573973"/>
            <a:ext cx="1035861" cy="276999"/>
          </a:xfrm>
          <a:prstGeom prst="rect">
            <a:avLst/>
          </a:prstGeom>
          <a:noFill/>
          <a:ln w="9525">
            <a:noFill/>
            <a:miter lim="800000"/>
            <a:headEnd/>
            <a:tailEnd/>
          </a:ln>
        </p:spPr>
        <p:txBody>
          <a:bodyPr wrap="none">
            <a:spAutoFit/>
          </a:bodyPr>
          <a:lstStyle/>
          <a:p>
            <a:pPr algn="ctr"/>
            <a:r>
              <a:rPr lang="de-DE" sz="1200" dirty="0" smtClean="0">
                <a:solidFill>
                  <a:srgbClr val="35708B"/>
                </a:solidFill>
                <a:cs typeface="Arial" charset="0"/>
              </a:rPr>
              <a:t>Dierk Raabe</a:t>
            </a:r>
            <a:endParaRPr lang="de-DE" sz="1200" dirty="0">
              <a:solidFill>
                <a:srgbClr val="35708B"/>
              </a:solidFill>
              <a:cs typeface="Arial" charset="0"/>
            </a:endParaRPr>
          </a:p>
        </p:txBody>
      </p:sp>
      <p:sp>
        <p:nvSpPr>
          <p:cNvPr id="13" name="Rectangle 3"/>
          <p:cNvSpPr txBox="1">
            <a:spLocks noChangeArrowheads="1"/>
          </p:cNvSpPr>
          <p:nvPr/>
        </p:nvSpPr>
        <p:spPr bwMode="auto">
          <a:xfrm>
            <a:off x="447425" y="805495"/>
            <a:ext cx="8197809" cy="81326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r>
              <a:rPr lang="en-US" sz="2000" dirty="0" smtClean="0">
                <a:solidFill>
                  <a:schemeClr val="bg1"/>
                </a:solidFill>
              </a:rPr>
              <a:t>Chemical gradients across martensite/austenite phase boundaries in precipitation hardened TRIP steel studied by atom probe tomography</a:t>
            </a:r>
            <a:endParaRPr lang="de-DE" sz="2000" dirty="0" smtClean="0">
              <a:solidFill>
                <a:schemeClr val="bg1"/>
              </a:solidFill>
            </a:endParaRPr>
          </a:p>
          <a:p>
            <a:pPr>
              <a:lnSpc>
                <a:spcPct val="95000"/>
              </a:lnSpc>
              <a:spcBef>
                <a:spcPts val="600"/>
              </a:spcBef>
            </a:pPr>
            <a:endParaRPr lang="de-DE" sz="2000" dirty="0" smtClean="0">
              <a:solidFill>
                <a:schemeClr val="bg1"/>
              </a:solidFill>
            </a:endParaRPr>
          </a:p>
        </p:txBody>
      </p:sp>
      <p:pic>
        <p:nvPicPr>
          <p:cNvPr id="401409" name="Picture 1"/>
          <p:cNvPicPr>
            <a:picLocks noChangeAspect="1" noChangeArrowheads="1"/>
          </p:cNvPicPr>
          <p:nvPr/>
        </p:nvPicPr>
        <p:blipFill>
          <a:blip r:embed="rId3" cstate="print"/>
          <a:srcRect/>
          <a:stretch>
            <a:fillRect/>
          </a:stretch>
        </p:blipFill>
        <p:spPr bwMode="auto">
          <a:xfrm>
            <a:off x="1710045" y="6369107"/>
            <a:ext cx="5510151" cy="46514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175" y="44450"/>
            <a:ext cx="6516688" cy="400050"/>
          </a:xfrm>
          <a:prstGeom prst="rect">
            <a:avLst/>
          </a:prstGeom>
          <a:effectLst>
            <a:outerShdw blurRad="50800" dist="38100" dir="2700000" algn="tl" rotWithShape="0">
              <a:prstClr val="black">
                <a:alpha val="40000"/>
              </a:prstClr>
            </a:outerShdw>
          </a:effectLst>
        </p:spPr>
        <p:txBody>
          <a:bodyPr/>
          <a:lstStyle/>
          <a:p>
            <a:pPr eaLnBrk="0" hangingPunct="0">
              <a:defRPr/>
            </a:pPr>
            <a:r>
              <a:rPr lang="en-US" sz="2000" b="1" dirty="0">
                <a:solidFill>
                  <a:schemeClr val="bg1"/>
                </a:solidFill>
              </a:rPr>
              <a:t>APT results: Atomic map (12MnPH aged 450°C/48h) </a:t>
            </a:r>
          </a:p>
        </p:txBody>
      </p:sp>
      <p:sp>
        <p:nvSpPr>
          <p:cNvPr id="5" name="Foliennummernplatzhalter 2"/>
          <p:cNvSpPr>
            <a:spLocks noGrp="1"/>
          </p:cNvSpPr>
          <p:nvPr>
            <p:ph type="sldNum" sz="quarter" idx="10"/>
          </p:nvPr>
        </p:nvSpPr>
        <p:spPr>
          <a:xfrm>
            <a:off x="6975475" y="6591300"/>
            <a:ext cx="2133600" cy="279400"/>
          </a:xfrm>
          <a:noFill/>
        </p:spPr>
        <p:txBody>
          <a:bodyPr/>
          <a:lstStyle/>
          <a:p>
            <a:fld id="{299CB89E-8C92-4E7B-8746-E62ABC27126D}" type="slidenum">
              <a:rPr lang="en-US" smtClean="0"/>
              <a:pPr/>
              <a:t>9</a:t>
            </a:fld>
            <a:endParaRPr lang="en-US" smtClean="0"/>
          </a:p>
        </p:txBody>
      </p:sp>
      <p:sp>
        <p:nvSpPr>
          <p:cNvPr id="6" name="Textfeld 5"/>
          <p:cNvSpPr txBox="1">
            <a:spLocks noChangeArrowheads="1"/>
          </p:cNvSpPr>
          <p:nvPr/>
        </p:nvSpPr>
        <p:spPr bwMode="auto">
          <a:xfrm>
            <a:off x="138113" y="5457825"/>
            <a:ext cx="3454792" cy="923330"/>
          </a:xfrm>
          <a:prstGeom prst="rect">
            <a:avLst/>
          </a:prstGeom>
          <a:noFill/>
          <a:ln w="9525">
            <a:noFill/>
            <a:miter lim="800000"/>
            <a:headEnd/>
            <a:tailEnd/>
          </a:ln>
        </p:spPr>
        <p:txBody>
          <a:bodyPr wrap="none">
            <a:spAutoFit/>
          </a:bodyPr>
          <a:lstStyle/>
          <a:p>
            <a:pPr algn="l"/>
            <a:r>
              <a:rPr lang="en-US" b="1" dirty="0">
                <a:solidFill>
                  <a:srgbClr val="3333FF"/>
                </a:solidFill>
              </a:rPr>
              <a:t>Mn atoms</a:t>
            </a:r>
          </a:p>
          <a:p>
            <a:pPr algn="l"/>
            <a:r>
              <a:rPr lang="en-US" b="1" dirty="0">
                <a:solidFill>
                  <a:srgbClr val="00FF99"/>
                </a:solidFill>
              </a:rPr>
              <a:t>Ni atoms</a:t>
            </a:r>
          </a:p>
          <a:p>
            <a:pPr algn="l"/>
            <a:r>
              <a:rPr lang="en-US" b="1" dirty="0">
                <a:solidFill>
                  <a:srgbClr val="A29E00"/>
                </a:solidFill>
              </a:rPr>
              <a:t>Mn </a:t>
            </a:r>
            <a:r>
              <a:rPr lang="en-US" b="1" dirty="0" err="1" smtClean="0">
                <a:solidFill>
                  <a:srgbClr val="A29E00"/>
                </a:solidFill>
              </a:rPr>
              <a:t>iso</a:t>
            </a:r>
            <a:r>
              <a:rPr lang="en-US" b="1" dirty="0" smtClean="0">
                <a:solidFill>
                  <a:srgbClr val="A29E00"/>
                </a:solidFill>
              </a:rPr>
              <a:t>-concentration: 18 </a:t>
            </a:r>
            <a:r>
              <a:rPr lang="en-US" b="1" dirty="0">
                <a:solidFill>
                  <a:srgbClr val="A29E00"/>
                </a:solidFill>
              </a:rPr>
              <a:t>at.%</a:t>
            </a:r>
          </a:p>
        </p:txBody>
      </p:sp>
      <p:sp>
        <p:nvSpPr>
          <p:cNvPr id="7" name="Text Box 8"/>
          <p:cNvSpPr txBox="1">
            <a:spLocks noChangeArrowheads="1"/>
          </p:cNvSpPr>
          <p:nvPr/>
        </p:nvSpPr>
        <p:spPr bwMode="auto">
          <a:xfrm>
            <a:off x="7305675" y="5411788"/>
            <a:ext cx="1787525" cy="923925"/>
          </a:xfrm>
          <a:prstGeom prst="rect">
            <a:avLst/>
          </a:prstGeom>
          <a:noFill/>
          <a:ln w="9525">
            <a:noFill/>
            <a:miter lim="800000"/>
            <a:headEnd/>
            <a:tailEnd/>
          </a:ln>
        </p:spPr>
        <p:txBody>
          <a:bodyPr wrap="none">
            <a:spAutoFit/>
          </a:bodyPr>
          <a:lstStyle/>
          <a:p>
            <a:pPr algn="l"/>
            <a:r>
              <a:rPr lang="de-DE" b="1" dirty="0"/>
              <a:t>70 </a:t>
            </a:r>
            <a:r>
              <a:rPr lang="de-DE" b="1" dirty="0" err="1"/>
              <a:t>million</a:t>
            </a:r>
            <a:r>
              <a:rPr lang="de-DE" b="1" dirty="0"/>
              <a:t> </a:t>
            </a:r>
            <a:r>
              <a:rPr lang="de-DE" b="1" dirty="0" err="1"/>
              <a:t>ions</a:t>
            </a:r>
            <a:endParaRPr lang="de-DE" b="1" dirty="0"/>
          </a:p>
          <a:p>
            <a:pPr algn="l"/>
            <a:r>
              <a:rPr lang="de-DE" b="1" dirty="0"/>
              <a:t>Laser </a:t>
            </a:r>
            <a:r>
              <a:rPr lang="de-DE" b="1" dirty="0" err="1"/>
              <a:t>mode</a:t>
            </a:r>
            <a:r>
              <a:rPr lang="de-DE" b="1" dirty="0"/>
              <a:t> </a:t>
            </a:r>
          </a:p>
          <a:p>
            <a:pPr algn="l"/>
            <a:r>
              <a:rPr lang="de-DE" b="1" dirty="0"/>
              <a:t>(0.4nJ, 54K)</a:t>
            </a:r>
          </a:p>
        </p:txBody>
      </p:sp>
      <p:sp>
        <p:nvSpPr>
          <p:cNvPr id="8" name="Inhaltsplatzhalter 4"/>
          <p:cNvSpPr txBox="1">
            <a:spLocks/>
          </p:cNvSpPr>
          <p:nvPr/>
        </p:nvSpPr>
        <p:spPr bwMode="auto">
          <a:xfrm>
            <a:off x="4635500" y="6597650"/>
            <a:ext cx="4183063" cy="260350"/>
          </a:xfrm>
          <a:prstGeom prst="rect">
            <a:avLst/>
          </a:prstGeom>
          <a:noFill/>
          <a:ln w="9525">
            <a:noFill/>
            <a:miter lim="800000"/>
            <a:headEnd/>
            <a:tailEnd/>
          </a:ln>
        </p:spPr>
        <p:txBody>
          <a:bodyPr/>
          <a:lstStyle>
            <a:lvl1pPr>
              <a:buFontTx/>
              <a:buNone/>
              <a:defRPr lang="en-US" sz="1200" smtClean="0"/>
            </a:lvl1pPr>
            <a:lvl2pPr>
              <a:defRPr sz="1800"/>
            </a:lvl2pPr>
            <a:lvl3pPr>
              <a:defRPr sz="1800"/>
            </a:lvl3pPr>
            <a:lvl4pPr>
              <a:defRPr sz="1800"/>
            </a:lvl4pPr>
            <a:lvl5pPr>
              <a:defRPr sz="1800"/>
            </a:lvl5pPr>
          </a:lstStyle>
          <a:p>
            <a:pPr marL="342900" indent="-342900" eaLnBrk="0" hangingPunct="0">
              <a:spcBef>
                <a:spcPct val="20000"/>
              </a:spcBef>
              <a:defRPr/>
            </a:pPr>
            <a:r>
              <a:rPr lang="en-US" sz="1100" kern="0" dirty="0" err="1">
                <a:solidFill>
                  <a:schemeClr val="bg1"/>
                </a:solidFill>
                <a:latin typeface="+mn-lt"/>
                <a:cs typeface="+mn-cs"/>
              </a:rPr>
              <a:t>Dmitrieva</a:t>
            </a:r>
            <a:r>
              <a:rPr lang="en-US" sz="1100" kern="0" dirty="0">
                <a:solidFill>
                  <a:schemeClr val="bg1"/>
                </a:solidFill>
                <a:latin typeface="+mn-lt"/>
                <a:cs typeface="+mn-cs"/>
              </a:rPr>
              <a:t> et al</a:t>
            </a:r>
            <a:r>
              <a:rPr lang="en-US" sz="1100" kern="0" dirty="0" smtClean="0">
                <a:solidFill>
                  <a:schemeClr val="bg1"/>
                </a:solidFill>
                <a:latin typeface="+mn-lt"/>
                <a:cs typeface="+mn-cs"/>
              </a:rPr>
              <a:t>. </a:t>
            </a:r>
            <a:r>
              <a:rPr lang="en-US" sz="1100" kern="0" dirty="0" err="1">
                <a:solidFill>
                  <a:schemeClr val="bg1"/>
                </a:solidFill>
                <a:latin typeface="+mn-lt"/>
                <a:cs typeface="+mn-cs"/>
              </a:rPr>
              <a:t>Acta</a:t>
            </a:r>
            <a:r>
              <a:rPr lang="en-US" sz="1100" kern="0" dirty="0">
                <a:solidFill>
                  <a:schemeClr val="bg1"/>
                </a:solidFill>
                <a:latin typeface="+mn-lt"/>
                <a:cs typeface="+mn-cs"/>
              </a:rPr>
              <a:t> </a:t>
            </a:r>
            <a:r>
              <a:rPr lang="en-US" sz="1100" kern="0" dirty="0" smtClean="0">
                <a:solidFill>
                  <a:schemeClr val="bg1"/>
                </a:solidFill>
                <a:latin typeface="+mn-lt"/>
                <a:cs typeface="+mn-cs"/>
              </a:rPr>
              <a:t>Mater </a:t>
            </a:r>
            <a:r>
              <a:rPr lang="en-US" sz="1100" kern="0" dirty="0">
                <a:solidFill>
                  <a:schemeClr val="bg1"/>
                </a:solidFill>
                <a:latin typeface="+mn-lt"/>
                <a:cs typeface="+mn-cs"/>
              </a:rPr>
              <a:t>59 (2011)</a:t>
            </a:r>
            <a:endParaRPr lang="de-DE" sz="1100" kern="0" dirty="0">
              <a:solidFill>
                <a:schemeClr val="bg1"/>
              </a:solidFill>
              <a:latin typeface="+mn-lt"/>
              <a:cs typeface="+mn-cs"/>
            </a:endParaRPr>
          </a:p>
        </p:txBody>
      </p:sp>
      <p:pic>
        <p:nvPicPr>
          <p:cNvPr id="9" name="Picture 2"/>
          <p:cNvPicPr>
            <a:picLocks noChangeAspect="1" noChangeArrowheads="1"/>
          </p:cNvPicPr>
          <p:nvPr/>
        </p:nvPicPr>
        <p:blipFill>
          <a:blip r:embed="rId2" cstate="print"/>
          <a:srcRect/>
          <a:stretch>
            <a:fillRect/>
          </a:stretch>
        </p:blipFill>
        <p:spPr bwMode="auto">
          <a:xfrm>
            <a:off x="3822527" y="5484385"/>
            <a:ext cx="3273598" cy="736960"/>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Foliennummernplatzhalter 1"/>
          <p:cNvSpPr>
            <a:spLocks noGrp="1"/>
          </p:cNvSpPr>
          <p:nvPr>
            <p:ph type="sldNum" sz="quarter" idx="11"/>
          </p:nvPr>
        </p:nvSpPr>
        <p:spPr>
          <a:xfrm>
            <a:off x="7010400" y="6594502"/>
            <a:ext cx="2133600" cy="279400"/>
          </a:xfrm>
        </p:spPr>
        <p:txBody>
          <a:bodyPr/>
          <a:lstStyle/>
          <a:p>
            <a:pPr>
              <a:defRPr/>
            </a:pPr>
            <a:fld id="{84E08174-D096-4148-B1AA-65278E8A85EF}" type="slidenum">
              <a:rPr lang="en-US" smtClean="0"/>
              <a:pPr>
                <a:defRPr/>
              </a:pPr>
              <a:t>9</a:t>
            </a:fld>
            <a:endParaRPr lang="en-US" dirty="0"/>
          </a:p>
        </p:txBody>
      </p:sp>
      <p:pic>
        <p:nvPicPr>
          <p:cNvPr id="11" name="Grafik 10" descr="Pr3-tip-03.gif"/>
          <p:cNvPicPr>
            <a:picLocks noChangeAspect="1"/>
          </p:cNvPicPr>
          <p:nvPr/>
        </p:nvPicPr>
        <p:blipFill>
          <a:blip r:embed="rId3" cstate="print"/>
          <a:stretch>
            <a:fillRect/>
          </a:stretch>
        </p:blipFill>
        <p:spPr>
          <a:xfrm>
            <a:off x="937717" y="1302328"/>
            <a:ext cx="7610475" cy="382905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pSp>
        <p:nvGrpSpPr>
          <p:cNvPr id="12" name="Group 19"/>
          <p:cNvGrpSpPr>
            <a:grpSpLocks/>
          </p:cNvGrpSpPr>
          <p:nvPr/>
        </p:nvGrpSpPr>
        <p:grpSpPr bwMode="auto">
          <a:xfrm>
            <a:off x="1855335" y="640134"/>
            <a:ext cx="4921498" cy="1576573"/>
            <a:chOff x="1854444" y="639506"/>
            <a:chExt cx="4922153" cy="1577052"/>
          </a:xfrm>
        </p:grpSpPr>
        <p:sp>
          <p:nvSpPr>
            <p:cNvPr id="13" name="TextBox 8"/>
            <p:cNvSpPr txBox="1">
              <a:spLocks noChangeArrowheads="1"/>
            </p:cNvSpPr>
            <p:nvPr/>
          </p:nvSpPr>
          <p:spPr bwMode="auto">
            <a:xfrm>
              <a:off x="1854444" y="639506"/>
              <a:ext cx="4883068" cy="400110"/>
            </a:xfrm>
            <a:prstGeom prst="rect">
              <a:avLst/>
            </a:prstGeom>
            <a:noFill/>
            <a:ln w="9525">
              <a:noFill/>
              <a:miter lim="800000"/>
              <a:headEnd/>
              <a:tailEnd/>
            </a:ln>
          </p:spPr>
          <p:txBody>
            <a:bodyPr wrap="none">
              <a:spAutoFit/>
            </a:bodyPr>
            <a:lstStyle/>
            <a:p>
              <a:r>
                <a:rPr lang="de-DE" sz="2000" b="1" dirty="0"/>
                <a:t>Martensite </a:t>
              </a:r>
              <a:r>
                <a:rPr lang="de-DE" sz="2000" b="1" dirty="0" err="1"/>
                <a:t>decorated</a:t>
              </a:r>
              <a:r>
                <a:rPr lang="de-DE" sz="2000" b="1" dirty="0"/>
                <a:t> </a:t>
              </a:r>
              <a:r>
                <a:rPr lang="de-DE" sz="2000" b="1" dirty="0" err="1"/>
                <a:t>by</a:t>
              </a:r>
              <a:r>
                <a:rPr lang="de-DE" sz="2000" b="1" dirty="0"/>
                <a:t> </a:t>
              </a:r>
              <a:r>
                <a:rPr lang="de-DE" sz="2000" b="1" dirty="0" err="1"/>
                <a:t>precipitations</a:t>
              </a:r>
              <a:endParaRPr lang="de-DE" sz="2000" b="1" dirty="0"/>
            </a:p>
          </p:txBody>
        </p:sp>
        <p:cxnSp>
          <p:nvCxnSpPr>
            <p:cNvPr id="14" name="Straight Arrow Connector 10"/>
            <p:cNvCxnSpPr/>
            <p:nvPr/>
          </p:nvCxnSpPr>
          <p:spPr>
            <a:xfrm rot="5400000">
              <a:off x="1932707" y="1114663"/>
              <a:ext cx="476043" cy="335769"/>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3"/>
            <p:cNvCxnSpPr/>
            <p:nvPr/>
          </p:nvCxnSpPr>
          <p:spPr>
            <a:xfrm rot="16200000" flipH="1">
              <a:off x="5771478" y="1211440"/>
              <a:ext cx="1143347" cy="866890"/>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6" name="Group 15"/>
          <p:cNvGrpSpPr>
            <a:grpSpLocks/>
          </p:cNvGrpSpPr>
          <p:nvPr/>
        </p:nvGrpSpPr>
        <p:grpSpPr bwMode="auto">
          <a:xfrm>
            <a:off x="4078102" y="4085235"/>
            <a:ext cx="1755775" cy="581025"/>
            <a:chOff x="5630780" y="3777916"/>
            <a:chExt cx="1756610" cy="580584"/>
          </a:xfrm>
        </p:grpSpPr>
        <p:sp>
          <p:nvSpPr>
            <p:cNvPr id="17" name="TextBox 11"/>
            <p:cNvSpPr txBox="1">
              <a:spLocks noChangeArrowheads="1"/>
            </p:cNvSpPr>
            <p:nvPr/>
          </p:nvSpPr>
          <p:spPr bwMode="auto">
            <a:xfrm>
              <a:off x="5630780" y="3958390"/>
              <a:ext cx="1756610" cy="400110"/>
            </a:xfrm>
            <a:prstGeom prst="rect">
              <a:avLst/>
            </a:prstGeom>
            <a:noFill/>
            <a:ln w="9525">
              <a:noFill/>
              <a:miter lim="800000"/>
              <a:headEnd/>
              <a:tailEnd/>
            </a:ln>
          </p:spPr>
          <p:txBody>
            <a:bodyPr>
              <a:spAutoFit/>
            </a:bodyPr>
            <a:lstStyle/>
            <a:p>
              <a:r>
                <a:rPr lang="de-DE" sz="2000" b="1" dirty="0"/>
                <a:t>Austenite</a:t>
              </a:r>
            </a:p>
          </p:txBody>
        </p:sp>
        <p:cxnSp>
          <p:nvCxnSpPr>
            <p:cNvPr id="18" name="Straight Arrow Connector 14"/>
            <p:cNvCxnSpPr/>
            <p:nvPr/>
          </p:nvCxnSpPr>
          <p:spPr>
            <a:xfrm rot="16200000" flipV="1">
              <a:off x="6232899" y="3909571"/>
              <a:ext cx="276015" cy="12706"/>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 name="Group 21"/>
          <p:cNvGrpSpPr>
            <a:grpSpLocks/>
          </p:cNvGrpSpPr>
          <p:nvPr/>
        </p:nvGrpSpPr>
        <p:grpSpPr bwMode="auto">
          <a:xfrm>
            <a:off x="2037752" y="4387997"/>
            <a:ext cx="1757362" cy="663388"/>
            <a:chOff x="5023112" y="4135782"/>
            <a:chExt cx="1756610" cy="663924"/>
          </a:xfrm>
        </p:grpSpPr>
        <p:sp>
          <p:nvSpPr>
            <p:cNvPr id="20" name="TextBox 18"/>
            <p:cNvSpPr txBox="1">
              <a:spLocks noChangeArrowheads="1"/>
            </p:cNvSpPr>
            <p:nvPr/>
          </p:nvSpPr>
          <p:spPr bwMode="auto">
            <a:xfrm>
              <a:off x="5023112" y="4399596"/>
              <a:ext cx="1756610" cy="400110"/>
            </a:xfrm>
            <a:prstGeom prst="rect">
              <a:avLst/>
            </a:prstGeom>
            <a:noFill/>
            <a:ln w="9525">
              <a:noFill/>
              <a:miter lim="800000"/>
              <a:headEnd/>
              <a:tailEnd/>
            </a:ln>
          </p:spPr>
          <p:txBody>
            <a:bodyPr>
              <a:spAutoFit/>
            </a:bodyPr>
            <a:lstStyle/>
            <a:p>
              <a:pPr algn="ctr"/>
              <a:r>
                <a:rPr lang="de-DE" sz="2000" b="1" dirty="0"/>
                <a:t>?   </a:t>
              </a:r>
            </a:p>
          </p:txBody>
        </p:sp>
        <p:cxnSp>
          <p:nvCxnSpPr>
            <p:cNvPr id="21" name="Straight Arrow Connector 20"/>
            <p:cNvCxnSpPr/>
            <p:nvPr/>
          </p:nvCxnSpPr>
          <p:spPr>
            <a:xfrm rot="16200000" flipV="1">
              <a:off x="5733960" y="4267658"/>
              <a:ext cx="276448" cy="12695"/>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 name="Group 22"/>
          <p:cNvGrpSpPr>
            <a:grpSpLocks/>
          </p:cNvGrpSpPr>
          <p:nvPr/>
        </p:nvGrpSpPr>
        <p:grpSpPr bwMode="auto">
          <a:xfrm>
            <a:off x="5154837" y="3894219"/>
            <a:ext cx="1755775" cy="795604"/>
            <a:chOff x="6494809" y="3969171"/>
            <a:chExt cx="1756610" cy="794118"/>
          </a:xfrm>
        </p:grpSpPr>
        <p:sp>
          <p:nvSpPr>
            <p:cNvPr id="23" name="TextBox 23"/>
            <p:cNvSpPr txBox="1">
              <a:spLocks noChangeArrowheads="1"/>
            </p:cNvSpPr>
            <p:nvPr/>
          </p:nvSpPr>
          <p:spPr bwMode="auto">
            <a:xfrm>
              <a:off x="6494809" y="4363179"/>
              <a:ext cx="1756610" cy="400110"/>
            </a:xfrm>
            <a:prstGeom prst="rect">
              <a:avLst/>
            </a:prstGeom>
            <a:noFill/>
            <a:ln w="9525">
              <a:noFill/>
              <a:miter lim="800000"/>
              <a:headEnd/>
              <a:tailEnd/>
            </a:ln>
          </p:spPr>
          <p:txBody>
            <a:bodyPr>
              <a:spAutoFit/>
            </a:bodyPr>
            <a:lstStyle/>
            <a:p>
              <a:pPr algn="ctr"/>
              <a:r>
                <a:rPr lang="de-DE" sz="2000" b="1" dirty="0"/>
                <a:t>?   </a:t>
              </a:r>
            </a:p>
          </p:txBody>
        </p:sp>
        <p:cxnSp>
          <p:nvCxnSpPr>
            <p:cNvPr id="24" name="Straight Arrow Connector 24"/>
            <p:cNvCxnSpPr/>
            <p:nvPr/>
          </p:nvCxnSpPr>
          <p:spPr>
            <a:xfrm rot="16200000" flipV="1">
              <a:off x="7121157" y="4102259"/>
              <a:ext cx="277293" cy="11118"/>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par>
                                <p:cTn id="18" presetID="22" presetClass="entr" presetSubtype="4"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6" name="Picture 2" descr="C:\Users\o.dmitrieva\Documents\Texte\PaperGrainBoundary\Data_Profiles\Iso-SufaceMn_Profile_BothGB_smallZylinders.BMP"/>
          <p:cNvPicPr>
            <a:picLocks noChangeAspect="1" noChangeArrowheads="1"/>
          </p:cNvPicPr>
          <p:nvPr/>
        </p:nvPicPr>
        <p:blipFill>
          <a:blip r:embed="rId3" cstate="print"/>
          <a:srcRect l="18678" t="10046" r="2310" b="17644"/>
          <a:stretch>
            <a:fillRect/>
          </a:stretch>
        </p:blipFill>
        <p:spPr bwMode="auto">
          <a:xfrm>
            <a:off x="0" y="3179252"/>
            <a:ext cx="5994774" cy="2713254"/>
          </a:xfrm>
          <a:prstGeom prst="rect">
            <a:avLst/>
          </a:prstGeom>
          <a:noFill/>
          <a:ln w="9525">
            <a:solidFill>
              <a:schemeClr val="tx1"/>
            </a:solidFill>
            <a:miter lim="800000"/>
            <a:headEnd/>
            <a:tailEnd/>
          </a:ln>
        </p:spPr>
      </p:pic>
      <p:grpSp>
        <p:nvGrpSpPr>
          <p:cNvPr id="2" name="Group 38"/>
          <p:cNvGrpSpPr/>
          <p:nvPr/>
        </p:nvGrpSpPr>
        <p:grpSpPr>
          <a:xfrm>
            <a:off x="5318760" y="579120"/>
            <a:ext cx="3740375" cy="3117600"/>
            <a:chOff x="5318760" y="579120"/>
            <a:chExt cx="3740375" cy="3117600"/>
          </a:xfrm>
        </p:grpSpPr>
        <p:grpSp>
          <p:nvGrpSpPr>
            <p:cNvPr id="3" name="Group 37"/>
            <p:cNvGrpSpPr/>
            <p:nvPr/>
          </p:nvGrpSpPr>
          <p:grpSpPr>
            <a:xfrm>
              <a:off x="5318760" y="579120"/>
              <a:ext cx="3740375" cy="3117600"/>
              <a:chOff x="5318760" y="579120"/>
              <a:chExt cx="3740375" cy="3117600"/>
            </a:xfrm>
          </p:grpSpPr>
          <p:grpSp>
            <p:nvGrpSpPr>
              <p:cNvPr id="4" name="Group 36"/>
              <p:cNvGrpSpPr/>
              <p:nvPr/>
            </p:nvGrpSpPr>
            <p:grpSpPr>
              <a:xfrm>
                <a:off x="5318760" y="579120"/>
                <a:ext cx="3740375" cy="3117600"/>
                <a:chOff x="5318760" y="579120"/>
                <a:chExt cx="3740375" cy="3117600"/>
              </a:xfrm>
            </p:grpSpPr>
            <p:pic>
              <p:nvPicPr>
                <p:cNvPr id="10259" name="Picture 2" descr="C:\Users\o.dmitrieva\Documents\Texte\PaperGrainBoundary\Data_Profiles\Mn_Profile_bothGB_and_Matrix.tif"/>
                <p:cNvPicPr>
                  <a:picLocks noChangeAspect="1" noChangeArrowheads="1"/>
                </p:cNvPicPr>
                <p:nvPr/>
              </p:nvPicPr>
              <p:blipFill>
                <a:blip r:embed="rId4" cstate="print"/>
                <a:srcRect l="8208" t="10721" r="12291" b="5621"/>
                <a:stretch>
                  <a:fillRect/>
                </a:stretch>
              </p:blipFill>
              <p:spPr bwMode="auto">
                <a:xfrm>
                  <a:off x="5318760" y="579120"/>
                  <a:ext cx="3740375" cy="3117600"/>
                </a:xfrm>
                <a:prstGeom prst="rect">
                  <a:avLst/>
                </a:prstGeom>
                <a:noFill/>
                <a:ln w="9525">
                  <a:solidFill>
                    <a:schemeClr val="tx1"/>
                  </a:solidFill>
                  <a:miter lim="800000"/>
                  <a:headEnd/>
                  <a:tailEnd/>
                </a:ln>
              </p:spPr>
            </p:pic>
            <p:sp>
              <p:nvSpPr>
                <p:cNvPr id="10260" name="Textfeld 12"/>
                <p:cNvSpPr txBox="1">
                  <a:spLocks noChangeArrowheads="1"/>
                </p:cNvSpPr>
                <p:nvPr/>
              </p:nvSpPr>
              <p:spPr bwMode="auto">
                <a:xfrm>
                  <a:off x="6737475" y="1514749"/>
                  <a:ext cx="411002" cy="405590"/>
                </a:xfrm>
                <a:prstGeom prst="rect">
                  <a:avLst/>
                </a:prstGeom>
                <a:noFill/>
                <a:ln w="9525">
                  <a:noFill/>
                  <a:miter lim="800000"/>
                  <a:headEnd/>
                  <a:tailEnd/>
                </a:ln>
              </p:spPr>
              <p:txBody>
                <a:bodyPr wrap="none">
                  <a:spAutoFit/>
                </a:bodyPr>
                <a:lstStyle/>
                <a:p>
                  <a:r>
                    <a:rPr lang="en-US" b="1"/>
                    <a:t>M</a:t>
                  </a:r>
                </a:p>
              </p:txBody>
            </p:sp>
            <p:sp>
              <p:nvSpPr>
                <p:cNvPr id="10261" name="Textfeld 13"/>
                <p:cNvSpPr txBox="1">
                  <a:spLocks noChangeArrowheads="1"/>
                </p:cNvSpPr>
                <p:nvPr/>
              </p:nvSpPr>
              <p:spPr bwMode="auto">
                <a:xfrm>
                  <a:off x="8494778" y="1514749"/>
                  <a:ext cx="383043" cy="405590"/>
                </a:xfrm>
                <a:prstGeom prst="rect">
                  <a:avLst/>
                </a:prstGeom>
                <a:noFill/>
                <a:ln w="9525">
                  <a:noFill/>
                  <a:miter lim="800000"/>
                  <a:headEnd/>
                  <a:tailEnd/>
                </a:ln>
              </p:spPr>
              <p:txBody>
                <a:bodyPr wrap="none">
                  <a:spAutoFit/>
                </a:bodyPr>
                <a:lstStyle/>
                <a:p>
                  <a:r>
                    <a:rPr lang="en-US" b="1"/>
                    <a:t>A</a:t>
                  </a:r>
                </a:p>
              </p:txBody>
            </p:sp>
            <p:sp>
              <p:nvSpPr>
                <p:cNvPr id="7" name="Rechteck 6"/>
                <p:cNvSpPr/>
                <p:nvPr/>
              </p:nvSpPr>
              <p:spPr bwMode="auto">
                <a:xfrm>
                  <a:off x="5986697" y="784779"/>
                  <a:ext cx="1060742" cy="43048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0263" name="Textfeld 7"/>
              <p:cNvSpPr txBox="1">
                <a:spLocks noChangeArrowheads="1"/>
              </p:cNvSpPr>
              <p:nvPr/>
            </p:nvSpPr>
            <p:spPr bwMode="auto">
              <a:xfrm>
                <a:off x="6221004" y="784752"/>
                <a:ext cx="924827" cy="466429"/>
              </a:xfrm>
              <a:prstGeom prst="rect">
                <a:avLst/>
              </a:prstGeom>
              <a:noFill/>
              <a:ln w="9525">
                <a:noFill/>
                <a:miter lim="800000"/>
                <a:headEnd/>
                <a:tailEnd/>
              </a:ln>
            </p:spPr>
            <p:txBody>
              <a:bodyPr wrap="none">
                <a:spAutoFit/>
              </a:bodyPr>
              <a:lstStyle/>
              <a:p>
                <a:pPr>
                  <a:lnSpc>
                    <a:spcPct val="90000"/>
                  </a:lnSpc>
                </a:pPr>
                <a:r>
                  <a:rPr lang="en-US" sz="1200" err="1">
                    <a:latin typeface="Calibri" pitchFamily="34" charset="0"/>
                  </a:rPr>
                  <a:t>Mn</a:t>
                </a:r>
                <a:r>
                  <a:rPr lang="en-US" sz="1200">
                    <a:latin typeface="Calibri" pitchFamily="34" charset="0"/>
                  </a:rPr>
                  <a:t> layer 1</a:t>
                </a:r>
              </a:p>
              <a:p>
                <a:pPr>
                  <a:lnSpc>
                    <a:spcPct val="90000"/>
                  </a:lnSpc>
                </a:pPr>
                <a:r>
                  <a:rPr lang="en-US" sz="1200" err="1">
                    <a:latin typeface="Calibri" pitchFamily="34" charset="0"/>
                  </a:rPr>
                  <a:t>Mn</a:t>
                </a:r>
                <a:r>
                  <a:rPr lang="en-US" sz="1200">
                    <a:latin typeface="Calibri" pitchFamily="34" charset="0"/>
                  </a:rPr>
                  <a:t> layer 2</a:t>
                </a:r>
              </a:p>
            </p:txBody>
          </p:sp>
        </p:grpSp>
        <p:cxnSp>
          <p:nvCxnSpPr>
            <p:cNvPr id="9" name="Gerade Verbindung 8"/>
            <p:cNvCxnSpPr/>
            <p:nvPr/>
          </p:nvCxnSpPr>
          <p:spPr bwMode="auto">
            <a:xfrm>
              <a:off x="6024766" y="938151"/>
              <a:ext cx="2578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bwMode="auto">
            <a:xfrm>
              <a:off x="6026497" y="1089781"/>
              <a:ext cx="25610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9" name="Gerade Verbindung mit Pfeil 18"/>
          <p:cNvCxnSpPr/>
          <p:nvPr/>
        </p:nvCxnSpPr>
        <p:spPr bwMode="auto">
          <a:xfrm>
            <a:off x="2368550" y="4060314"/>
            <a:ext cx="1176338" cy="615950"/>
          </a:xfrm>
          <a:prstGeom prst="straightConnector1">
            <a:avLst/>
          </a:prstGeom>
          <a:ln w="31750">
            <a:solidFill>
              <a:srgbClr val="FF0000"/>
            </a:solidFill>
            <a:tailEnd type="stealth" w="lg" len="lg"/>
          </a:ln>
          <a:effectLst/>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bwMode="auto">
          <a:xfrm rot="10800000" flipV="1">
            <a:off x="3844925" y="4403214"/>
            <a:ext cx="1690688" cy="133350"/>
          </a:xfrm>
          <a:prstGeom prst="straightConnector1">
            <a:avLst/>
          </a:prstGeom>
          <a:ln w="31750">
            <a:solidFill>
              <a:schemeClr val="tx1"/>
            </a:solidFill>
            <a:tailEnd type="stealth" w="lg" len="lg"/>
          </a:ln>
          <a:effectLst/>
        </p:spPr>
        <p:style>
          <a:lnRef idx="1">
            <a:schemeClr val="accent1"/>
          </a:lnRef>
          <a:fillRef idx="0">
            <a:schemeClr val="accent1"/>
          </a:fillRef>
          <a:effectRef idx="0">
            <a:schemeClr val="accent1"/>
          </a:effectRef>
          <a:fontRef idx="minor">
            <a:schemeClr val="tx1"/>
          </a:fontRef>
        </p:style>
      </p:cxnSp>
      <p:sp>
        <p:nvSpPr>
          <p:cNvPr id="10269" name="Textfeld 20"/>
          <p:cNvSpPr txBox="1">
            <a:spLocks noChangeArrowheads="1"/>
          </p:cNvSpPr>
          <p:nvPr/>
        </p:nvSpPr>
        <p:spPr bwMode="auto">
          <a:xfrm>
            <a:off x="2811161" y="3274510"/>
            <a:ext cx="1261884" cy="369332"/>
          </a:xfrm>
          <a:prstGeom prst="rect">
            <a:avLst/>
          </a:prstGeom>
          <a:noFill/>
          <a:ln w="9525">
            <a:noFill/>
            <a:miter lim="800000"/>
            <a:headEnd/>
            <a:tailEnd/>
          </a:ln>
        </p:spPr>
        <p:txBody>
          <a:bodyPr wrap="none">
            <a:spAutoFit/>
          </a:bodyPr>
          <a:lstStyle/>
          <a:p>
            <a:r>
              <a:rPr lang="en-US" dirty="0">
                <a:solidFill>
                  <a:srgbClr val="FF0000"/>
                </a:solidFill>
              </a:rPr>
              <a:t>Mn </a:t>
            </a:r>
            <a:r>
              <a:rPr lang="en-US" dirty="0" smtClean="0">
                <a:solidFill>
                  <a:srgbClr val="FF0000"/>
                </a:solidFill>
              </a:rPr>
              <a:t>layer 2</a:t>
            </a:r>
            <a:endParaRPr lang="en-US" dirty="0">
              <a:solidFill>
                <a:srgbClr val="FF0000"/>
              </a:solidFill>
            </a:endParaRPr>
          </a:p>
        </p:txBody>
      </p:sp>
      <p:sp>
        <p:nvSpPr>
          <p:cNvPr id="10270" name="Textfeld 13"/>
          <p:cNvSpPr txBox="1">
            <a:spLocks noChangeArrowheads="1"/>
          </p:cNvSpPr>
          <p:nvPr/>
        </p:nvSpPr>
        <p:spPr bwMode="auto">
          <a:xfrm>
            <a:off x="4135023" y="3512654"/>
            <a:ext cx="1261884" cy="369332"/>
          </a:xfrm>
          <a:prstGeom prst="rect">
            <a:avLst/>
          </a:prstGeom>
          <a:noFill/>
          <a:ln w="9525">
            <a:noFill/>
            <a:miter lim="800000"/>
            <a:headEnd/>
            <a:tailEnd/>
          </a:ln>
        </p:spPr>
        <p:txBody>
          <a:bodyPr wrap="none">
            <a:spAutoFit/>
          </a:bodyPr>
          <a:lstStyle/>
          <a:p>
            <a:r>
              <a:rPr lang="en-US" dirty="0"/>
              <a:t>Mn layer 1</a:t>
            </a:r>
          </a:p>
        </p:txBody>
      </p:sp>
      <p:sp>
        <p:nvSpPr>
          <p:cNvPr id="24" name="Rechteck 23"/>
          <p:cNvSpPr/>
          <p:nvPr/>
        </p:nvSpPr>
        <p:spPr bwMode="auto">
          <a:xfrm>
            <a:off x="3475038" y="5522402"/>
            <a:ext cx="2514600" cy="33337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72" name="Textfeld 24"/>
          <p:cNvSpPr txBox="1">
            <a:spLocks noChangeArrowheads="1"/>
          </p:cNvSpPr>
          <p:nvPr/>
        </p:nvSpPr>
        <p:spPr bwMode="auto">
          <a:xfrm>
            <a:off x="2284716" y="5673366"/>
            <a:ext cx="3711272" cy="286232"/>
          </a:xfrm>
          <a:prstGeom prst="rect">
            <a:avLst/>
          </a:prstGeom>
          <a:noFill/>
          <a:ln w="9525">
            <a:noFill/>
            <a:miter lim="800000"/>
            <a:headEnd/>
            <a:tailEnd/>
          </a:ln>
        </p:spPr>
        <p:txBody>
          <a:bodyPr wrap="none">
            <a:spAutoFit/>
          </a:bodyPr>
          <a:lstStyle/>
          <a:p>
            <a:pPr algn="r">
              <a:lnSpc>
                <a:spcPct val="70000"/>
              </a:lnSpc>
            </a:pPr>
            <a:r>
              <a:rPr lang="en-US" dirty="0">
                <a:solidFill>
                  <a:srgbClr val="A29E00"/>
                </a:solidFill>
              </a:rPr>
              <a:t>Mn </a:t>
            </a:r>
            <a:r>
              <a:rPr lang="en-US" dirty="0" err="1">
                <a:solidFill>
                  <a:srgbClr val="A29E00"/>
                </a:solidFill>
              </a:rPr>
              <a:t>iso</a:t>
            </a:r>
            <a:r>
              <a:rPr lang="en-US" dirty="0">
                <a:solidFill>
                  <a:srgbClr val="A29E00"/>
                </a:solidFill>
              </a:rPr>
              <a:t>-concentration </a:t>
            </a:r>
            <a:r>
              <a:rPr lang="en-US" dirty="0" smtClean="0">
                <a:solidFill>
                  <a:srgbClr val="A29E00"/>
                </a:solidFill>
              </a:rPr>
              <a:t>(18 </a:t>
            </a:r>
            <a:r>
              <a:rPr lang="en-US" dirty="0">
                <a:solidFill>
                  <a:srgbClr val="A29E00"/>
                </a:solidFill>
              </a:rPr>
              <a:t>at</a:t>
            </a:r>
            <a:r>
              <a:rPr lang="en-US" dirty="0" smtClean="0">
                <a:solidFill>
                  <a:srgbClr val="A29E00"/>
                </a:solidFill>
              </a:rPr>
              <a:t>.% Mn)</a:t>
            </a:r>
            <a:endParaRPr lang="en-US" dirty="0">
              <a:solidFill>
                <a:srgbClr val="A29E00"/>
              </a:solidFill>
            </a:endParaRPr>
          </a:p>
        </p:txBody>
      </p:sp>
      <p:sp>
        <p:nvSpPr>
          <p:cNvPr id="32" name="Textfeld 32"/>
          <p:cNvSpPr txBox="1">
            <a:spLocks noChangeArrowheads="1"/>
          </p:cNvSpPr>
          <p:nvPr/>
        </p:nvSpPr>
        <p:spPr bwMode="auto">
          <a:xfrm>
            <a:off x="284163" y="927100"/>
            <a:ext cx="3890809" cy="1754326"/>
          </a:xfrm>
          <a:prstGeom prst="rect">
            <a:avLst/>
          </a:prstGeom>
          <a:noFill/>
          <a:ln w="9525">
            <a:noFill/>
            <a:miter lim="800000"/>
            <a:headEnd/>
            <a:tailEnd/>
          </a:ln>
        </p:spPr>
        <p:txBody>
          <a:bodyPr wrap="none">
            <a:spAutoFit/>
          </a:bodyPr>
          <a:lstStyle/>
          <a:p>
            <a:pPr>
              <a:lnSpc>
                <a:spcPct val="150000"/>
              </a:lnSpc>
            </a:pPr>
            <a:r>
              <a:rPr lang="en-US" b="1" dirty="0"/>
              <a:t>Thermo-Calc</a:t>
            </a:r>
            <a:r>
              <a:rPr lang="en-US" dirty="0"/>
              <a:t> </a:t>
            </a:r>
            <a:r>
              <a:rPr lang="en-US" dirty="0">
                <a:sym typeface="Symbol" pitchFamily="18" charset="2"/>
              </a:rPr>
              <a:t></a:t>
            </a:r>
            <a:endParaRPr lang="en-US" dirty="0"/>
          </a:p>
          <a:p>
            <a:pPr>
              <a:lnSpc>
                <a:spcPct val="150000"/>
              </a:lnSpc>
            </a:pPr>
            <a:r>
              <a:rPr lang="en-US" dirty="0" smtClean="0"/>
              <a:t>equilibrium Mn-conc.:</a:t>
            </a:r>
            <a:endParaRPr lang="en-US" dirty="0"/>
          </a:p>
          <a:p>
            <a:pPr>
              <a:lnSpc>
                <a:spcPct val="150000"/>
              </a:lnSpc>
            </a:pPr>
            <a:r>
              <a:rPr lang="en-US" dirty="0">
                <a:solidFill>
                  <a:srgbClr val="3333FF"/>
                </a:solidFill>
              </a:rPr>
              <a:t>27 at. % </a:t>
            </a:r>
            <a:r>
              <a:rPr lang="en-US" dirty="0" smtClean="0">
                <a:solidFill>
                  <a:srgbClr val="3333FF"/>
                </a:solidFill>
              </a:rPr>
              <a:t>Mn in </a:t>
            </a:r>
            <a:r>
              <a:rPr lang="en-US" dirty="0">
                <a:solidFill>
                  <a:srgbClr val="3333FF"/>
                </a:solidFill>
              </a:rPr>
              <a:t>austenite (A) </a:t>
            </a:r>
          </a:p>
          <a:p>
            <a:pPr>
              <a:lnSpc>
                <a:spcPct val="150000"/>
              </a:lnSpc>
            </a:pPr>
            <a:r>
              <a:rPr lang="en-US" dirty="0">
                <a:solidFill>
                  <a:srgbClr val="92D050"/>
                </a:solidFill>
              </a:rPr>
              <a:t>3 at. % </a:t>
            </a:r>
            <a:r>
              <a:rPr lang="en-US" dirty="0" smtClean="0">
                <a:solidFill>
                  <a:srgbClr val="92D050"/>
                </a:solidFill>
              </a:rPr>
              <a:t>Mn in ferrite </a:t>
            </a:r>
            <a:r>
              <a:rPr lang="en-US" dirty="0">
                <a:solidFill>
                  <a:srgbClr val="92D050"/>
                </a:solidFill>
              </a:rPr>
              <a:t>(</a:t>
            </a:r>
            <a:r>
              <a:rPr lang="en-US" dirty="0" err="1">
                <a:solidFill>
                  <a:srgbClr val="92D050"/>
                </a:solidFill>
              </a:rPr>
              <a:t>martensite</a:t>
            </a:r>
            <a:r>
              <a:rPr lang="en-US" dirty="0">
                <a:solidFill>
                  <a:srgbClr val="92D050"/>
                </a:solidFill>
              </a:rPr>
              <a:t>) (M)</a:t>
            </a:r>
          </a:p>
        </p:txBody>
      </p:sp>
      <p:sp>
        <p:nvSpPr>
          <p:cNvPr id="10251" name="Textfeld 12"/>
          <p:cNvSpPr txBox="1">
            <a:spLocks noChangeArrowheads="1"/>
          </p:cNvSpPr>
          <p:nvPr/>
        </p:nvSpPr>
        <p:spPr bwMode="auto">
          <a:xfrm>
            <a:off x="549275" y="4708014"/>
            <a:ext cx="376238" cy="369888"/>
          </a:xfrm>
          <a:prstGeom prst="rect">
            <a:avLst/>
          </a:prstGeom>
          <a:solidFill>
            <a:schemeClr val="bg1"/>
          </a:solidFill>
          <a:ln w="9525">
            <a:noFill/>
            <a:miter lim="800000"/>
            <a:headEnd/>
            <a:tailEnd/>
          </a:ln>
        </p:spPr>
        <p:txBody>
          <a:bodyPr wrap="none">
            <a:spAutoFit/>
          </a:bodyPr>
          <a:lstStyle/>
          <a:p>
            <a:r>
              <a:rPr lang="en-US" b="1"/>
              <a:t>M</a:t>
            </a:r>
          </a:p>
        </p:txBody>
      </p:sp>
      <p:sp>
        <p:nvSpPr>
          <p:cNvPr id="10252" name="Textfeld 12"/>
          <p:cNvSpPr txBox="1">
            <a:spLocks noChangeArrowheads="1"/>
          </p:cNvSpPr>
          <p:nvPr/>
        </p:nvSpPr>
        <p:spPr bwMode="auto">
          <a:xfrm>
            <a:off x="3609975" y="4708014"/>
            <a:ext cx="352425" cy="369888"/>
          </a:xfrm>
          <a:prstGeom prst="rect">
            <a:avLst/>
          </a:prstGeom>
          <a:solidFill>
            <a:schemeClr val="bg1"/>
          </a:solidFill>
          <a:ln w="9525">
            <a:noFill/>
            <a:miter lim="800000"/>
            <a:headEnd/>
            <a:tailEnd/>
          </a:ln>
        </p:spPr>
        <p:txBody>
          <a:bodyPr wrap="none">
            <a:spAutoFit/>
          </a:bodyPr>
          <a:lstStyle/>
          <a:p>
            <a:r>
              <a:rPr lang="en-US" b="1"/>
              <a:t>A</a:t>
            </a:r>
          </a:p>
        </p:txBody>
      </p:sp>
      <p:sp>
        <p:nvSpPr>
          <p:cNvPr id="10253" name="Textfeld 12"/>
          <p:cNvSpPr txBox="1">
            <a:spLocks noChangeArrowheads="1"/>
          </p:cNvSpPr>
          <p:nvPr/>
        </p:nvSpPr>
        <p:spPr bwMode="auto">
          <a:xfrm>
            <a:off x="5308600" y="4692139"/>
            <a:ext cx="377825" cy="368300"/>
          </a:xfrm>
          <a:prstGeom prst="rect">
            <a:avLst/>
          </a:prstGeom>
          <a:solidFill>
            <a:schemeClr val="bg1"/>
          </a:solidFill>
          <a:ln w="9525">
            <a:noFill/>
            <a:miter lim="800000"/>
            <a:headEnd/>
            <a:tailEnd/>
          </a:ln>
        </p:spPr>
        <p:txBody>
          <a:bodyPr wrap="none">
            <a:spAutoFit/>
          </a:bodyPr>
          <a:lstStyle/>
          <a:p>
            <a:r>
              <a:rPr lang="en-US" b="1"/>
              <a:t>M</a:t>
            </a:r>
          </a:p>
        </p:txBody>
      </p:sp>
      <p:sp>
        <p:nvSpPr>
          <p:cNvPr id="33" name="Textfeld 32"/>
          <p:cNvSpPr txBox="1">
            <a:spLocks noChangeArrowheads="1"/>
          </p:cNvSpPr>
          <p:nvPr/>
        </p:nvSpPr>
        <p:spPr bwMode="auto">
          <a:xfrm>
            <a:off x="5753265" y="2355677"/>
            <a:ext cx="1685077" cy="369332"/>
          </a:xfrm>
          <a:prstGeom prst="rect">
            <a:avLst/>
          </a:prstGeom>
          <a:noFill/>
          <a:ln w="9525">
            <a:noFill/>
            <a:miter lim="800000"/>
            <a:headEnd/>
            <a:tailEnd/>
          </a:ln>
        </p:spPr>
        <p:txBody>
          <a:bodyPr wrap="none">
            <a:spAutoFit/>
          </a:bodyPr>
          <a:lstStyle/>
          <a:p>
            <a:r>
              <a:rPr lang="de-DE" dirty="0" err="1">
                <a:solidFill>
                  <a:srgbClr val="FF0000"/>
                </a:solidFill>
              </a:rPr>
              <a:t>depletion</a:t>
            </a:r>
            <a:r>
              <a:rPr lang="de-DE" dirty="0">
                <a:solidFill>
                  <a:srgbClr val="FF0000"/>
                </a:solidFill>
              </a:rPr>
              <a:t> </a:t>
            </a:r>
            <a:r>
              <a:rPr lang="de-DE" dirty="0" err="1">
                <a:solidFill>
                  <a:srgbClr val="FF0000"/>
                </a:solidFill>
              </a:rPr>
              <a:t>zone</a:t>
            </a:r>
            <a:endParaRPr lang="de-DE" dirty="0">
              <a:solidFill>
                <a:srgbClr val="FF0000"/>
              </a:solidFill>
            </a:endParaRPr>
          </a:p>
        </p:txBody>
      </p:sp>
      <p:grpSp>
        <p:nvGrpSpPr>
          <p:cNvPr id="5" name="Gruppieren 31"/>
          <p:cNvGrpSpPr>
            <a:grpSpLocks/>
          </p:cNvGrpSpPr>
          <p:nvPr/>
        </p:nvGrpSpPr>
        <p:grpSpPr bwMode="auto">
          <a:xfrm>
            <a:off x="5771595" y="2057400"/>
            <a:ext cx="3016795" cy="369332"/>
            <a:chOff x="5770816" y="2082007"/>
            <a:chExt cx="3017703" cy="369094"/>
          </a:xfrm>
        </p:grpSpPr>
        <p:cxnSp>
          <p:nvCxnSpPr>
            <p:cNvPr id="30" name="Gerade Verbindung 29"/>
            <p:cNvCxnSpPr/>
            <p:nvPr/>
          </p:nvCxnSpPr>
          <p:spPr>
            <a:xfrm>
              <a:off x="5880936" y="2418093"/>
              <a:ext cx="290758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258" name="Textfeld 30"/>
            <p:cNvSpPr txBox="1">
              <a:spLocks noChangeArrowheads="1"/>
            </p:cNvSpPr>
            <p:nvPr/>
          </p:nvSpPr>
          <p:spPr bwMode="auto">
            <a:xfrm>
              <a:off x="5770816" y="2082007"/>
              <a:ext cx="2224355" cy="369094"/>
            </a:xfrm>
            <a:prstGeom prst="rect">
              <a:avLst/>
            </a:prstGeom>
            <a:noFill/>
            <a:ln w="9525">
              <a:noFill/>
              <a:miter lim="800000"/>
              <a:headEnd/>
              <a:tailEnd/>
            </a:ln>
          </p:spPr>
          <p:txBody>
            <a:bodyPr wrap="none">
              <a:spAutoFit/>
            </a:bodyPr>
            <a:lstStyle/>
            <a:p>
              <a:r>
                <a:rPr lang="en-US" dirty="0"/>
                <a:t>nominal 12 at</a:t>
              </a:r>
              <a:r>
                <a:rPr lang="en-US" dirty="0" smtClean="0"/>
                <a:t>.% Mn</a:t>
              </a:r>
              <a:endParaRPr lang="en-US" dirty="0"/>
            </a:p>
          </p:txBody>
        </p:sp>
      </p:grpSp>
      <p:grpSp>
        <p:nvGrpSpPr>
          <p:cNvPr id="6" name="Group 46"/>
          <p:cNvGrpSpPr/>
          <p:nvPr/>
        </p:nvGrpSpPr>
        <p:grpSpPr>
          <a:xfrm>
            <a:off x="3585411" y="741364"/>
            <a:ext cx="3953627" cy="2530791"/>
            <a:chOff x="3585411" y="741364"/>
            <a:chExt cx="3953627" cy="2530791"/>
          </a:xfrm>
        </p:grpSpPr>
        <p:cxnSp>
          <p:nvCxnSpPr>
            <p:cNvPr id="41" name="Gerade Verbindung mit Pfeil 34"/>
            <p:cNvCxnSpPr/>
            <p:nvPr/>
          </p:nvCxnSpPr>
          <p:spPr>
            <a:xfrm flipV="1">
              <a:off x="3585411" y="741364"/>
              <a:ext cx="3953627" cy="1328068"/>
            </a:xfrm>
            <a:prstGeom prst="bentConnector3">
              <a:avLst>
                <a:gd name="adj1" fmla="val 27481"/>
              </a:avLst>
            </a:prstGeom>
            <a:ln w="38100">
              <a:solidFill>
                <a:srgbClr val="3333FF"/>
              </a:solidFill>
              <a:tailEnd type="arrow"/>
            </a:ln>
          </p:spPr>
          <p:style>
            <a:lnRef idx="1">
              <a:schemeClr val="accent1"/>
            </a:lnRef>
            <a:fillRef idx="0">
              <a:schemeClr val="accent1"/>
            </a:fillRef>
            <a:effectRef idx="0">
              <a:schemeClr val="accent1"/>
            </a:effectRef>
            <a:fontRef idx="minor">
              <a:schemeClr val="tx1"/>
            </a:fontRef>
          </p:style>
        </p:cxnSp>
        <p:cxnSp>
          <p:nvCxnSpPr>
            <p:cNvPr id="42" name="Gerade Verbindung mit Pfeil 35"/>
            <p:cNvCxnSpPr/>
            <p:nvPr/>
          </p:nvCxnSpPr>
          <p:spPr>
            <a:xfrm>
              <a:off x="4355432" y="2502568"/>
              <a:ext cx="3086768" cy="769587"/>
            </a:xfrm>
            <a:prstGeom prst="bentConnector3">
              <a:avLst>
                <a:gd name="adj1" fmla="val 10242"/>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sp>
        <p:nvSpPr>
          <p:cNvPr id="34" name="Foliennummernplatzhalter 3"/>
          <p:cNvSpPr>
            <a:spLocks noGrp="1"/>
          </p:cNvSpPr>
          <p:nvPr>
            <p:ph type="sldNum" sz="quarter" idx="10"/>
          </p:nvPr>
        </p:nvSpPr>
        <p:spPr>
          <a:xfrm>
            <a:off x="8675688" y="6573838"/>
            <a:ext cx="433387" cy="279400"/>
          </a:xfrm>
          <a:noFill/>
        </p:spPr>
        <p:txBody>
          <a:bodyPr/>
          <a:lstStyle/>
          <a:p>
            <a:fld id="{B718ED92-961E-412F-886A-830F48A35162}" type="slidenum">
              <a:rPr lang="en-US" smtClean="0"/>
              <a:pPr/>
              <a:t>10</a:t>
            </a:fld>
            <a:endParaRPr lang="en-US" dirty="0" smtClean="0"/>
          </a:p>
        </p:txBody>
      </p:sp>
      <p:sp>
        <p:nvSpPr>
          <p:cNvPr id="36" name="Text Box 6"/>
          <p:cNvSpPr txBox="1">
            <a:spLocks noChangeArrowheads="1"/>
          </p:cNvSpPr>
          <p:nvPr/>
        </p:nvSpPr>
        <p:spPr bwMode="auto">
          <a:xfrm>
            <a:off x="152400" y="9823"/>
            <a:ext cx="7677150" cy="402291"/>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l" eaLnBrk="0" hangingPunct="0"/>
            <a:r>
              <a:rPr lang="de-DE" sz="2000" b="1" dirty="0" err="1" smtClean="0">
                <a:solidFill>
                  <a:schemeClr val="bg1"/>
                </a:solidFill>
                <a:latin typeface="Arial" pitchFamily="34" charset="0"/>
                <a:cs typeface="Arial" pitchFamily="34" charset="0"/>
              </a:rPr>
              <a:t>Aging-induced</a:t>
            </a:r>
            <a:r>
              <a:rPr lang="de-DE" sz="2000" b="1" dirty="0" smtClean="0">
                <a:solidFill>
                  <a:schemeClr val="bg1"/>
                </a:solidFill>
                <a:latin typeface="Arial" pitchFamily="34" charset="0"/>
                <a:cs typeface="Arial" pitchFamily="34" charset="0"/>
              </a:rPr>
              <a:t> </a:t>
            </a:r>
            <a:r>
              <a:rPr lang="de-DE" sz="2000" b="1" dirty="0" err="1" smtClean="0">
                <a:solidFill>
                  <a:schemeClr val="bg1"/>
                </a:solidFill>
                <a:latin typeface="Arial" pitchFamily="34" charset="0"/>
                <a:cs typeface="Arial" pitchFamily="34" charset="0"/>
              </a:rPr>
              <a:t>austenite</a:t>
            </a:r>
            <a:r>
              <a:rPr lang="de-DE" sz="2000" b="1" dirty="0" smtClean="0">
                <a:solidFill>
                  <a:schemeClr val="bg1"/>
                </a:solidFill>
                <a:latin typeface="Arial" pitchFamily="34" charset="0"/>
                <a:cs typeface="Arial" pitchFamily="34" charset="0"/>
              </a:rPr>
              <a:t> </a:t>
            </a:r>
            <a:r>
              <a:rPr lang="de-DE" sz="2000" b="1" dirty="0" err="1" smtClean="0">
                <a:solidFill>
                  <a:schemeClr val="bg1"/>
                </a:solidFill>
                <a:latin typeface="Arial" pitchFamily="34" charset="0"/>
                <a:cs typeface="Arial" pitchFamily="34" charset="0"/>
              </a:rPr>
              <a:t>reversion</a:t>
            </a:r>
            <a:r>
              <a:rPr lang="de-DE" sz="2000" b="1" dirty="0" smtClean="0">
                <a:solidFill>
                  <a:schemeClr val="bg1"/>
                </a:solidFill>
                <a:latin typeface="Arial" pitchFamily="34" charset="0"/>
                <a:cs typeface="Arial" pitchFamily="34" charset="0"/>
              </a:rPr>
              <a:t> </a:t>
            </a:r>
            <a:endParaRPr lang="de-DE" sz="2000" b="1" dirty="0">
              <a:solidFill>
                <a:schemeClr val="bg1"/>
              </a:solidFill>
              <a:latin typeface="Arial" pitchFamily="34" charset="0"/>
              <a:cs typeface="Arial" pitchFamily="34" charset="0"/>
            </a:endParaRPr>
          </a:p>
        </p:txBody>
      </p:sp>
      <p:sp>
        <p:nvSpPr>
          <p:cNvPr id="35" name="Inhaltsplatzhalter 4"/>
          <p:cNvSpPr txBox="1">
            <a:spLocks/>
          </p:cNvSpPr>
          <p:nvPr/>
        </p:nvSpPr>
        <p:spPr bwMode="auto">
          <a:xfrm>
            <a:off x="4635500" y="6621400"/>
            <a:ext cx="4183063" cy="260350"/>
          </a:xfrm>
          <a:prstGeom prst="rect">
            <a:avLst/>
          </a:prstGeom>
          <a:noFill/>
          <a:ln w="9525">
            <a:noFill/>
            <a:miter lim="800000"/>
            <a:headEnd/>
            <a:tailEnd/>
          </a:ln>
        </p:spPr>
        <p:txBody>
          <a:bodyPr/>
          <a:lstStyle>
            <a:lvl1pPr>
              <a:buFontTx/>
              <a:buNone/>
              <a:defRPr lang="en-US" sz="1200" smtClean="0"/>
            </a:lvl1pPr>
            <a:lvl2pPr>
              <a:defRPr sz="1800"/>
            </a:lvl2pPr>
            <a:lvl3pPr>
              <a:defRPr sz="1800"/>
            </a:lvl3pPr>
            <a:lvl4pPr>
              <a:defRPr sz="1800"/>
            </a:lvl4pPr>
            <a:lvl5pPr>
              <a:defRPr sz="1800"/>
            </a:lvl5pPr>
          </a:lstStyle>
          <a:p>
            <a:pPr marL="342900" indent="-342900" eaLnBrk="0" hangingPunct="0">
              <a:spcBef>
                <a:spcPct val="20000"/>
              </a:spcBef>
              <a:defRPr/>
            </a:pPr>
            <a:r>
              <a:rPr lang="en-US" sz="1100" kern="0" dirty="0" err="1">
                <a:solidFill>
                  <a:schemeClr val="bg1"/>
                </a:solidFill>
                <a:latin typeface="+mn-lt"/>
                <a:cs typeface="+mn-cs"/>
              </a:rPr>
              <a:t>Dmitrieva</a:t>
            </a:r>
            <a:r>
              <a:rPr lang="en-US" sz="1100" kern="0" dirty="0">
                <a:solidFill>
                  <a:schemeClr val="bg1"/>
                </a:solidFill>
                <a:latin typeface="+mn-lt"/>
                <a:cs typeface="+mn-cs"/>
              </a:rPr>
              <a:t> et al</a:t>
            </a:r>
            <a:r>
              <a:rPr lang="en-US" sz="1100" kern="0" dirty="0" smtClean="0">
                <a:solidFill>
                  <a:schemeClr val="bg1"/>
                </a:solidFill>
                <a:latin typeface="+mn-lt"/>
                <a:cs typeface="+mn-cs"/>
              </a:rPr>
              <a:t>. </a:t>
            </a:r>
            <a:r>
              <a:rPr lang="en-US" sz="1100" kern="0" dirty="0" err="1">
                <a:solidFill>
                  <a:schemeClr val="bg1"/>
                </a:solidFill>
                <a:latin typeface="+mn-lt"/>
                <a:cs typeface="+mn-cs"/>
              </a:rPr>
              <a:t>Acta</a:t>
            </a:r>
            <a:r>
              <a:rPr lang="en-US" sz="1100" kern="0" dirty="0">
                <a:solidFill>
                  <a:schemeClr val="bg1"/>
                </a:solidFill>
                <a:latin typeface="+mn-lt"/>
                <a:cs typeface="+mn-cs"/>
              </a:rPr>
              <a:t> </a:t>
            </a:r>
            <a:r>
              <a:rPr lang="en-US" sz="1100" kern="0" dirty="0" smtClean="0">
                <a:solidFill>
                  <a:schemeClr val="bg1"/>
                </a:solidFill>
                <a:latin typeface="+mn-lt"/>
                <a:cs typeface="+mn-cs"/>
              </a:rPr>
              <a:t>Mater </a:t>
            </a:r>
            <a:r>
              <a:rPr lang="en-US" sz="1100" kern="0" dirty="0">
                <a:solidFill>
                  <a:schemeClr val="bg1"/>
                </a:solidFill>
                <a:latin typeface="+mn-lt"/>
                <a:cs typeface="+mn-cs"/>
              </a:rPr>
              <a:t>59 (2011)</a:t>
            </a:r>
            <a:endParaRPr lang="de-DE" sz="1100" kern="0" dirty="0">
              <a:solidFill>
                <a:schemeClr val="bg1"/>
              </a:solidFill>
              <a:latin typeface="+mn-lt"/>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70"/>
                                        </p:tgtEl>
                                        <p:attrNameLst>
                                          <p:attrName>style.visibility</p:attrName>
                                        </p:attrNameLst>
                                      </p:cBhvr>
                                      <p:to>
                                        <p:strVal val="visible"/>
                                      </p:to>
                                    </p:set>
                                    <p:animEffect transition="in" filter="wipe(left)">
                                      <p:cBhvr>
                                        <p:cTn id="7" dur="500"/>
                                        <p:tgtEl>
                                          <p:spTgt spid="1027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269"/>
                                        </p:tgtEl>
                                        <p:attrNameLst>
                                          <p:attrName>style.visibility</p:attrName>
                                        </p:attrNameLst>
                                      </p:cBhvr>
                                      <p:to>
                                        <p:strVal val="visible"/>
                                      </p:to>
                                    </p:set>
                                    <p:animEffect transition="in" filter="wipe(left)">
                                      <p:cBhvr>
                                        <p:cTn id="10" dur="500"/>
                                        <p:tgtEl>
                                          <p:spTgt spid="10269"/>
                                        </p:tgtEl>
                                      </p:cBhvr>
                                    </p:animEffect>
                                  </p:childTnLst>
                                </p:cTn>
                              </p:par>
                              <p:par>
                                <p:cTn id="11" presetID="22" presetClass="entr" presetSubtype="2"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right)">
                                      <p:cBhvr>
                                        <p:cTn id="13" dur="500"/>
                                        <p:tgtEl>
                                          <p:spTgt spid="20"/>
                                        </p:tgtEl>
                                      </p:cBhvr>
                                    </p:animEffect>
                                  </p:childTnLst>
                                </p:cTn>
                              </p:par>
                              <p:par>
                                <p:cTn id="14" presetID="22" presetClass="entr" presetSubtype="8"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par>
                          <p:cTn id="35" fill="hold">
                            <p:stCondLst>
                              <p:cond delay="0"/>
                            </p:stCondLst>
                            <p:childTnLst>
                              <p:par>
                                <p:cTn id="36" presetID="22" presetClass="entr" presetSubtype="8"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9" grpId="0"/>
      <p:bldP spid="10270" grpId="0"/>
      <p:bldP spid="32"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Foliennummernplatzhalter 2"/>
          <p:cNvSpPr>
            <a:spLocks noGrp="1"/>
          </p:cNvSpPr>
          <p:nvPr>
            <p:ph type="sldNum" sz="quarter" idx="11"/>
          </p:nvPr>
        </p:nvSpPr>
        <p:spPr>
          <a:noFill/>
        </p:spPr>
        <p:txBody>
          <a:bodyPr/>
          <a:lstStyle/>
          <a:p>
            <a:fld id="{AC626E7E-F2A0-4611-B5A7-182B7FF16605}" type="slidenum">
              <a:rPr lang="en-US" smtClean="0"/>
              <a:pPr/>
              <a:t>11</a:t>
            </a:fld>
            <a:endParaRPr lang="en-US" dirty="0" smtClean="0"/>
          </a:p>
        </p:txBody>
      </p:sp>
      <p:pic>
        <p:nvPicPr>
          <p:cNvPr id="455683" name="Picture 4" descr="Fig_long_05b"/>
          <p:cNvPicPr>
            <a:picLocks noChangeAspect="1" noChangeArrowheads="1"/>
          </p:cNvPicPr>
          <p:nvPr/>
        </p:nvPicPr>
        <p:blipFill>
          <a:blip r:embed="rId4" cstate="print"/>
          <a:srcRect/>
          <a:stretch>
            <a:fillRect/>
          </a:stretch>
        </p:blipFill>
        <p:spPr bwMode="auto">
          <a:xfrm>
            <a:off x="-876300" y="482749"/>
            <a:ext cx="10058400" cy="6155531"/>
          </a:xfrm>
          <a:prstGeom prst="rect">
            <a:avLst/>
          </a:prstGeom>
          <a:noFill/>
          <a:ln w="9525">
            <a:noFill/>
            <a:miter lim="800000"/>
            <a:headEnd/>
            <a:tailEnd/>
          </a:ln>
        </p:spPr>
      </p:pic>
      <p:sp>
        <p:nvSpPr>
          <p:cNvPr id="476166" name="Text Box 6"/>
          <p:cNvSpPr txBox="1">
            <a:spLocks noChangeArrowheads="1"/>
          </p:cNvSpPr>
          <p:nvPr/>
        </p:nvSpPr>
        <p:spPr bwMode="auto">
          <a:xfrm>
            <a:off x="2854325" y="1497013"/>
            <a:ext cx="3057525" cy="519112"/>
          </a:xfrm>
          <a:prstGeom prst="rect">
            <a:avLst/>
          </a:prstGeom>
          <a:noFill/>
          <a:ln w="9525">
            <a:noFill/>
            <a:miter lim="800000"/>
            <a:headEnd/>
            <a:tailEnd/>
          </a:ln>
        </p:spPr>
        <p:txBody>
          <a:bodyPr>
            <a:spAutoFit/>
          </a:bodyPr>
          <a:lstStyle/>
          <a:p>
            <a:pPr>
              <a:spcBef>
                <a:spcPct val="50000"/>
              </a:spcBef>
            </a:pPr>
            <a:r>
              <a:rPr lang="de-DE" sz="2800" b="1">
                <a:solidFill>
                  <a:schemeClr val="bg1"/>
                </a:solidFill>
              </a:rPr>
              <a:t>precipitates in </a:t>
            </a:r>
            <a:r>
              <a:rPr lang="de-DE" sz="2800" b="1">
                <a:solidFill>
                  <a:schemeClr val="bg1"/>
                </a:solidFill>
                <a:latin typeface="Symbol" pitchFamily="18" charset="2"/>
              </a:rPr>
              <a:t>a</a:t>
            </a:r>
            <a:r>
              <a:rPr lang="de-DE" sz="2800" b="1">
                <a:solidFill>
                  <a:schemeClr val="bg1"/>
                </a:solidFill>
              </a:rPr>
              <a:t>`</a:t>
            </a:r>
            <a:endParaRPr lang="en-US" sz="2800" b="1">
              <a:solidFill>
                <a:schemeClr val="bg1"/>
              </a:solidFill>
            </a:endParaRPr>
          </a:p>
        </p:txBody>
      </p:sp>
      <p:sp>
        <p:nvSpPr>
          <p:cNvPr id="476167" name="Text Box 7"/>
          <p:cNvSpPr txBox="1">
            <a:spLocks noChangeArrowheads="1"/>
          </p:cNvSpPr>
          <p:nvPr/>
        </p:nvSpPr>
        <p:spPr bwMode="auto">
          <a:xfrm>
            <a:off x="1285875" y="4117975"/>
            <a:ext cx="3724275" cy="523220"/>
          </a:xfrm>
          <a:prstGeom prst="rect">
            <a:avLst/>
          </a:prstGeom>
          <a:noFill/>
          <a:ln w="9525">
            <a:noFill/>
            <a:miter lim="800000"/>
            <a:headEnd/>
            <a:tailEnd/>
          </a:ln>
        </p:spPr>
        <p:txBody>
          <a:bodyPr wrap="square">
            <a:spAutoFit/>
          </a:bodyPr>
          <a:lstStyle/>
          <a:p>
            <a:pPr>
              <a:spcBef>
                <a:spcPct val="50000"/>
              </a:spcBef>
            </a:pPr>
            <a:r>
              <a:rPr lang="de-DE" sz="2800" b="1" dirty="0" err="1"/>
              <a:t>no</a:t>
            </a:r>
            <a:r>
              <a:rPr lang="de-DE" sz="2800" b="1" dirty="0"/>
              <a:t> </a:t>
            </a:r>
            <a:r>
              <a:rPr lang="de-DE" sz="2800" b="1" dirty="0" err="1"/>
              <a:t>precipitates</a:t>
            </a:r>
            <a:r>
              <a:rPr lang="de-DE" sz="2800" b="1" dirty="0"/>
              <a:t> in</a:t>
            </a:r>
            <a:endParaRPr lang="en-US" sz="2800" b="1" dirty="0"/>
          </a:p>
        </p:txBody>
      </p:sp>
      <p:sp>
        <p:nvSpPr>
          <p:cNvPr id="476168" name="Rectangle 8"/>
          <p:cNvSpPr>
            <a:spLocks noChangeArrowheads="1"/>
          </p:cNvSpPr>
          <p:nvPr/>
        </p:nvSpPr>
        <p:spPr bwMode="auto">
          <a:xfrm>
            <a:off x="25400" y="20638"/>
            <a:ext cx="8280400" cy="457200"/>
          </a:xfrm>
          <a:prstGeom prst="rect">
            <a:avLst/>
          </a:prstGeom>
          <a:effectLst>
            <a:outerShdw blurRad="50800" dist="38100" dir="2700000" algn="tl" rotWithShape="0">
              <a:prstClr val="black">
                <a:alpha val="40000"/>
              </a:prstClr>
            </a:outerShdw>
          </a:effectLst>
        </p:spPr>
        <p:txBody>
          <a:bodyPr/>
          <a:lstStyle/>
          <a:p>
            <a:pPr algn="l" eaLnBrk="0" hangingPunct="0">
              <a:defRPr/>
            </a:pPr>
            <a:r>
              <a:rPr lang="de-DE" sz="2000" b="1" smtClean="0">
                <a:solidFill>
                  <a:schemeClr val="bg1"/>
                </a:solidFill>
              </a:rPr>
              <a:t>12MnPH after </a:t>
            </a:r>
            <a:r>
              <a:rPr lang="de-DE" sz="2000" b="1" err="1">
                <a:solidFill>
                  <a:schemeClr val="bg1"/>
                </a:solidFill>
              </a:rPr>
              <a:t>aging</a:t>
            </a:r>
            <a:r>
              <a:rPr lang="de-DE" sz="2000" b="1">
                <a:solidFill>
                  <a:schemeClr val="bg1"/>
                </a:solidFill>
              </a:rPr>
              <a:t> (48h 450°C)</a:t>
            </a:r>
          </a:p>
        </p:txBody>
      </p:sp>
      <p:graphicFrame>
        <p:nvGraphicFramePr>
          <p:cNvPr id="11" name="Objekt 10"/>
          <p:cNvGraphicFramePr>
            <a:graphicFrameLocks noChangeAspect="1"/>
          </p:cNvGraphicFramePr>
          <p:nvPr/>
        </p:nvGraphicFramePr>
        <p:xfrm>
          <a:off x="4162648" y="2202287"/>
          <a:ext cx="3701898" cy="754756"/>
        </p:xfrm>
        <a:graphic>
          <a:graphicData uri="http://schemas.openxmlformats.org/presentationml/2006/ole">
            <p:oleObj spid="_x0000_s365570" name="Equation" r:id="rId5" imgW="1307880" imgH="266400" progId="Equation.3">
              <p:embed/>
            </p:oleObj>
          </a:graphicData>
        </a:graphic>
      </p:graphicFrame>
      <p:graphicFrame>
        <p:nvGraphicFramePr>
          <p:cNvPr id="12" name="Objekt 11"/>
          <p:cNvGraphicFramePr>
            <a:graphicFrameLocks noChangeAspect="1"/>
          </p:cNvGraphicFramePr>
          <p:nvPr/>
        </p:nvGraphicFramePr>
        <p:xfrm>
          <a:off x="4371193" y="4776072"/>
          <a:ext cx="2047875" cy="681037"/>
        </p:xfrm>
        <a:graphic>
          <a:graphicData uri="http://schemas.openxmlformats.org/presentationml/2006/ole">
            <p:oleObj spid="_x0000_s365571" name="Equation" r:id="rId6" imgW="723600" imgH="241200" progId="Equation.3">
              <p:embed/>
            </p:oleObj>
          </a:graphicData>
        </a:graphic>
      </p:graphicFrame>
      <p:sp>
        <p:nvSpPr>
          <p:cNvPr id="9" name="Rectangle 2"/>
          <p:cNvSpPr>
            <a:spLocks noChangeArrowheads="1"/>
          </p:cNvSpPr>
          <p:nvPr/>
        </p:nvSpPr>
        <p:spPr bwMode="auto">
          <a:xfrm>
            <a:off x="4546294" y="6599328"/>
            <a:ext cx="4245073"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100" dirty="0" err="1" smtClean="0">
                <a:solidFill>
                  <a:srgbClr val="BFBFBF"/>
                </a:solidFill>
              </a:rPr>
              <a:t>Raabe</a:t>
            </a:r>
            <a:r>
              <a:rPr lang="en-GB" sz="1100" dirty="0" smtClean="0">
                <a:solidFill>
                  <a:srgbClr val="BFBFBF"/>
                </a:solidFill>
              </a:rPr>
              <a:t>, </a:t>
            </a:r>
            <a:r>
              <a:rPr lang="en-GB" sz="1100" dirty="0" err="1" smtClean="0">
                <a:solidFill>
                  <a:srgbClr val="BFBFBF"/>
                </a:solidFill>
              </a:rPr>
              <a:t>Ponge</a:t>
            </a:r>
            <a:r>
              <a:rPr lang="en-GB" sz="1100" dirty="0" smtClean="0">
                <a:solidFill>
                  <a:srgbClr val="BFBFBF"/>
                </a:solidFill>
              </a:rPr>
              <a:t>, </a:t>
            </a:r>
            <a:r>
              <a:rPr lang="en-GB" sz="1100" dirty="0" err="1" smtClean="0">
                <a:solidFill>
                  <a:srgbClr val="BFBFBF"/>
                </a:solidFill>
              </a:rPr>
              <a:t>Dmitrieva</a:t>
            </a:r>
            <a:r>
              <a:rPr lang="en-GB" sz="1100" dirty="0" smtClean="0">
                <a:solidFill>
                  <a:srgbClr val="BFBFBF"/>
                </a:solidFill>
              </a:rPr>
              <a:t>, Sander: Adv. Eng. Mat. 11 (2009) 547</a:t>
            </a:r>
            <a:r>
              <a:rPr lang="de-DE" sz="1100" dirty="0" smtClean="0">
                <a:solidFill>
                  <a:srgbClr val="BFBFBF"/>
                </a:solidFill>
              </a:rPr>
              <a:t>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6166"/>
                                        </p:tgtEl>
                                        <p:attrNameLst>
                                          <p:attrName>style.visibility</p:attrName>
                                        </p:attrNameLst>
                                      </p:cBhvr>
                                      <p:to>
                                        <p:strVal val="visible"/>
                                      </p:to>
                                    </p:set>
                                    <p:animEffect transition="in" filter="wipe(left)">
                                      <p:cBhvr>
                                        <p:cTn id="7" dur="500"/>
                                        <p:tgtEl>
                                          <p:spTgt spid="47616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76167"/>
                                        </p:tgtEl>
                                        <p:attrNameLst>
                                          <p:attrName>style.visibility</p:attrName>
                                        </p:attrNameLst>
                                      </p:cBhvr>
                                      <p:to>
                                        <p:strVal val="visible"/>
                                      </p:to>
                                    </p:set>
                                    <p:animEffect transition="in" filter="wipe(left)">
                                      <p:cBhvr>
                                        <p:cTn id="11" dur="500"/>
                                        <p:tgtEl>
                                          <p:spTgt spid="47616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166" grpId="0"/>
      <p:bldP spid="47616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25"/>
          <p:cNvGrpSpPr>
            <a:grpSpLocks/>
          </p:cNvGrpSpPr>
          <p:nvPr/>
        </p:nvGrpSpPr>
        <p:grpSpPr bwMode="auto">
          <a:xfrm>
            <a:off x="5311140" y="586740"/>
            <a:ext cx="3755637" cy="3116739"/>
            <a:chOff x="6301102" y="1535112"/>
            <a:chExt cx="3349183" cy="2713038"/>
          </a:xfrm>
        </p:grpSpPr>
        <p:pic>
          <p:nvPicPr>
            <p:cNvPr id="11304" name="Picture 2" descr="C:\Users\o.dmitrieva\Documents\Texte\PaperGrainBoundary\Data_Profiles\Mn_Profile_bothGB_and_Matrix.tif"/>
            <p:cNvPicPr>
              <a:picLocks noChangeAspect="1" noChangeArrowheads="1"/>
            </p:cNvPicPr>
            <p:nvPr/>
          </p:nvPicPr>
          <p:blipFill>
            <a:blip r:embed="rId3" cstate="print"/>
            <a:srcRect l="8208" t="10721" r="12291" b="5621"/>
            <a:stretch>
              <a:fillRect/>
            </a:stretch>
          </p:blipFill>
          <p:spPr bwMode="auto">
            <a:xfrm>
              <a:off x="6301102" y="1535112"/>
              <a:ext cx="3349183" cy="2713038"/>
            </a:xfrm>
            <a:prstGeom prst="rect">
              <a:avLst/>
            </a:prstGeom>
            <a:noFill/>
            <a:ln w="9525">
              <a:solidFill>
                <a:schemeClr val="tx1"/>
              </a:solidFill>
              <a:miter lim="800000"/>
              <a:headEnd/>
              <a:tailEnd/>
            </a:ln>
          </p:spPr>
        </p:pic>
        <p:sp>
          <p:nvSpPr>
            <p:cNvPr id="11305" name="Textfeld 12"/>
            <p:cNvSpPr txBox="1">
              <a:spLocks noChangeArrowheads="1"/>
            </p:cNvSpPr>
            <p:nvPr/>
          </p:nvSpPr>
          <p:spPr bwMode="auto">
            <a:xfrm>
              <a:off x="7540788" y="2329681"/>
              <a:ext cx="359137" cy="344441"/>
            </a:xfrm>
            <a:prstGeom prst="rect">
              <a:avLst/>
            </a:prstGeom>
            <a:noFill/>
            <a:ln w="9525">
              <a:noFill/>
              <a:miter lim="800000"/>
              <a:headEnd/>
              <a:tailEnd/>
            </a:ln>
          </p:spPr>
          <p:txBody>
            <a:bodyPr wrap="none">
              <a:spAutoFit/>
            </a:bodyPr>
            <a:lstStyle/>
            <a:p>
              <a:r>
                <a:rPr lang="en-US" b="1"/>
                <a:t>M</a:t>
              </a:r>
            </a:p>
          </p:txBody>
        </p:sp>
        <p:sp>
          <p:nvSpPr>
            <p:cNvPr id="11306" name="Textfeld 13"/>
            <p:cNvSpPr txBox="1">
              <a:spLocks noChangeArrowheads="1"/>
            </p:cNvSpPr>
            <p:nvPr/>
          </p:nvSpPr>
          <p:spPr bwMode="auto">
            <a:xfrm>
              <a:off x="9076333" y="2329681"/>
              <a:ext cx="334706" cy="344441"/>
            </a:xfrm>
            <a:prstGeom prst="rect">
              <a:avLst/>
            </a:prstGeom>
            <a:noFill/>
            <a:ln w="9525">
              <a:noFill/>
              <a:miter lim="800000"/>
              <a:headEnd/>
              <a:tailEnd/>
            </a:ln>
          </p:spPr>
          <p:txBody>
            <a:bodyPr wrap="none">
              <a:spAutoFit/>
            </a:bodyPr>
            <a:lstStyle/>
            <a:p>
              <a:r>
                <a:rPr lang="en-US" b="1"/>
                <a:t>A</a:t>
              </a:r>
            </a:p>
          </p:txBody>
        </p:sp>
        <p:sp>
          <p:nvSpPr>
            <p:cNvPr id="7" name="Rechteck 6"/>
            <p:cNvSpPr/>
            <p:nvPr/>
          </p:nvSpPr>
          <p:spPr>
            <a:xfrm>
              <a:off x="6884752" y="1709765"/>
              <a:ext cx="926885" cy="36558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08" name="Textfeld 7"/>
            <p:cNvSpPr txBox="1">
              <a:spLocks noChangeArrowheads="1"/>
            </p:cNvSpPr>
            <p:nvPr/>
          </p:nvSpPr>
          <p:spPr bwMode="auto">
            <a:xfrm>
              <a:off x="7089491" y="1709742"/>
              <a:ext cx="808121" cy="396108"/>
            </a:xfrm>
            <a:prstGeom prst="rect">
              <a:avLst/>
            </a:prstGeom>
            <a:noFill/>
            <a:ln w="9525">
              <a:noFill/>
              <a:miter lim="800000"/>
              <a:headEnd/>
              <a:tailEnd/>
            </a:ln>
          </p:spPr>
          <p:txBody>
            <a:bodyPr wrap="none">
              <a:spAutoFit/>
            </a:bodyPr>
            <a:lstStyle/>
            <a:p>
              <a:pPr>
                <a:lnSpc>
                  <a:spcPct val="90000"/>
                </a:lnSpc>
              </a:pPr>
              <a:r>
                <a:rPr lang="en-US" sz="1200">
                  <a:latin typeface="Calibri" pitchFamily="34" charset="0"/>
                </a:rPr>
                <a:t>Mn layer 1</a:t>
              </a:r>
            </a:p>
            <a:p>
              <a:pPr>
                <a:lnSpc>
                  <a:spcPct val="90000"/>
                </a:lnSpc>
              </a:pPr>
              <a:r>
                <a:rPr lang="en-US" sz="1200">
                  <a:latin typeface="Calibri" pitchFamily="34" charset="0"/>
                </a:rPr>
                <a:t>Mn layer 2</a:t>
              </a:r>
            </a:p>
          </p:txBody>
        </p:sp>
        <p:cxnSp>
          <p:nvCxnSpPr>
            <p:cNvPr id="9" name="Gerade Verbindung 8"/>
            <p:cNvCxnSpPr/>
            <p:nvPr/>
          </p:nvCxnSpPr>
          <p:spPr>
            <a:xfrm>
              <a:off x="6918017" y="1840014"/>
              <a:ext cx="2252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a:xfrm>
              <a:off x="6919529" y="1968783"/>
              <a:ext cx="22378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 name="Gruppieren 31"/>
          <p:cNvGrpSpPr>
            <a:grpSpLocks/>
          </p:cNvGrpSpPr>
          <p:nvPr/>
        </p:nvGrpSpPr>
        <p:grpSpPr bwMode="auto">
          <a:xfrm>
            <a:off x="5824849" y="2183354"/>
            <a:ext cx="3104545" cy="329868"/>
            <a:chOff x="5880936" y="2170601"/>
            <a:chExt cx="2907583" cy="307777"/>
          </a:xfrm>
        </p:grpSpPr>
        <p:cxnSp>
          <p:nvCxnSpPr>
            <p:cNvPr id="30" name="Gerade Verbindung 29"/>
            <p:cNvCxnSpPr/>
            <p:nvPr/>
          </p:nvCxnSpPr>
          <p:spPr>
            <a:xfrm>
              <a:off x="5880936" y="2373188"/>
              <a:ext cx="290758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303" name="Textfeld 30"/>
            <p:cNvSpPr txBox="1">
              <a:spLocks noChangeArrowheads="1"/>
            </p:cNvSpPr>
            <p:nvPr/>
          </p:nvSpPr>
          <p:spPr bwMode="auto">
            <a:xfrm>
              <a:off x="6023558" y="2170601"/>
              <a:ext cx="1468672" cy="307777"/>
            </a:xfrm>
            <a:prstGeom prst="rect">
              <a:avLst/>
            </a:prstGeom>
            <a:noFill/>
            <a:ln w="9525">
              <a:noFill/>
              <a:miter lim="800000"/>
              <a:headEnd/>
              <a:tailEnd/>
            </a:ln>
          </p:spPr>
          <p:txBody>
            <a:bodyPr wrap="none">
              <a:spAutoFit/>
            </a:bodyPr>
            <a:lstStyle/>
            <a:p>
              <a:r>
                <a:rPr lang="en-US" sz="1400" dirty="0"/>
                <a:t>nominal 12 at.%</a:t>
              </a:r>
            </a:p>
          </p:txBody>
        </p:sp>
      </p:grpSp>
      <p:cxnSp>
        <p:nvCxnSpPr>
          <p:cNvPr id="39" name="Gerade Verbindung 38"/>
          <p:cNvCxnSpPr/>
          <p:nvPr/>
        </p:nvCxnSpPr>
        <p:spPr>
          <a:xfrm rot="5400000">
            <a:off x="6350011" y="2053682"/>
            <a:ext cx="2458702" cy="0"/>
          </a:xfrm>
          <a:prstGeom prst="line">
            <a:avLst/>
          </a:prstGeom>
          <a:ln w="76200">
            <a:solidFill>
              <a:srgbClr val="FFC000">
                <a:alpha val="56000"/>
              </a:srgbClr>
            </a:solidFill>
          </a:ln>
        </p:spPr>
        <p:style>
          <a:lnRef idx="1">
            <a:schemeClr val="accent1"/>
          </a:lnRef>
          <a:fillRef idx="0">
            <a:schemeClr val="accent1"/>
          </a:fillRef>
          <a:effectRef idx="0">
            <a:schemeClr val="accent1"/>
          </a:effectRef>
          <a:fontRef idx="minor">
            <a:schemeClr val="tx1"/>
          </a:fontRef>
        </p:style>
      </p:cxnSp>
      <p:sp>
        <p:nvSpPr>
          <p:cNvPr id="55" name="Textfeld 54"/>
          <p:cNvSpPr txBox="1">
            <a:spLocks noChangeArrowheads="1"/>
          </p:cNvSpPr>
          <p:nvPr/>
        </p:nvSpPr>
        <p:spPr bwMode="auto">
          <a:xfrm>
            <a:off x="6720351" y="3726113"/>
            <a:ext cx="1963443" cy="374617"/>
          </a:xfrm>
          <a:prstGeom prst="rect">
            <a:avLst/>
          </a:prstGeom>
          <a:solidFill>
            <a:srgbClr val="FFC000"/>
          </a:solidFill>
          <a:ln w="9525">
            <a:noFill/>
            <a:miter lim="800000"/>
            <a:headEnd/>
            <a:tailEnd/>
          </a:ln>
        </p:spPr>
        <p:txBody>
          <a:bodyPr wrap="square">
            <a:spAutoFit/>
          </a:bodyPr>
          <a:lstStyle/>
          <a:p>
            <a:r>
              <a:rPr lang="en-US"/>
              <a:t>phase boundary</a:t>
            </a:r>
          </a:p>
        </p:txBody>
      </p:sp>
      <p:cxnSp>
        <p:nvCxnSpPr>
          <p:cNvPr id="56" name="Gerade Verbindung 55"/>
          <p:cNvCxnSpPr/>
          <p:nvPr/>
        </p:nvCxnSpPr>
        <p:spPr>
          <a:xfrm rot="5400000">
            <a:off x="6925536" y="2056096"/>
            <a:ext cx="2457004" cy="0"/>
          </a:xfrm>
          <a:prstGeom prst="line">
            <a:avLst/>
          </a:prstGeom>
          <a:ln w="76200">
            <a:solidFill>
              <a:srgbClr val="FFC000">
                <a:alpha val="56000"/>
              </a:srgbClr>
            </a:solidFill>
          </a:ln>
        </p:spPr>
        <p:style>
          <a:lnRef idx="1">
            <a:schemeClr val="accent1"/>
          </a:lnRef>
          <a:fillRef idx="0">
            <a:schemeClr val="accent1"/>
          </a:fillRef>
          <a:effectRef idx="0">
            <a:schemeClr val="accent1"/>
          </a:effectRef>
          <a:fontRef idx="minor">
            <a:schemeClr val="tx1"/>
          </a:fontRef>
        </p:style>
      </p:cxnSp>
      <p:sp>
        <p:nvSpPr>
          <p:cNvPr id="59" name="Textfeld 58"/>
          <p:cNvSpPr txBox="1">
            <a:spLocks noChangeArrowheads="1"/>
          </p:cNvSpPr>
          <p:nvPr/>
        </p:nvSpPr>
        <p:spPr bwMode="auto">
          <a:xfrm>
            <a:off x="7475672" y="2657725"/>
            <a:ext cx="800298" cy="374617"/>
          </a:xfrm>
          <a:prstGeom prst="rect">
            <a:avLst/>
          </a:prstGeom>
          <a:noFill/>
          <a:ln w="9525">
            <a:noFill/>
            <a:miter lim="800000"/>
            <a:headEnd/>
            <a:tailEnd/>
          </a:ln>
        </p:spPr>
        <p:txBody>
          <a:bodyPr wrap="square">
            <a:spAutoFit/>
          </a:bodyPr>
          <a:lstStyle/>
          <a:p>
            <a:r>
              <a:rPr lang="en-US" dirty="0"/>
              <a:t>aging</a:t>
            </a:r>
          </a:p>
        </p:txBody>
      </p:sp>
      <p:sp>
        <p:nvSpPr>
          <p:cNvPr id="62" name="Pfeil nach rechts 61"/>
          <p:cNvSpPr/>
          <p:nvPr/>
        </p:nvSpPr>
        <p:spPr>
          <a:xfrm flipH="1">
            <a:off x="7830253" y="1949827"/>
            <a:ext cx="283156" cy="302662"/>
          </a:xfrm>
          <a:prstGeom prst="rightArrow">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2" name="Grafik 41" descr="No-C-Al-Si-Ti_Aust-Ferrit-Mn-profil-fact-45.jpg"/>
          <p:cNvPicPr>
            <a:picLocks noChangeAspect="1"/>
          </p:cNvPicPr>
          <p:nvPr/>
        </p:nvPicPr>
        <p:blipFill>
          <a:blip r:embed="rId4" cstate="print"/>
          <a:srcRect r="5919"/>
          <a:stretch>
            <a:fillRect/>
          </a:stretch>
        </p:blipFill>
        <p:spPr bwMode="auto">
          <a:xfrm>
            <a:off x="5298672" y="3320710"/>
            <a:ext cx="3786677" cy="3262970"/>
          </a:xfrm>
          <a:prstGeom prst="rect">
            <a:avLst/>
          </a:prstGeom>
          <a:noFill/>
          <a:ln w="9525">
            <a:solidFill>
              <a:schemeClr val="tx2"/>
            </a:solidFill>
            <a:miter lim="800000"/>
            <a:headEnd/>
            <a:tailEnd/>
          </a:ln>
        </p:spPr>
      </p:pic>
      <p:sp>
        <p:nvSpPr>
          <p:cNvPr id="43" name="Textfeld 42"/>
          <p:cNvSpPr txBox="1">
            <a:spLocks noChangeArrowheads="1"/>
          </p:cNvSpPr>
          <p:nvPr/>
        </p:nvSpPr>
        <p:spPr bwMode="auto">
          <a:xfrm>
            <a:off x="8001000" y="3892583"/>
            <a:ext cx="1127538" cy="374617"/>
          </a:xfrm>
          <a:prstGeom prst="rect">
            <a:avLst/>
          </a:prstGeom>
          <a:noFill/>
          <a:ln w="9525">
            <a:noFill/>
            <a:miter lim="800000"/>
            <a:headEnd/>
            <a:tailEnd/>
          </a:ln>
        </p:spPr>
        <p:txBody>
          <a:bodyPr wrap="square">
            <a:spAutoFit/>
          </a:bodyPr>
          <a:lstStyle/>
          <a:p>
            <a:r>
              <a:rPr lang="en-US" dirty="0">
                <a:solidFill>
                  <a:srgbClr val="FF0000"/>
                </a:solidFill>
              </a:rPr>
              <a:t>DICTRA</a:t>
            </a:r>
          </a:p>
        </p:txBody>
      </p:sp>
      <p:sp>
        <p:nvSpPr>
          <p:cNvPr id="45" name="Textfeld 13"/>
          <p:cNvSpPr txBox="1">
            <a:spLocks noChangeArrowheads="1"/>
          </p:cNvSpPr>
          <p:nvPr/>
        </p:nvSpPr>
        <p:spPr bwMode="auto">
          <a:xfrm>
            <a:off x="7647260" y="1575839"/>
            <a:ext cx="386585" cy="390227"/>
          </a:xfrm>
          <a:prstGeom prst="rect">
            <a:avLst/>
          </a:prstGeom>
          <a:noFill/>
          <a:ln w="9525">
            <a:noFill/>
            <a:miter lim="800000"/>
            <a:headEnd/>
            <a:tailEnd/>
          </a:ln>
        </p:spPr>
        <p:txBody>
          <a:bodyPr wrap="square">
            <a:spAutoFit/>
          </a:bodyPr>
          <a:lstStyle/>
          <a:p>
            <a:r>
              <a:rPr lang="en-US" sz="1900" b="1">
                <a:solidFill>
                  <a:srgbClr val="FFC000"/>
                </a:solidFill>
              </a:rPr>
              <a:t>A</a:t>
            </a:r>
          </a:p>
        </p:txBody>
      </p:sp>
      <p:sp>
        <p:nvSpPr>
          <p:cNvPr id="46" name="Textfeld 12"/>
          <p:cNvSpPr txBox="1">
            <a:spLocks noChangeArrowheads="1"/>
          </p:cNvSpPr>
          <p:nvPr/>
        </p:nvSpPr>
        <p:spPr bwMode="auto">
          <a:xfrm>
            <a:off x="7628946" y="1582988"/>
            <a:ext cx="403540" cy="374617"/>
          </a:xfrm>
          <a:prstGeom prst="rect">
            <a:avLst/>
          </a:prstGeom>
          <a:noFill/>
          <a:ln w="9525">
            <a:noFill/>
            <a:miter lim="800000"/>
            <a:headEnd/>
            <a:tailEnd/>
          </a:ln>
        </p:spPr>
        <p:txBody>
          <a:bodyPr wrap="square">
            <a:spAutoFit/>
          </a:bodyPr>
          <a:lstStyle/>
          <a:p>
            <a:r>
              <a:rPr lang="en-US" b="1"/>
              <a:t>M</a:t>
            </a:r>
          </a:p>
        </p:txBody>
      </p:sp>
      <p:cxnSp>
        <p:nvCxnSpPr>
          <p:cNvPr id="64" name="Gerade Verbindung mit Pfeil 34"/>
          <p:cNvCxnSpPr/>
          <p:nvPr/>
        </p:nvCxnSpPr>
        <p:spPr>
          <a:xfrm flipV="1">
            <a:off x="3585411" y="741364"/>
            <a:ext cx="3953627" cy="1328068"/>
          </a:xfrm>
          <a:prstGeom prst="bentConnector3">
            <a:avLst>
              <a:gd name="adj1" fmla="val 27481"/>
            </a:avLst>
          </a:prstGeom>
          <a:ln w="38100">
            <a:solidFill>
              <a:srgbClr val="3333FF"/>
            </a:solidFill>
            <a:tailEnd type="arrow"/>
          </a:ln>
        </p:spPr>
        <p:style>
          <a:lnRef idx="1">
            <a:schemeClr val="accent1"/>
          </a:lnRef>
          <a:fillRef idx="0">
            <a:schemeClr val="accent1"/>
          </a:fillRef>
          <a:effectRef idx="0">
            <a:schemeClr val="accent1"/>
          </a:effectRef>
          <a:fontRef idx="minor">
            <a:schemeClr val="tx1"/>
          </a:fontRef>
        </p:style>
      </p:cxnSp>
      <p:cxnSp>
        <p:nvCxnSpPr>
          <p:cNvPr id="65" name="Gerade Verbindung mit Pfeil 35"/>
          <p:cNvCxnSpPr/>
          <p:nvPr/>
        </p:nvCxnSpPr>
        <p:spPr>
          <a:xfrm>
            <a:off x="4355432" y="2502568"/>
            <a:ext cx="3086768" cy="769587"/>
          </a:xfrm>
          <a:prstGeom prst="bentConnector3">
            <a:avLst>
              <a:gd name="adj1" fmla="val 10242"/>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68" name="Textfeld 32"/>
          <p:cNvSpPr txBox="1">
            <a:spLocks noChangeArrowheads="1"/>
          </p:cNvSpPr>
          <p:nvPr/>
        </p:nvSpPr>
        <p:spPr bwMode="auto">
          <a:xfrm>
            <a:off x="284163" y="927100"/>
            <a:ext cx="3890809" cy="1749197"/>
          </a:xfrm>
          <a:prstGeom prst="rect">
            <a:avLst/>
          </a:prstGeom>
          <a:noFill/>
          <a:ln w="9525">
            <a:noFill/>
            <a:miter lim="800000"/>
            <a:headEnd/>
            <a:tailEnd/>
          </a:ln>
        </p:spPr>
        <p:txBody>
          <a:bodyPr wrap="none">
            <a:spAutoFit/>
          </a:bodyPr>
          <a:lstStyle/>
          <a:p>
            <a:pPr>
              <a:lnSpc>
                <a:spcPct val="150000"/>
              </a:lnSpc>
            </a:pPr>
            <a:r>
              <a:rPr lang="en-US" b="1" dirty="0"/>
              <a:t>Thermo-Calc</a:t>
            </a:r>
            <a:r>
              <a:rPr lang="en-US" dirty="0"/>
              <a:t> </a:t>
            </a:r>
            <a:r>
              <a:rPr lang="en-US" dirty="0">
                <a:sym typeface="Symbol" pitchFamily="18" charset="2"/>
              </a:rPr>
              <a:t></a:t>
            </a:r>
            <a:endParaRPr lang="en-US" dirty="0"/>
          </a:p>
          <a:p>
            <a:pPr>
              <a:lnSpc>
                <a:spcPct val="150000"/>
              </a:lnSpc>
            </a:pPr>
            <a:r>
              <a:rPr lang="en-US" dirty="0" smtClean="0"/>
              <a:t>equilibrium Mn-conc.:</a:t>
            </a:r>
            <a:endParaRPr lang="en-US" dirty="0"/>
          </a:p>
          <a:p>
            <a:pPr>
              <a:lnSpc>
                <a:spcPct val="150000"/>
              </a:lnSpc>
            </a:pPr>
            <a:r>
              <a:rPr lang="en-US" dirty="0">
                <a:solidFill>
                  <a:srgbClr val="3333FF"/>
                </a:solidFill>
              </a:rPr>
              <a:t>27 at. % </a:t>
            </a:r>
            <a:r>
              <a:rPr lang="en-US" dirty="0" smtClean="0">
                <a:solidFill>
                  <a:srgbClr val="3333FF"/>
                </a:solidFill>
              </a:rPr>
              <a:t>Mn in </a:t>
            </a:r>
            <a:r>
              <a:rPr lang="en-US" dirty="0">
                <a:solidFill>
                  <a:srgbClr val="3333FF"/>
                </a:solidFill>
              </a:rPr>
              <a:t>austenite (A) </a:t>
            </a:r>
          </a:p>
          <a:p>
            <a:pPr>
              <a:lnSpc>
                <a:spcPct val="150000"/>
              </a:lnSpc>
            </a:pPr>
            <a:r>
              <a:rPr lang="en-US" dirty="0">
                <a:solidFill>
                  <a:srgbClr val="92D050"/>
                </a:solidFill>
              </a:rPr>
              <a:t>3 at. % </a:t>
            </a:r>
            <a:r>
              <a:rPr lang="en-US" dirty="0" smtClean="0">
                <a:solidFill>
                  <a:srgbClr val="92D050"/>
                </a:solidFill>
              </a:rPr>
              <a:t>Mn in ferrite </a:t>
            </a:r>
            <a:r>
              <a:rPr lang="en-US" dirty="0">
                <a:solidFill>
                  <a:srgbClr val="92D050"/>
                </a:solidFill>
              </a:rPr>
              <a:t>(</a:t>
            </a:r>
            <a:r>
              <a:rPr lang="en-US" dirty="0" err="1">
                <a:solidFill>
                  <a:srgbClr val="92D050"/>
                </a:solidFill>
              </a:rPr>
              <a:t>martensite</a:t>
            </a:r>
            <a:r>
              <a:rPr lang="en-US" dirty="0">
                <a:solidFill>
                  <a:srgbClr val="92D050"/>
                </a:solidFill>
              </a:rPr>
              <a:t>) (M)</a:t>
            </a:r>
          </a:p>
        </p:txBody>
      </p:sp>
      <p:sp>
        <p:nvSpPr>
          <p:cNvPr id="37" name="Foliennummernplatzhalter 3"/>
          <p:cNvSpPr>
            <a:spLocks noGrp="1"/>
          </p:cNvSpPr>
          <p:nvPr>
            <p:ph type="sldNum" sz="quarter" idx="10"/>
          </p:nvPr>
        </p:nvSpPr>
        <p:spPr>
          <a:xfrm>
            <a:off x="8675688" y="6573838"/>
            <a:ext cx="433387" cy="279400"/>
          </a:xfrm>
          <a:noFill/>
        </p:spPr>
        <p:txBody>
          <a:bodyPr/>
          <a:lstStyle/>
          <a:p>
            <a:fld id="{B718ED92-961E-412F-886A-830F48A35162}" type="slidenum">
              <a:rPr lang="en-US" smtClean="0"/>
              <a:pPr/>
              <a:t>12</a:t>
            </a:fld>
            <a:endParaRPr lang="en-US" dirty="0" smtClean="0"/>
          </a:p>
        </p:txBody>
      </p:sp>
      <p:grpSp>
        <p:nvGrpSpPr>
          <p:cNvPr id="4" name="Gruppieren 43"/>
          <p:cNvGrpSpPr/>
          <p:nvPr/>
        </p:nvGrpSpPr>
        <p:grpSpPr>
          <a:xfrm>
            <a:off x="405760" y="3581400"/>
            <a:ext cx="4471040" cy="872034"/>
            <a:chOff x="405760" y="3581400"/>
            <a:chExt cx="4471040" cy="872034"/>
          </a:xfrm>
        </p:grpSpPr>
        <p:sp>
          <p:nvSpPr>
            <p:cNvPr id="38" name="Pfeil nach links 37"/>
            <p:cNvSpPr/>
            <p:nvPr/>
          </p:nvSpPr>
          <p:spPr bwMode="auto">
            <a:xfrm>
              <a:off x="4267200" y="3810000"/>
              <a:ext cx="609600" cy="381000"/>
            </a:xfrm>
            <a:prstGeom prst="leftArrow">
              <a:avLst/>
            </a:prstGeom>
            <a:solidFill>
              <a:srgbClr val="FF0000"/>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cs typeface="Arial" charset="0"/>
              </a:endParaRPr>
            </a:p>
          </p:txBody>
        </p:sp>
        <p:sp>
          <p:nvSpPr>
            <p:cNvPr id="41" name="Textfeld 40"/>
            <p:cNvSpPr txBox="1"/>
            <p:nvPr/>
          </p:nvSpPr>
          <p:spPr>
            <a:xfrm>
              <a:off x="405760" y="3581400"/>
              <a:ext cx="3480440" cy="872034"/>
            </a:xfrm>
            <a:prstGeom prst="rect">
              <a:avLst/>
            </a:prstGeom>
            <a:noFill/>
            <a:ln w="19050">
              <a:solidFill>
                <a:srgbClr val="FF0000"/>
              </a:solidFill>
            </a:ln>
          </p:spPr>
          <p:txBody>
            <a:bodyPr wrap="none" rtlCol="0">
              <a:spAutoFit/>
            </a:bodyPr>
            <a:lstStyle/>
            <a:p>
              <a:pPr>
                <a:lnSpc>
                  <a:spcPct val="150000"/>
                </a:lnSpc>
              </a:pPr>
              <a:r>
                <a:rPr lang="de-DE" b="1" dirty="0" err="1" smtClean="0"/>
                <a:t>Excellent</a:t>
              </a:r>
              <a:r>
                <a:rPr lang="de-DE" b="1" dirty="0" smtClean="0"/>
                <a:t> </a:t>
              </a:r>
              <a:r>
                <a:rPr lang="de-DE" b="1" dirty="0" err="1" smtClean="0"/>
                <a:t>agreement</a:t>
              </a:r>
              <a:r>
                <a:rPr lang="de-DE" b="1" dirty="0" smtClean="0"/>
                <a:t> </a:t>
              </a:r>
              <a:r>
                <a:rPr lang="de-DE" b="1" dirty="0" err="1" smtClean="0"/>
                <a:t>between</a:t>
              </a:r>
              <a:r>
                <a:rPr lang="de-DE" b="1" dirty="0" smtClean="0"/>
                <a:t> </a:t>
              </a:r>
            </a:p>
            <a:p>
              <a:pPr>
                <a:lnSpc>
                  <a:spcPct val="150000"/>
                </a:lnSpc>
              </a:pPr>
              <a:r>
                <a:rPr lang="de-DE" b="1" dirty="0" err="1" smtClean="0"/>
                <a:t>experiment</a:t>
              </a:r>
              <a:r>
                <a:rPr lang="de-DE" b="1" dirty="0" smtClean="0"/>
                <a:t> &amp; </a:t>
              </a:r>
              <a:r>
                <a:rPr lang="de-DE" b="1" dirty="0" err="1" smtClean="0"/>
                <a:t>simulation</a:t>
              </a:r>
              <a:r>
                <a:rPr lang="de-DE" b="1" dirty="0" smtClean="0"/>
                <a:t> !</a:t>
              </a:r>
              <a:endParaRPr lang="de-DE" b="1" dirty="0"/>
            </a:p>
          </p:txBody>
        </p:sp>
      </p:grpSp>
      <p:sp>
        <p:nvSpPr>
          <p:cNvPr id="31" name="Text Box 6"/>
          <p:cNvSpPr txBox="1">
            <a:spLocks noChangeArrowheads="1"/>
          </p:cNvSpPr>
          <p:nvPr/>
        </p:nvSpPr>
        <p:spPr bwMode="auto">
          <a:xfrm>
            <a:off x="152400" y="9823"/>
            <a:ext cx="7677150" cy="402291"/>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l" eaLnBrk="0" hangingPunct="0"/>
            <a:r>
              <a:rPr lang="de-DE" sz="2000" b="1" dirty="0" err="1" smtClean="0">
                <a:solidFill>
                  <a:schemeClr val="bg1"/>
                </a:solidFill>
                <a:latin typeface="Arial" pitchFamily="34" charset="0"/>
                <a:cs typeface="Arial" pitchFamily="34" charset="0"/>
              </a:rPr>
              <a:t>Aging-induced</a:t>
            </a:r>
            <a:r>
              <a:rPr lang="de-DE" sz="2000" b="1" dirty="0" smtClean="0">
                <a:solidFill>
                  <a:schemeClr val="bg1"/>
                </a:solidFill>
                <a:latin typeface="Arial" pitchFamily="34" charset="0"/>
                <a:cs typeface="Arial" pitchFamily="34" charset="0"/>
              </a:rPr>
              <a:t> </a:t>
            </a:r>
            <a:r>
              <a:rPr lang="de-DE" sz="2000" b="1" dirty="0" err="1" smtClean="0">
                <a:solidFill>
                  <a:schemeClr val="bg1"/>
                </a:solidFill>
                <a:latin typeface="Arial" pitchFamily="34" charset="0"/>
                <a:cs typeface="Arial" pitchFamily="34" charset="0"/>
              </a:rPr>
              <a:t>austenite</a:t>
            </a:r>
            <a:r>
              <a:rPr lang="de-DE" sz="2000" b="1" dirty="0" smtClean="0">
                <a:solidFill>
                  <a:schemeClr val="bg1"/>
                </a:solidFill>
                <a:latin typeface="Arial" pitchFamily="34" charset="0"/>
                <a:cs typeface="Arial" pitchFamily="34" charset="0"/>
              </a:rPr>
              <a:t> </a:t>
            </a:r>
            <a:r>
              <a:rPr lang="de-DE" sz="2000" b="1" dirty="0" err="1" smtClean="0">
                <a:solidFill>
                  <a:schemeClr val="bg1"/>
                </a:solidFill>
                <a:latin typeface="Arial" pitchFamily="34" charset="0"/>
                <a:cs typeface="Arial" pitchFamily="34" charset="0"/>
              </a:rPr>
              <a:t>reversion</a:t>
            </a:r>
            <a:r>
              <a:rPr lang="de-DE" sz="2000" b="1" dirty="0" smtClean="0">
                <a:solidFill>
                  <a:schemeClr val="bg1"/>
                </a:solidFill>
                <a:latin typeface="Arial" pitchFamily="34" charset="0"/>
                <a:cs typeface="Arial" pitchFamily="34" charset="0"/>
              </a:rPr>
              <a:t> </a:t>
            </a:r>
            <a:endParaRPr lang="de-DE" sz="2000" b="1" dirty="0">
              <a:solidFill>
                <a:schemeClr val="bg1"/>
              </a:solidFill>
              <a:latin typeface="Arial" pitchFamily="34" charset="0"/>
              <a:cs typeface="Arial" pitchFamily="34" charset="0"/>
            </a:endParaRPr>
          </a:p>
        </p:txBody>
      </p:sp>
      <p:sp>
        <p:nvSpPr>
          <p:cNvPr id="32" name="Inhaltsplatzhalter 4"/>
          <p:cNvSpPr txBox="1">
            <a:spLocks/>
          </p:cNvSpPr>
          <p:nvPr/>
        </p:nvSpPr>
        <p:spPr bwMode="auto">
          <a:xfrm>
            <a:off x="4635500" y="6621400"/>
            <a:ext cx="4183063" cy="260350"/>
          </a:xfrm>
          <a:prstGeom prst="rect">
            <a:avLst/>
          </a:prstGeom>
          <a:noFill/>
          <a:ln w="9525">
            <a:noFill/>
            <a:miter lim="800000"/>
            <a:headEnd/>
            <a:tailEnd/>
          </a:ln>
        </p:spPr>
        <p:txBody>
          <a:bodyPr/>
          <a:lstStyle>
            <a:lvl1pPr>
              <a:buFontTx/>
              <a:buNone/>
              <a:defRPr lang="en-US" sz="1200" smtClean="0"/>
            </a:lvl1pPr>
            <a:lvl2pPr>
              <a:defRPr sz="1800"/>
            </a:lvl2pPr>
            <a:lvl3pPr>
              <a:defRPr sz="1800"/>
            </a:lvl3pPr>
            <a:lvl4pPr>
              <a:defRPr sz="1800"/>
            </a:lvl4pPr>
            <a:lvl5pPr>
              <a:defRPr sz="1800"/>
            </a:lvl5pPr>
          </a:lstStyle>
          <a:p>
            <a:pPr marL="342900" indent="-342900" eaLnBrk="0" hangingPunct="0">
              <a:spcBef>
                <a:spcPct val="20000"/>
              </a:spcBef>
              <a:defRPr/>
            </a:pPr>
            <a:r>
              <a:rPr lang="en-US" sz="1100" kern="0" dirty="0" err="1">
                <a:solidFill>
                  <a:schemeClr val="bg1"/>
                </a:solidFill>
                <a:latin typeface="+mn-lt"/>
                <a:cs typeface="+mn-cs"/>
              </a:rPr>
              <a:t>Dmitrieva</a:t>
            </a:r>
            <a:r>
              <a:rPr lang="en-US" sz="1100" kern="0" dirty="0">
                <a:solidFill>
                  <a:schemeClr val="bg1"/>
                </a:solidFill>
                <a:latin typeface="+mn-lt"/>
                <a:cs typeface="+mn-cs"/>
              </a:rPr>
              <a:t> et al</a:t>
            </a:r>
            <a:r>
              <a:rPr lang="en-US" sz="1100" kern="0" dirty="0" smtClean="0">
                <a:solidFill>
                  <a:schemeClr val="bg1"/>
                </a:solidFill>
                <a:latin typeface="+mn-lt"/>
                <a:cs typeface="+mn-cs"/>
              </a:rPr>
              <a:t>. </a:t>
            </a:r>
            <a:r>
              <a:rPr lang="en-US" sz="1100" kern="0" dirty="0" err="1">
                <a:solidFill>
                  <a:schemeClr val="bg1"/>
                </a:solidFill>
                <a:latin typeface="+mn-lt"/>
                <a:cs typeface="+mn-cs"/>
              </a:rPr>
              <a:t>Acta</a:t>
            </a:r>
            <a:r>
              <a:rPr lang="en-US" sz="1100" kern="0" dirty="0">
                <a:solidFill>
                  <a:schemeClr val="bg1"/>
                </a:solidFill>
                <a:latin typeface="+mn-lt"/>
                <a:cs typeface="+mn-cs"/>
              </a:rPr>
              <a:t> </a:t>
            </a:r>
            <a:r>
              <a:rPr lang="en-US" sz="1100" kern="0" dirty="0" smtClean="0">
                <a:solidFill>
                  <a:schemeClr val="bg1"/>
                </a:solidFill>
                <a:latin typeface="+mn-lt"/>
                <a:cs typeface="+mn-cs"/>
              </a:rPr>
              <a:t>Mater </a:t>
            </a:r>
            <a:r>
              <a:rPr lang="en-US" sz="1100" kern="0" dirty="0">
                <a:solidFill>
                  <a:schemeClr val="bg1"/>
                </a:solidFill>
                <a:latin typeface="+mn-lt"/>
                <a:cs typeface="+mn-cs"/>
              </a:rPr>
              <a:t>59 (2011)</a:t>
            </a:r>
            <a:endParaRPr lang="de-DE" sz="1100" kern="0" dirty="0">
              <a:solidFill>
                <a:schemeClr val="bg1"/>
              </a:solidFill>
              <a:latin typeface="+mn-lt"/>
              <a:cs typeface="+mn-cs"/>
            </a:endParaRPr>
          </a:p>
        </p:txBody>
      </p:sp>
      <p:grpSp>
        <p:nvGrpSpPr>
          <p:cNvPr id="33" name="Gruppieren 43"/>
          <p:cNvGrpSpPr/>
          <p:nvPr/>
        </p:nvGrpSpPr>
        <p:grpSpPr>
          <a:xfrm>
            <a:off x="312688" y="5016690"/>
            <a:ext cx="4580034" cy="923330"/>
            <a:chOff x="296766" y="3581400"/>
            <a:chExt cx="4580034" cy="923330"/>
          </a:xfrm>
        </p:grpSpPr>
        <p:sp>
          <p:nvSpPr>
            <p:cNvPr id="34" name="Pfeil nach links 33"/>
            <p:cNvSpPr/>
            <p:nvPr/>
          </p:nvSpPr>
          <p:spPr bwMode="auto">
            <a:xfrm>
              <a:off x="4267200" y="3810000"/>
              <a:ext cx="609600" cy="381000"/>
            </a:xfrm>
            <a:prstGeom prst="leftArrow">
              <a:avLst/>
            </a:prstGeom>
            <a:solidFill>
              <a:srgbClr val="FF0000"/>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cs typeface="Arial" charset="0"/>
              </a:endParaRPr>
            </a:p>
          </p:txBody>
        </p:sp>
        <p:sp>
          <p:nvSpPr>
            <p:cNvPr id="35" name="Textfeld 34"/>
            <p:cNvSpPr txBox="1"/>
            <p:nvPr/>
          </p:nvSpPr>
          <p:spPr>
            <a:xfrm>
              <a:off x="296766" y="3581400"/>
              <a:ext cx="3698448" cy="923330"/>
            </a:xfrm>
            <a:prstGeom prst="rect">
              <a:avLst/>
            </a:prstGeom>
            <a:noFill/>
            <a:ln w="19050">
              <a:solidFill>
                <a:srgbClr val="FF0000"/>
              </a:solidFill>
            </a:ln>
          </p:spPr>
          <p:txBody>
            <a:bodyPr wrap="none" rtlCol="0">
              <a:spAutoFit/>
            </a:bodyPr>
            <a:lstStyle/>
            <a:p>
              <a:pPr>
                <a:lnSpc>
                  <a:spcPct val="150000"/>
                </a:lnSpc>
              </a:pPr>
              <a:r>
                <a:rPr lang="de-DE" b="1" dirty="0" err="1" smtClean="0"/>
                <a:t>Kinetic</a:t>
              </a:r>
              <a:r>
                <a:rPr lang="de-DE" b="1" dirty="0" smtClean="0"/>
                <a:t> </a:t>
              </a:r>
              <a:r>
                <a:rPr lang="de-DE" b="1" dirty="0" err="1" smtClean="0"/>
                <a:t>freezing</a:t>
              </a:r>
              <a:r>
                <a:rPr lang="de-DE" b="1" dirty="0" smtClean="0"/>
                <a:t> </a:t>
              </a:r>
              <a:r>
                <a:rPr lang="de-DE" b="1" dirty="0" err="1" smtClean="0"/>
                <a:t>and</a:t>
              </a:r>
              <a:r>
                <a:rPr lang="de-DE" b="1" dirty="0" smtClean="0"/>
                <a:t> </a:t>
              </a:r>
            </a:p>
            <a:p>
              <a:pPr>
                <a:lnSpc>
                  <a:spcPct val="150000"/>
                </a:lnSpc>
              </a:pPr>
              <a:r>
                <a:rPr lang="de-DE" b="1" dirty="0" err="1" smtClean="0"/>
                <a:t>associated</a:t>
              </a:r>
              <a:r>
                <a:rPr lang="de-DE" b="1" dirty="0" smtClean="0"/>
                <a:t> </a:t>
              </a:r>
              <a:r>
                <a:rPr lang="de-DE" b="1" dirty="0" err="1" smtClean="0"/>
                <a:t>austenite</a:t>
              </a:r>
              <a:r>
                <a:rPr lang="de-DE" b="1" dirty="0" smtClean="0"/>
                <a:t> </a:t>
              </a:r>
              <a:r>
                <a:rPr lang="de-DE" b="1" dirty="0" err="1" smtClean="0"/>
                <a:t>reversion</a:t>
              </a:r>
              <a:r>
                <a:rPr lang="de-DE" b="1" dirty="0" smtClean="0"/>
                <a:t> !</a:t>
              </a:r>
              <a:endParaRPr lang="de-DE" b="1" dirty="0"/>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rctx="PPT">
                                        <p:cTn id="13" dur="indefinite"/>
                                        <p:tgtEl>
                                          <p:spTgt spid="39"/>
                                        </p:tgtEl>
                                        <p:attrNameLst>
                                          <p:attrName>style.opacity</p:attrName>
                                        </p:attrNameLst>
                                      </p:cBhvr>
                                      <p:to>
                                        <p:strVal val="0.25"/>
                                      </p:to>
                                    </p:set>
                                    <p:animEffect filter="image" prLst="opacity: 0.25">
                                      <p:cBhvr rctx="IE">
                                        <p:cTn id="14" dur="indefinite"/>
                                        <p:tgtEl>
                                          <p:spTgt spid="39"/>
                                        </p:tgtEl>
                                      </p:cBhvr>
                                    </p:animEffect>
                                  </p:childTnLst>
                                </p:cTn>
                              </p:par>
                              <p:par>
                                <p:cTn id="15" presetID="9" presetClass="entr" presetSubtype="0"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dissolve">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2000"/>
                                        <p:tgtEl>
                                          <p:spTgt spid="45">
                                            <p:txEl>
                                              <p:pRg st="0" end="0"/>
                                            </p:txEl>
                                          </p:spTgt>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35" presetClass="path" presetSubtype="0" accel="50000" decel="50000" fill="hold" nodeType="clickEffect">
                                  <p:stCondLst>
                                    <p:cond delay="0"/>
                                  </p:stCondLst>
                                  <p:childTnLst>
                                    <p:animMotion origin="layout" path="M -2.77778E-6 -1.48148E-6 L -0.06111 -1.48148E-6 " pathEditMode="relative" rAng="0" ptsTypes="AA">
                                      <p:cBhvr>
                                        <p:cTn id="32" dur="2000" fill="hold"/>
                                        <p:tgtEl>
                                          <p:spTgt spid="56"/>
                                        </p:tgtEl>
                                        <p:attrNameLst>
                                          <p:attrName>ppt_x</p:attrName>
                                          <p:attrName>ppt_y</p:attrName>
                                        </p:attrNameLst>
                                      </p:cBhvr>
                                      <p:rCtr x="-31" y="0"/>
                                    </p:animMotion>
                                  </p:childTnLst>
                                </p:cTn>
                              </p:par>
                              <p:par>
                                <p:cTn id="33" presetID="10" presetClass="exit" presetSubtype="0" fill="hold" grpId="1" nodeType="withEffect">
                                  <p:stCondLst>
                                    <p:cond delay="0"/>
                                  </p:stCondLst>
                                  <p:childTnLst>
                                    <p:animEffect transition="out" filter="fade">
                                      <p:cBhvr>
                                        <p:cTn id="34" dur="2000"/>
                                        <p:tgtEl>
                                          <p:spTgt spid="46"/>
                                        </p:tgtEl>
                                      </p:cBhvr>
                                    </p:animEffect>
                                    <p:set>
                                      <p:cBhvr>
                                        <p:cTn id="35" dur="1" fill="hold">
                                          <p:stCondLst>
                                            <p:cond delay="1999"/>
                                          </p:stCondLst>
                                        </p:cTn>
                                        <p:tgtEl>
                                          <p:spTgt spid="46"/>
                                        </p:tgtEl>
                                        <p:attrNameLst>
                                          <p:attrName>style.visibility</p:attrName>
                                        </p:attrNameLst>
                                      </p:cBhvr>
                                      <p:to>
                                        <p:strVal val="hidden"/>
                                      </p:to>
                                    </p:set>
                                  </p:childTnLst>
                                </p:cTn>
                              </p:par>
                              <p:par>
                                <p:cTn id="36" presetID="35" presetClass="path" presetSubtype="0" accel="50000" decel="50000" fill="hold" grpId="2" nodeType="withEffect">
                                  <p:stCondLst>
                                    <p:cond delay="0"/>
                                  </p:stCondLst>
                                  <p:childTnLst>
                                    <p:animMotion origin="layout" path="M 1.66667E-6 2.22222E-6 L -0.0599 2.22222E-6 " pathEditMode="relative" rAng="0" ptsTypes="AA">
                                      <p:cBhvr>
                                        <p:cTn id="37" dur="2000" fill="hold"/>
                                        <p:tgtEl>
                                          <p:spTgt spid="62"/>
                                        </p:tgtEl>
                                        <p:attrNameLst>
                                          <p:attrName>ppt_x</p:attrName>
                                          <p:attrName>ppt_y</p:attrName>
                                        </p:attrNameLst>
                                      </p:cBhvr>
                                      <p:rCtr x="-30" y="0"/>
                                    </p:animMotion>
                                  </p:childTnLst>
                                </p:cTn>
                              </p:par>
                              <p:par>
                                <p:cTn id="38" presetID="1" presetClass="entr" presetSubtype="0" fill="hold" grpId="0" nodeType="withEffect">
                                  <p:stCondLst>
                                    <p:cond delay="0"/>
                                  </p:stCondLst>
                                  <p:childTnLst>
                                    <p:set>
                                      <p:cBhvr>
                                        <p:cTn id="39" dur="1" fill="hold">
                                          <p:stCondLst>
                                            <p:cond delay="0"/>
                                          </p:stCondLst>
                                        </p:cTn>
                                        <p:tgtEl>
                                          <p:spTgt spid="59"/>
                                        </p:tgtEl>
                                        <p:attrNameLst>
                                          <p:attrName>style.visibility</p:attrName>
                                        </p:attrNameLst>
                                      </p:cBhvr>
                                      <p:to>
                                        <p:strVal val="visible"/>
                                      </p:to>
                                    </p:set>
                                  </p:childTnLst>
                                </p:cTn>
                              </p:par>
                              <p:par>
                                <p:cTn id="40" presetID="1" presetClass="exit" presetSubtype="0" fill="hold" grpId="1" nodeType="withEffect">
                                  <p:stCondLst>
                                    <p:cond delay="0"/>
                                  </p:stCondLst>
                                  <p:childTnLst>
                                    <p:set>
                                      <p:cBhvr>
                                        <p:cTn id="41" dur="1" fill="hold">
                                          <p:stCondLst>
                                            <p:cond delay="0"/>
                                          </p:stCondLst>
                                        </p:cTn>
                                        <p:tgtEl>
                                          <p:spTgt spid="6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3"/>
                                        </p:tgtEl>
                                        <p:attrNameLst>
                                          <p:attrName>style.visibility</p:attrName>
                                        </p:attrNameLst>
                                      </p:cBhvr>
                                      <p:to>
                                        <p:strVal val="visible"/>
                                      </p:to>
                                    </p:set>
                                  </p:childTnLst>
                                </p:cTn>
                              </p:par>
                              <p:par>
                                <p:cTn id="46" presetID="22" presetClass="entr" presetSubtype="4"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wipe(down)">
                                      <p:cBhvr>
                                        <p:cTn id="48" dur="5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wipe(down)">
                                      <p:cBhvr>
                                        <p:cTn id="5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9" grpId="0"/>
      <p:bldP spid="62" grpId="0" animBg="1"/>
      <p:bldP spid="62" grpId="1" animBg="1"/>
      <p:bldP spid="62" grpId="2" animBg="1"/>
      <p:bldP spid="43" grpId="0"/>
      <p:bldP spid="46" grpId="0"/>
      <p:bldP spid="4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feld 43"/>
          <p:cNvSpPr txBox="1">
            <a:spLocks noChangeArrowheads="1"/>
          </p:cNvSpPr>
          <p:nvPr/>
        </p:nvSpPr>
        <p:spPr bwMode="auto">
          <a:xfrm>
            <a:off x="2062802" y="1565076"/>
            <a:ext cx="4729163" cy="757238"/>
          </a:xfrm>
          <a:prstGeom prst="rect">
            <a:avLst/>
          </a:prstGeom>
          <a:noFill/>
          <a:ln w="9525">
            <a:noFill/>
            <a:miter lim="800000"/>
            <a:headEnd/>
            <a:tailEnd/>
          </a:ln>
        </p:spPr>
        <p:txBody>
          <a:bodyPr>
            <a:spAutoFit/>
          </a:bodyPr>
          <a:lstStyle/>
          <a:p>
            <a:pPr>
              <a:lnSpc>
                <a:spcPct val="120000"/>
              </a:lnSpc>
            </a:pPr>
            <a:r>
              <a:rPr lang="de-DE" b="1">
                <a:solidFill>
                  <a:srgbClr val="3333FF"/>
                </a:solidFill>
              </a:rPr>
              <a:t>Mean diffusion path of Mn in austenite</a:t>
            </a:r>
          </a:p>
          <a:p>
            <a:pPr>
              <a:lnSpc>
                <a:spcPct val="120000"/>
              </a:lnSpc>
            </a:pPr>
            <a:r>
              <a:rPr lang="de-DE" b="1">
                <a:solidFill>
                  <a:srgbClr val="3333FF"/>
                </a:solidFill>
              </a:rPr>
              <a:t>(aging 450°C/48h) </a:t>
            </a:r>
            <a:r>
              <a:rPr lang="de-DE" b="1">
                <a:solidFill>
                  <a:srgbClr val="3333FF"/>
                </a:solidFill>
                <a:sym typeface="Symbol" pitchFamily="18" charset="2"/>
              </a:rPr>
              <a:t></a:t>
            </a:r>
            <a:r>
              <a:rPr lang="de-DE" b="1">
                <a:solidFill>
                  <a:srgbClr val="3333FF"/>
                </a:solidFill>
              </a:rPr>
              <a:t> 2 nm</a:t>
            </a:r>
          </a:p>
        </p:txBody>
      </p:sp>
      <p:grpSp>
        <p:nvGrpSpPr>
          <p:cNvPr id="4" name="Gruppieren 48"/>
          <p:cNvGrpSpPr>
            <a:grpSpLocks/>
          </p:cNvGrpSpPr>
          <p:nvPr/>
        </p:nvGrpSpPr>
        <p:grpSpPr bwMode="auto">
          <a:xfrm>
            <a:off x="1997715" y="1549201"/>
            <a:ext cx="5080000" cy="3910013"/>
            <a:chOff x="242888" y="2900286"/>
            <a:chExt cx="4718050" cy="3481387"/>
          </a:xfrm>
        </p:grpSpPr>
        <p:pic>
          <p:nvPicPr>
            <p:cNvPr id="24614" name="Grafik 33" descr="SmallGb_Mo_red_Ti_white_Si_blue_NEW_Diffcolores.bmp"/>
            <p:cNvPicPr>
              <a:picLocks noChangeAspect="1"/>
            </p:cNvPicPr>
            <p:nvPr/>
          </p:nvPicPr>
          <p:blipFill>
            <a:blip r:embed="rId3" cstate="print"/>
            <a:srcRect l="777" t="2089" r="37793" b="6927"/>
            <a:stretch>
              <a:fillRect/>
            </a:stretch>
          </p:blipFill>
          <p:spPr bwMode="auto">
            <a:xfrm flipH="1">
              <a:off x="242888" y="2900286"/>
              <a:ext cx="4718050" cy="3481387"/>
            </a:xfrm>
            <a:prstGeom prst="rect">
              <a:avLst/>
            </a:prstGeom>
            <a:noFill/>
            <a:ln w="9525">
              <a:solidFill>
                <a:schemeClr val="tx1"/>
              </a:solidFill>
              <a:miter lim="800000"/>
              <a:headEnd/>
              <a:tailEnd/>
            </a:ln>
          </p:spPr>
        </p:pic>
        <p:grpSp>
          <p:nvGrpSpPr>
            <p:cNvPr id="5" name="Gruppieren 5"/>
            <p:cNvGrpSpPr>
              <a:grpSpLocks/>
            </p:cNvGrpSpPr>
            <p:nvPr/>
          </p:nvGrpSpPr>
          <p:grpSpPr bwMode="auto">
            <a:xfrm>
              <a:off x="4085731" y="5975891"/>
              <a:ext cx="777721" cy="369330"/>
              <a:chOff x="4775123" y="1857375"/>
              <a:chExt cx="777777" cy="369332"/>
            </a:xfrm>
          </p:grpSpPr>
          <p:cxnSp>
            <p:nvCxnSpPr>
              <p:cNvPr id="38" name="Gerade Verbindung 37"/>
              <p:cNvCxnSpPr/>
              <p:nvPr/>
            </p:nvCxnSpPr>
            <p:spPr>
              <a:xfrm rot="10800000">
                <a:off x="4821725" y="2171283"/>
                <a:ext cx="72250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617" name="Textfeld 39"/>
              <p:cNvSpPr txBox="1">
                <a:spLocks noChangeArrowheads="1"/>
              </p:cNvSpPr>
              <p:nvPr/>
            </p:nvSpPr>
            <p:spPr bwMode="auto">
              <a:xfrm>
                <a:off x="4775123" y="1857375"/>
                <a:ext cx="777777" cy="369332"/>
              </a:xfrm>
              <a:prstGeom prst="rect">
                <a:avLst/>
              </a:prstGeom>
              <a:noFill/>
              <a:ln w="9525">
                <a:noFill/>
                <a:miter lim="800000"/>
                <a:headEnd/>
                <a:tailEnd/>
              </a:ln>
            </p:spPr>
            <p:txBody>
              <a:bodyPr wrap="none">
                <a:spAutoFit/>
              </a:bodyPr>
              <a:lstStyle/>
              <a:p>
                <a:r>
                  <a:rPr lang="en-US"/>
                  <a:t>10 nm</a:t>
                </a:r>
              </a:p>
            </p:txBody>
          </p:sp>
        </p:grpSp>
      </p:grpSp>
      <p:sp>
        <p:nvSpPr>
          <p:cNvPr id="11289" name="Textfeld 41"/>
          <p:cNvSpPr txBox="1">
            <a:spLocks noChangeArrowheads="1"/>
          </p:cNvSpPr>
          <p:nvPr/>
        </p:nvSpPr>
        <p:spPr bwMode="auto">
          <a:xfrm>
            <a:off x="4405952" y="1746051"/>
            <a:ext cx="1060450" cy="584200"/>
          </a:xfrm>
          <a:prstGeom prst="rect">
            <a:avLst/>
          </a:prstGeom>
          <a:noFill/>
          <a:ln w="9525">
            <a:noFill/>
            <a:miter lim="800000"/>
            <a:headEnd/>
            <a:tailEnd/>
          </a:ln>
        </p:spPr>
        <p:txBody>
          <a:bodyPr>
            <a:spAutoFit/>
          </a:bodyPr>
          <a:lstStyle/>
          <a:p>
            <a:pPr algn="ctr"/>
            <a:r>
              <a:rPr lang="en-US" sz="1600" b="1" dirty="0"/>
              <a:t>Mn-rich </a:t>
            </a:r>
          </a:p>
          <a:p>
            <a:pPr algn="ctr"/>
            <a:r>
              <a:rPr lang="en-US" sz="1600" b="1" dirty="0"/>
              <a:t>layer</a:t>
            </a:r>
          </a:p>
        </p:txBody>
      </p:sp>
      <p:sp>
        <p:nvSpPr>
          <p:cNvPr id="11290" name="Textfeld 42"/>
          <p:cNvSpPr txBox="1">
            <a:spLocks noChangeArrowheads="1"/>
          </p:cNvSpPr>
          <p:nvPr/>
        </p:nvSpPr>
        <p:spPr bwMode="auto">
          <a:xfrm>
            <a:off x="6139502" y="2415976"/>
            <a:ext cx="398463" cy="400050"/>
          </a:xfrm>
          <a:prstGeom prst="rect">
            <a:avLst/>
          </a:prstGeom>
          <a:noFill/>
          <a:ln w="9525">
            <a:noFill/>
            <a:miter lim="800000"/>
            <a:headEnd/>
            <a:tailEnd/>
          </a:ln>
        </p:spPr>
        <p:txBody>
          <a:bodyPr>
            <a:spAutoFit/>
          </a:bodyPr>
          <a:lstStyle/>
          <a:p>
            <a:r>
              <a:rPr lang="en-US" sz="2000" b="1"/>
              <a:t>A</a:t>
            </a:r>
          </a:p>
        </p:txBody>
      </p:sp>
      <p:sp>
        <p:nvSpPr>
          <p:cNvPr id="11291" name="Textfeld 43"/>
          <p:cNvSpPr txBox="1">
            <a:spLocks noChangeArrowheads="1"/>
          </p:cNvSpPr>
          <p:nvPr/>
        </p:nvSpPr>
        <p:spPr bwMode="auto">
          <a:xfrm>
            <a:off x="2647002" y="2417564"/>
            <a:ext cx="428625" cy="401637"/>
          </a:xfrm>
          <a:prstGeom prst="rect">
            <a:avLst/>
          </a:prstGeom>
          <a:noFill/>
          <a:ln w="9525">
            <a:noFill/>
            <a:miter lim="800000"/>
            <a:headEnd/>
            <a:tailEnd/>
          </a:ln>
        </p:spPr>
        <p:txBody>
          <a:bodyPr>
            <a:spAutoFit/>
          </a:bodyPr>
          <a:lstStyle/>
          <a:p>
            <a:r>
              <a:rPr lang="en-US" sz="2000" b="1"/>
              <a:t>M</a:t>
            </a:r>
          </a:p>
        </p:txBody>
      </p:sp>
      <p:grpSp>
        <p:nvGrpSpPr>
          <p:cNvPr id="6" name="Gruppieren 46"/>
          <p:cNvGrpSpPr>
            <a:grpSpLocks/>
          </p:cNvGrpSpPr>
          <p:nvPr/>
        </p:nvGrpSpPr>
        <p:grpSpPr bwMode="auto">
          <a:xfrm>
            <a:off x="4078927" y="2785864"/>
            <a:ext cx="1231900" cy="414337"/>
            <a:chOff x="2162441" y="2824056"/>
            <a:chExt cx="1144031" cy="368416"/>
          </a:xfrm>
        </p:grpSpPr>
        <p:sp>
          <p:nvSpPr>
            <p:cNvPr id="48" name="Pfeil nach rechts 47"/>
            <p:cNvSpPr/>
            <p:nvPr/>
          </p:nvSpPr>
          <p:spPr>
            <a:xfrm flipH="1">
              <a:off x="2205195" y="2824056"/>
              <a:ext cx="1012821" cy="367005"/>
            </a:xfrm>
            <a:prstGeom prst="rightArrow">
              <a:avLst/>
            </a:prstGeom>
            <a:solidFill>
              <a:schemeClr val="bg1"/>
            </a:solidFill>
            <a:ln>
              <a:solidFill>
                <a:srgbClr val="A29E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613" name="Textfeld 48"/>
            <p:cNvSpPr txBox="1">
              <a:spLocks noChangeArrowheads="1"/>
            </p:cNvSpPr>
            <p:nvPr/>
          </p:nvSpPr>
          <p:spPr bwMode="auto">
            <a:xfrm>
              <a:off x="2162441" y="2852429"/>
              <a:ext cx="1144031" cy="307777"/>
            </a:xfrm>
            <a:prstGeom prst="rect">
              <a:avLst/>
            </a:prstGeom>
            <a:noFill/>
            <a:ln w="9525">
              <a:noFill/>
              <a:miter lim="800000"/>
              <a:headEnd/>
              <a:tailEnd/>
            </a:ln>
          </p:spPr>
          <p:txBody>
            <a:bodyPr wrap="none">
              <a:spAutoFit/>
            </a:bodyPr>
            <a:lstStyle/>
            <a:p>
              <a:r>
                <a:rPr lang="en-US" sz="1400" b="1">
                  <a:latin typeface="Calibri" pitchFamily="34" charset="0"/>
                </a:rPr>
                <a:t>PB migration</a:t>
              </a:r>
            </a:p>
          </p:txBody>
        </p:sp>
      </p:grpSp>
      <p:grpSp>
        <p:nvGrpSpPr>
          <p:cNvPr id="8" name="Gruppieren 49"/>
          <p:cNvGrpSpPr>
            <a:grpSpLocks/>
          </p:cNvGrpSpPr>
          <p:nvPr/>
        </p:nvGrpSpPr>
        <p:grpSpPr bwMode="auto">
          <a:xfrm>
            <a:off x="3478852" y="3131939"/>
            <a:ext cx="1724025" cy="411162"/>
            <a:chOff x="2166160" y="3117744"/>
            <a:chExt cx="1086055" cy="366714"/>
          </a:xfrm>
        </p:grpSpPr>
        <p:sp>
          <p:nvSpPr>
            <p:cNvPr id="51" name="Pfeil nach rechts 50"/>
            <p:cNvSpPr/>
            <p:nvPr/>
          </p:nvSpPr>
          <p:spPr>
            <a:xfrm rot="10800000" flipH="1">
              <a:off x="2250164" y="3117744"/>
              <a:ext cx="1002051" cy="36671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611" name="Textfeld 51"/>
            <p:cNvSpPr txBox="1">
              <a:spLocks noChangeArrowheads="1"/>
            </p:cNvSpPr>
            <p:nvPr/>
          </p:nvSpPr>
          <p:spPr bwMode="auto">
            <a:xfrm>
              <a:off x="2166160" y="3150273"/>
              <a:ext cx="907053" cy="307779"/>
            </a:xfrm>
            <a:prstGeom prst="rect">
              <a:avLst/>
            </a:prstGeom>
            <a:noFill/>
            <a:ln w="9525">
              <a:noFill/>
              <a:miter lim="800000"/>
              <a:headEnd/>
              <a:tailEnd/>
            </a:ln>
          </p:spPr>
          <p:txBody>
            <a:bodyPr wrap="none">
              <a:spAutoFit/>
            </a:bodyPr>
            <a:lstStyle/>
            <a:p>
              <a:r>
                <a:rPr lang="en-US" sz="1400" b="1">
                  <a:latin typeface="Calibri" pitchFamily="34" charset="0"/>
                </a:rPr>
                <a:t>     Mn diffusion</a:t>
              </a:r>
            </a:p>
          </p:txBody>
        </p:sp>
      </p:grpSp>
      <p:sp>
        <p:nvSpPr>
          <p:cNvPr id="61" name="Textfeld 60"/>
          <p:cNvSpPr txBox="1">
            <a:spLocks noChangeArrowheads="1"/>
          </p:cNvSpPr>
          <p:nvPr/>
        </p:nvSpPr>
        <p:spPr bwMode="auto">
          <a:xfrm>
            <a:off x="4132134" y="2386218"/>
            <a:ext cx="1301122" cy="1292662"/>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pPr algn="ctr">
              <a:defRPr/>
            </a:pPr>
            <a:r>
              <a:rPr lang="en-US" b="1">
                <a:solidFill>
                  <a:srgbClr val="FFC000"/>
                </a:solidFill>
                <a:effectLst>
                  <a:glow rad="139700">
                    <a:schemeClr val="accent4">
                      <a:satMod val="175000"/>
                      <a:alpha val="40000"/>
                    </a:schemeClr>
                  </a:glow>
                </a:effectLst>
                <a:sym typeface="Symbol" pitchFamily="18" charset="2"/>
              </a:rPr>
              <a:t>New</a:t>
            </a:r>
          </a:p>
          <a:p>
            <a:pPr algn="ctr">
              <a:defRPr/>
            </a:pPr>
            <a:r>
              <a:rPr lang="en-US" b="1">
                <a:solidFill>
                  <a:srgbClr val="FFC000"/>
                </a:solidFill>
                <a:effectLst>
                  <a:glow rad="139700">
                    <a:schemeClr val="accent4">
                      <a:satMod val="175000"/>
                      <a:alpha val="40000"/>
                    </a:schemeClr>
                  </a:glow>
                </a:effectLst>
                <a:sym typeface="Symbol" pitchFamily="18" charset="2"/>
              </a:rPr>
              <a:t>austenite </a:t>
            </a:r>
          </a:p>
          <a:p>
            <a:pPr algn="ctr">
              <a:defRPr/>
            </a:pPr>
            <a:r>
              <a:rPr lang="en-US" sz="1400" b="1">
                <a:solidFill>
                  <a:srgbClr val="FFC000"/>
                </a:solidFill>
                <a:effectLst>
                  <a:glow rad="139700">
                    <a:schemeClr val="accent4">
                      <a:satMod val="175000"/>
                      <a:alpha val="40000"/>
                    </a:schemeClr>
                  </a:glow>
                </a:effectLst>
                <a:sym typeface="Symbol" pitchFamily="18" charset="2"/>
              </a:rPr>
              <a:t>(formed during aging)</a:t>
            </a:r>
          </a:p>
        </p:txBody>
      </p:sp>
      <p:grpSp>
        <p:nvGrpSpPr>
          <p:cNvPr id="11" name="Gruppieren 56"/>
          <p:cNvGrpSpPr>
            <a:grpSpLocks/>
          </p:cNvGrpSpPr>
          <p:nvPr/>
        </p:nvGrpSpPr>
        <p:grpSpPr bwMode="auto">
          <a:xfrm>
            <a:off x="5256857" y="3442076"/>
            <a:ext cx="2021520" cy="584200"/>
            <a:chOff x="3368040" y="4582096"/>
            <a:chExt cx="2021413" cy="584775"/>
          </a:xfrm>
        </p:grpSpPr>
        <p:sp>
          <p:nvSpPr>
            <p:cNvPr id="24608" name="Textfeld 44"/>
            <p:cNvSpPr txBox="1">
              <a:spLocks noChangeArrowheads="1"/>
            </p:cNvSpPr>
            <p:nvPr/>
          </p:nvSpPr>
          <p:spPr bwMode="auto">
            <a:xfrm>
              <a:off x="3606594" y="4582096"/>
              <a:ext cx="1782859" cy="584775"/>
            </a:xfrm>
            <a:prstGeom prst="rect">
              <a:avLst/>
            </a:prstGeom>
            <a:noFill/>
            <a:ln w="9525">
              <a:noFill/>
              <a:miter lim="800000"/>
              <a:headEnd/>
              <a:tailEnd/>
            </a:ln>
          </p:spPr>
          <p:txBody>
            <a:bodyPr wrap="none">
              <a:spAutoFit/>
            </a:bodyPr>
            <a:lstStyle/>
            <a:p>
              <a:r>
                <a:rPr lang="en-US" sz="1600" b="1" dirty="0">
                  <a:solidFill>
                    <a:srgbClr val="FF0000"/>
                  </a:solidFill>
                </a:rPr>
                <a:t>original position</a:t>
              </a:r>
            </a:p>
            <a:p>
              <a:r>
                <a:rPr lang="en-US" sz="1600" b="1" dirty="0">
                  <a:solidFill>
                    <a:srgbClr val="FF0000"/>
                  </a:solidFill>
                </a:rPr>
                <a:t>phase boundary</a:t>
              </a:r>
            </a:p>
          </p:txBody>
        </p:sp>
        <p:cxnSp>
          <p:nvCxnSpPr>
            <p:cNvPr id="52" name="Gerade Verbindung 51"/>
            <p:cNvCxnSpPr/>
            <p:nvPr/>
          </p:nvCxnSpPr>
          <p:spPr>
            <a:xfrm rot="10800000" flipV="1">
              <a:off x="3368040" y="4877084"/>
              <a:ext cx="212714" cy="52440"/>
            </a:xfrm>
            <a:prstGeom prst="line">
              <a:avLst/>
            </a:prstGeom>
            <a:ln w="28575">
              <a:solidFill>
                <a:schemeClr val="tx1"/>
              </a:solidFill>
              <a:tailEnd type="oval"/>
            </a:ln>
          </p:spPr>
          <p:style>
            <a:lnRef idx="1">
              <a:schemeClr val="accent1"/>
            </a:lnRef>
            <a:fillRef idx="0">
              <a:schemeClr val="accent1"/>
            </a:fillRef>
            <a:effectRef idx="0">
              <a:schemeClr val="accent1"/>
            </a:effectRef>
            <a:fontRef idx="minor">
              <a:schemeClr val="tx1"/>
            </a:fontRef>
          </p:style>
        </p:cxnSp>
      </p:grpSp>
      <p:grpSp>
        <p:nvGrpSpPr>
          <p:cNvPr id="12" name="Gruppieren 57"/>
          <p:cNvGrpSpPr>
            <a:grpSpLocks/>
          </p:cNvGrpSpPr>
          <p:nvPr/>
        </p:nvGrpSpPr>
        <p:grpSpPr bwMode="auto">
          <a:xfrm>
            <a:off x="2312102" y="3427089"/>
            <a:ext cx="1778000" cy="830262"/>
            <a:chOff x="487959" y="4611369"/>
            <a:chExt cx="1651232" cy="739848"/>
          </a:xfrm>
        </p:grpSpPr>
        <p:sp>
          <p:nvSpPr>
            <p:cNvPr id="24606" name="Textfeld 45"/>
            <p:cNvSpPr txBox="1">
              <a:spLocks noChangeArrowheads="1"/>
            </p:cNvSpPr>
            <p:nvPr/>
          </p:nvSpPr>
          <p:spPr bwMode="auto">
            <a:xfrm>
              <a:off x="487959" y="4611369"/>
              <a:ext cx="1651232" cy="739848"/>
            </a:xfrm>
            <a:prstGeom prst="rect">
              <a:avLst/>
            </a:prstGeom>
            <a:noFill/>
            <a:ln w="9525">
              <a:noFill/>
              <a:miter lim="800000"/>
              <a:headEnd/>
              <a:tailEnd/>
            </a:ln>
          </p:spPr>
          <p:txBody>
            <a:bodyPr wrap="none">
              <a:spAutoFit/>
            </a:bodyPr>
            <a:lstStyle/>
            <a:p>
              <a:r>
                <a:rPr lang="en-US" sz="1600" b="1" dirty="0">
                  <a:solidFill>
                    <a:srgbClr val="FF0000"/>
                  </a:solidFill>
                </a:rPr>
                <a:t>final position</a:t>
              </a:r>
            </a:p>
            <a:p>
              <a:r>
                <a:rPr lang="en-US" sz="1600" b="1" dirty="0">
                  <a:solidFill>
                    <a:srgbClr val="FF0000"/>
                  </a:solidFill>
                </a:rPr>
                <a:t>phase boundary</a:t>
              </a:r>
            </a:p>
            <a:p>
              <a:endParaRPr lang="en-US" sz="1600" b="1" dirty="0">
                <a:solidFill>
                  <a:srgbClr val="FF0000"/>
                </a:solidFill>
              </a:endParaRPr>
            </a:p>
          </p:txBody>
        </p:sp>
        <p:cxnSp>
          <p:nvCxnSpPr>
            <p:cNvPr id="53" name="Gerade Verbindung 52"/>
            <p:cNvCxnSpPr/>
            <p:nvPr/>
          </p:nvCxnSpPr>
          <p:spPr>
            <a:xfrm>
              <a:off x="1836898" y="4724650"/>
              <a:ext cx="250633" cy="22634"/>
            </a:xfrm>
            <a:prstGeom prst="line">
              <a:avLst/>
            </a:prstGeom>
            <a:ln w="28575">
              <a:solidFill>
                <a:schemeClr val="tx1"/>
              </a:solidFill>
              <a:tailEnd type="oval"/>
            </a:ln>
          </p:spPr>
          <p:style>
            <a:lnRef idx="1">
              <a:schemeClr val="accent1"/>
            </a:lnRef>
            <a:fillRef idx="0">
              <a:schemeClr val="accent1"/>
            </a:fillRef>
            <a:effectRef idx="0">
              <a:schemeClr val="accent1"/>
            </a:effectRef>
            <a:fontRef idx="minor">
              <a:schemeClr val="tx1"/>
            </a:fontRef>
          </p:style>
        </p:cxnSp>
      </p:grpSp>
      <p:sp>
        <p:nvSpPr>
          <p:cNvPr id="54" name="Text Box 2"/>
          <p:cNvSpPr txBox="1">
            <a:spLocks noChangeArrowheads="1"/>
          </p:cNvSpPr>
          <p:nvPr/>
        </p:nvSpPr>
        <p:spPr bwMode="auto">
          <a:xfrm>
            <a:off x="107950" y="44450"/>
            <a:ext cx="7548444" cy="400050"/>
          </a:xfrm>
          <a:prstGeom prst="rect">
            <a:avLst/>
          </a:prstGeom>
          <a:effectLst>
            <a:outerShdw blurRad="50800" dist="38100" dir="2700000" algn="tl" rotWithShape="0">
              <a:prstClr val="black">
                <a:alpha val="40000"/>
              </a:prstClr>
            </a:outerShdw>
          </a:effectLst>
        </p:spPr>
        <p:txBody>
          <a:bodyPr/>
          <a:lstStyle/>
          <a:p>
            <a:pPr algn="l" eaLnBrk="0" hangingPunct="0">
              <a:defRPr/>
            </a:pPr>
            <a:r>
              <a:rPr lang="en-US" sz="2000" b="1" dirty="0">
                <a:solidFill>
                  <a:schemeClr val="bg1"/>
                </a:solidFill>
              </a:rPr>
              <a:t>APT </a:t>
            </a:r>
            <a:r>
              <a:rPr lang="en-US" sz="2000" b="1" dirty="0" smtClean="0">
                <a:solidFill>
                  <a:schemeClr val="bg1"/>
                </a:solidFill>
              </a:rPr>
              <a:t>results and simulation: DICTRA/</a:t>
            </a:r>
            <a:r>
              <a:rPr lang="en-US" sz="2000" b="1" dirty="0" err="1" smtClean="0">
                <a:solidFill>
                  <a:schemeClr val="bg1"/>
                </a:solidFill>
              </a:rPr>
              <a:t>ThermoCalc</a:t>
            </a:r>
            <a:endParaRPr lang="en-US" sz="2000" b="1" dirty="0">
              <a:solidFill>
                <a:schemeClr val="bg1"/>
              </a:solidFill>
            </a:endParaRPr>
          </a:p>
        </p:txBody>
      </p:sp>
      <p:sp>
        <p:nvSpPr>
          <p:cNvPr id="60" name="Foliennummernplatzhalter 2"/>
          <p:cNvSpPr>
            <a:spLocks noGrp="1"/>
          </p:cNvSpPr>
          <p:nvPr>
            <p:ph type="sldNum" sz="quarter" idx="11"/>
          </p:nvPr>
        </p:nvSpPr>
        <p:spPr>
          <a:xfrm>
            <a:off x="7010400" y="6594502"/>
            <a:ext cx="2133600" cy="279400"/>
          </a:xfrm>
          <a:noFill/>
        </p:spPr>
        <p:txBody>
          <a:bodyPr/>
          <a:lstStyle/>
          <a:p>
            <a:fld id="{AC626E7E-F2A0-4611-B5A7-182B7FF16605}" type="slidenum">
              <a:rPr lang="en-US" smtClean="0"/>
              <a:pPr/>
              <a:t>13</a:t>
            </a:fld>
            <a:endParaRPr lang="en-US" dirty="0" smtClean="0"/>
          </a:p>
        </p:txBody>
      </p:sp>
      <p:sp>
        <p:nvSpPr>
          <p:cNvPr id="63" name="Inhaltsplatzhalter 4"/>
          <p:cNvSpPr txBox="1">
            <a:spLocks/>
          </p:cNvSpPr>
          <p:nvPr/>
        </p:nvSpPr>
        <p:spPr bwMode="auto">
          <a:xfrm>
            <a:off x="4635500" y="6597650"/>
            <a:ext cx="4183063" cy="260350"/>
          </a:xfrm>
          <a:prstGeom prst="rect">
            <a:avLst/>
          </a:prstGeom>
          <a:noFill/>
          <a:ln w="9525">
            <a:noFill/>
            <a:miter lim="800000"/>
            <a:headEnd/>
            <a:tailEnd/>
          </a:ln>
        </p:spPr>
        <p:txBody>
          <a:bodyPr/>
          <a:lstStyle>
            <a:lvl1pPr>
              <a:buFontTx/>
              <a:buNone/>
              <a:defRPr lang="en-US" sz="1200" smtClean="0"/>
            </a:lvl1pPr>
            <a:lvl2pPr>
              <a:defRPr sz="1800"/>
            </a:lvl2pPr>
            <a:lvl3pPr>
              <a:defRPr sz="1800"/>
            </a:lvl3pPr>
            <a:lvl4pPr>
              <a:defRPr sz="1800"/>
            </a:lvl4pPr>
            <a:lvl5pPr>
              <a:defRPr sz="1800"/>
            </a:lvl5pPr>
          </a:lstStyle>
          <a:p>
            <a:pPr marL="342900" indent="-342900" eaLnBrk="0" hangingPunct="0">
              <a:spcBef>
                <a:spcPct val="20000"/>
              </a:spcBef>
              <a:defRPr/>
            </a:pPr>
            <a:r>
              <a:rPr lang="en-US" sz="1100" kern="0" dirty="0" err="1">
                <a:solidFill>
                  <a:schemeClr val="bg1"/>
                </a:solidFill>
                <a:latin typeface="+mn-lt"/>
                <a:cs typeface="+mn-cs"/>
              </a:rPr>
              <a:t>Dmitrieva</a:t>
            </a:r>
            <a:r>
              <a:rPr lang="en-US" sz="1100" kern="0" dirty="0">
                <a:solidFill>
                  <a:schemeClr val="bg1"/>
                </a:solidFill>
                <a:latin typeface="+mn-lt"/>
                <a:cs typeface="+mn-cs"/>
              </a:rPr>
              <a:t> et al</a:t>
            </a:r>
            <a:r>
              <a:rPr lang="en-US" sz="1100" kern="0" dirty="0" smtClean="0">
                <a:solidFill>
                  <a:schemeClr val="bg1"/>
                </a:solidFill>
                <a:latin typeface="+mn-lt"/>
                <a:cs typeface="+mn-cs"/>
              </a:rPr>
              <a:t>. </a:t>
            </a:r>
            <a:r>
              <a:rPr lang="en-US" sz="1100" kern="0" dirty="0" err="1">
                <a:solidFill>
                  <a:schemeClr val="bg1"/>
                </a:solidFill>
                <a:latin typeface="+mn-lt"/>
                <a:cs typeface="+mn-cs"/>
              </a:rPr>
              <a:t>Acta</a:t>
            </a:r>
            <a:r>
              <a:rPr lang="en-US" sz="1100" kern="0" dirty="0">
                <a:solidFill>
                  <a:schemeClr val="bg1"/>
                </a:solidFill>
                <a:latin typeface="+mn-lt"/>
                <a:cs typeface="+mn-cs"/>
              </a:rPr>
              <a:t> </a:t>
            </a:r>
            <a:r>
              <a:rPr lang="en-US" sz="1100" kern="0" dirty="0" smtClean="0">
                <a:solidFill>
                  <a:schemeClr val="bg1"/>
                </a:solidFill>
                <a:latin typeface="+mn-lt"/>
                <a:cs typeface="+mn-cs"/>
              </a:rPr>
              <a:t>Mater </a:t>
            </a:r>
            <a:r>
              <a:rPr lang="en-US" sz="1100" kern="0" dirty="0">
                <a:solidFill>
                  <a:schemeClr val="bg1"/>
                </a:solidFill>
                <a:latin typeface="+mn-lt"/>
                <a:cs typeface="+mn-cs"/>
              </a:rPr>
              <a:t>59 (2011)</a:t>
            </a:r>
            <a:endParaRPr lang="de-DE" sz="1100" kern="0" dirty="0">
              <a:solidFill>
                <a:schemeClr val="bg1"/>
              </a:solidFill>
              <a:latin typeface="+mn-lt"/>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44"/>
                                        </p:tgtEl>
                                        <p:attrNameLst>
                                          <p:attrName>style.visibility</p:attrName>
                                        </p:attrNameLst>
                                      </p:cBhvr>
                                      <p:to>
                                        <p:strVal val="hidden"/>
                                      </p:to>
                                    </p:set>
                                  </p:childTnLst>
                                </p:cTn>
                              </p:par>
                            </p:childTnLst>
                          </p:cTn>
                        </p:par>
                        <p:par>
                          <p:cTn id="9" fill="hold">
                            <p:stCondLst>
                              <p:cond delay="0"/>
                            </p:stCondLst>
                            <p:childTnLst>
                              <p:par>
                                <p:cTn id="10" presetID="2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290"/>
                                        </p:tgtEl>
                                        <p:attrNameLst>
                                          <p:attrName>style.visibility</p:attrName>
                                        </p:attrNameLst>
                                      </p:cBhvr>
                                      <p:to>
                                        <p:strVal val="visible"/>
                                      </p:to>
                                    </p:set>
                                    <p:animEffect transition="in" filter="wipe(left)">
                                      <p:cBhvr>
                                        <p:cTn id="16" dur="500"/>
                                        <p:tgtEl>
                                          <p:spTgt spid="1129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291"/>
                                        </p:tgtEl>
                                        <p:attrNameLst>
                                          <p:attrName>style.visibility</p:attrName>
                                        </p:attrNameLst>
                                      </p:cBhvr>
                                      <p:to>
                                        <p:strVal val="visible"/>
                                      </p:to>
                                    </p:set>
                                    <p:animEffect transition="in" filter="wipe(left)">
                                      <p:cBhvr>
                                        <p:cTn id="19" dur="500"/>
                                        <p:tgtEl>
                                          <p:spTgt spid="11291"/>
                                        </p:tgtEl>
                                      </p:cBhvr>
                                    </p:animEffect>
                                  </p:childTnLst>
                                </p:cTn>
                              </p:par>
                              <p:par>
                                <p:cTn id="20" presetID="22" presetClass="entr" presetSubtype="8"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1289"/>
                                        </p:tgtEl>
                                        <p:attrNameLst>
                                          <p:attrName>style.visibility</p:attrName>
                                        </p:attrNameLst>
                                      </p:cBhvr>
                                      <p:to>
                                        <p:strVal val="visible"/>
                                      </p:to>
                                    </p:set>
                                    <p:animEffect transition="in" filter="wipe(left)">
                                      <p:cBhvr>
                                        <p:cTn id="25" dur="500"/>
                                        <p:tgtEl>
                                          <p:spTgt spid="1128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righ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2000"/>
                                        <p:tgtEl>
                                          <p:spTgt spid="6"/>
                                        </p:tgtEl>
                                      </p:cBhvr>
                                    </p:animEffect>
                                    <p:set>
                                      <p:cBhvr>
                                        <p:cTn id="45" dur="1" fill="hold">
                                          <p:stCondLst>
                                            <p:cond delay="1999"/>
                                          </p:stCondLst>
                                        </p:cTn>
                                        <p:tgtEl>
                                          <p:spTgt spid="6"/>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2000"/>
                                        <p:tgtEl>
                                          <p:spTgt spid="8"/>
                                        </p:tgtEl>
                                      </p:cBhvr>
                                    </p:animEffect>
                                    <p:set>
                                      <p:cBhvr>
                                        <p:cTn id="48" dur="1" fill="hold">
                                          <p:stCondLst>
                                            <p:cond delay="1999"/>
                                          </p:stCondLst>
                                        </p:cTn>
                                        <p:tgtEl>
                                          <p:spTgt spid="8"/>
                                        </p:tgtEl>
                                        <p:attrNameLst>
                                          <p:attrName>style.visibility</p:attrName>
                                        </p:attrNameLst>
                                      </p:cBhvr>
                                      <p:to>
                                        <p:strVal val="hidden"/>
                                      </p:to>
                                    </p:set>
                                  </p:childTnLst>
                                </p:cTn>
                              </p:par>
                            </p:childTnLst>
                          </p:cTn>
                        </p:par>
                        <p:par>
                          <p:cTn id="49" fill="hold">
                            <p:stCondLst>
                              <p:cond delay="2000"/>
                            </p:stCondLst>
                            <p:childTnLst>
                              <p:par>
                                <p:cTn id="50" presetID="1" presetClass="entr" presetSubtype="0" fill="hold" nodeType="afterEffect">
                                  <p:stCondLst>
                                    <p:cond delay="0"/>
                                  </p:stCondLst>
                                  <p:childTnLst>
                                    <p:set>
                                      <p:cBhvr>
                                        <p:cTn id="51"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11289" grpId="0"/>
      <p:bldP spid="11290" grpId="0"/>
      <p:bldP spid="1129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0" name="Rectangle 2"/>
          <p:cNvSpPr>
            <a:spLocks noChangeArrowheads="1"/>
          </p:cNvSpPr>
          <p:nvPr/>
        </p:nvSpPr>
        <p:spPr bwMode="auto">
          <a:xfrm>
            <a:off x="425829" y="1635942"/>
            <a:ext cx="8264104" cy="3363570"/>
          </a:xfrm>
          <a:prstGeom prst="rect">
            <a:avLst/>
          </a:prstGeom>
          <a:noFill/>
          <a:ln w="9525">
            <a:noFill/>
            <a:miter lim="800000"/>
            <a:headEnd/>
            <a:tailEnd/>
          </a:ln>
        </p:spPr>
        <p:txBody>
          <a:bodyPr>
            <a:scene3d>
              <a:camera prst="orthographicFront"/>
              <a:lightRig rig="soft" dir="t">
                <a:rot lat="0" lon="0" rev="10800000"/>
              </a:lightRig>
            </a:scene3d>
            <a:sp3d>
              <a:bevelT w="27940" h="12700"/>
              <a:contourClr>
                <a:srgbClr val="DDDDDD"/>
              </a:contourClr>
            </a:sp3d>
          </a:bodyPr>
          <a:lstStyle/>
          <a:p>
            <a:pPr marL="342900" indent="-342900" algn="l" eaLnBrk="0" hangingPunct="0">
              <a:spcBef>
                <a:spcPct val="70000"/>
              </a:spcBef>
              <a:buClr>
                <a:srgbClr val="006699"/>
              </a:buClr>
              <a:buFont typeface="Wingdings" pitchFamily="2" charset="2"/>
              <a:buChar char="§"/>
            </a:pPr>
            <a:r>
              <a:rPr lang="de-DE" sz="2600" b="1" dirty="0" smtClean="0">
                <a:ln w="1905"/>
                <a:solidFill>
                  <a:schemeClr val="accent1">
                    <a:lumMod val="50000"/>
                  </a:schemeClr>
                </a:solidFill>
                <a:effectLst>
                  <a:innerShdw blurRad="266700" dist="43180" dir="5400000">
                    <a:srgbClr val="000000">
                      <a:alpha val="54000"/>
                    </a:srgbClr>
                  </a:innerShdw>
                </a:effectLst>
              </a:rPr>
              <a:t>Motivation </a:t>
            </a:r>
            <a:r>
              <a:rPr lang="de-DE" sz="2600" b="1" dirty="0" err="1" smtClean="0">
                <a:ln w="1905"/>
                <a:solidFill>
                  <a:schemeClr val="accent1">
                    <a:lumMod val="50000"/>
                  </a:schemeClr>
                </a:solidFill>
                <a:effectLst>
                  <a:innerShdw blurRad="266700" dist="43180" dir="5400000">
                    <a:srgbClr val="000000">
                      <a:alpha val="54000"/>
                    </a:srgbClr>
                  </a:innerShdw>
                </a:effectLst>
              </a:rPr>
              <a:t>and</a:t>
            </a:r>
            <a:r>
              <a:rPr lang="de-DE" sz="2600" b="1" dirty="0" smtClean="0">
                <a:ln w="1905"/>
                <a:solidFill>
                  <a:schemeClr val="accent1">
                    <a:lumMod val="50000"/>
                  </a:schemeClr>
                </a:solidFill>
                <a:effectLst>
                  <a:innerShdw blurRad="266700" dist="43180" dir="5400000">
                    <a:srgbClr val="000000">
                      <a:alpha val="54000"/>
                    </a:srgbClr>
                  </a:innerShdw>
                </a:effectLst>
              </a:rPr>
              <a:t> </a:t>
            </a:r>
            <a:r>
              <a:rPr lang="de-DE" sz="2600" b="1" dirty="0" err="1" smtClean="0">
                <a:ln w="1905"/>
                <a:solidFill>
                  <a:schemeClr val="accent1">
                    <a:lumMod val="50000"/>
                  </a:schemeClr>
                </a:solidFill>
                <a:effectLst>
                  <a:innerShdw blurRad="266700" dist="43180" dir="5400000">
                    <a:srgbClr val="000000">
                      <a:alpha val="54000"/>
                    </a:srgbClr>
                  </a:innerShdw>
                </a:effectLst>
              </a:rPr>
              <a:t>alloy</a:t>
            </a:r>
            <a:r>
              <a:rPr lang="de-DE" sz="2600" b="1" dirty="0" smtClean="0">
                <a:ln w="1905"/>
                <a:solidFill>
                  <a:schemeClr val="accent1">
                    <a:lumMod val="50000"/>
                  </a:schemeClr>
                </a:solidFill>
                <a:effectLst>
                  <a:innerShdw blurRad="266700" dist="43180" dir="5400000">
                    <a:srgbClr val="000000">
                      <a:alpha val="54000"/>
                    </a:srgbClr>
                  </a:innerShdw>
                </a:effectLst>
              </a:rPr>
              <a:t> design</a:t>
            </a:r>
          </a:p>
          <a:p>
            <a:pPr marL="342900" indent="-342900" algn="l" eaLnBrk="0" hangingPunct="0">
              <a:spcBef>
                <a:spcPct val="70000"/>
              </a:spcBef>
              <a:buClr>
                <a:srgbClr val="006699"/>
              </a:buClr>
              <a:buFont typeface="Wingdings" pitchFamily="2" charset="2"/>
              <a:buChar char="§"/>
            </a:pPr>
            <a:r>
              <a:rPr lang="de-DE" sz="2600" b="1" dirty="0" smtClean="0">
                <a:ln w="1905"/>
                <a:solidFill>
                  <a:schemeClr val="accent1">
                    <a:lumMod val="50000"/>
                  </a:schemeClr>
                </a:solidFill>
                <a:effectLst>
                  <a:innerShdw blurRad="266700" dist="43180" dir="5400000">
                    <a:srgbClr val="000000">
                      <a:alpha val="54000"/>
                    </a:srgbClr>
                  </a:innerShdw>
                </a:effectLst>
              </a:rPr>
              <a:t>Atom probe </a:t>
            </a:r>
            <a:r>
              <a:rPr lang="de-DE" sz="2600" b="1" dirty="0" err="1" smtClean="0">
                <a:ln w="1905"/>
                <a:solidFill>
                  <a:schemeClr val="accent1">
                    <a:lumMod val="50000"/>
                  </a:schemeClr>
                </a:solidFill>
                <a:effectLst>
                  <a:innerShdw blurRad="266700" dist="43180" dir="5400000">
                    <a:srgbClr val="000000">
                      <a:alpha val="54000"/>
                    </a:srgbClr>
                  </a:innerShdw>
                </a:effectLst>
              </a:rPr>
              <a:t>tomography</a:t>
            </a:r>
            <a:endParaRPr lang="de-DE" sz="2600" b="1" dirty="0" smtClean="0">
              <a:ln w="1905"/>
              <a:solidFill>
                <a:schemeClr val="accent1">
                  <a:lumMod val="50000"/>
                </a:schemeClr>
              </a:solidFill>
              <a:effectLst>
                <a:innerShdw blurRad="266700" dist="43180" dir="5400000">
                  <a:srgbClr val="000000">
                    <a:alpha val="54000"/>
                  </a:srgbClr>
                </a:innerShdw>
              </a:effectLst>
            </a:endParaRPr>
          </a:p>
          <a:p>
            <a:pPr marL="342900" indent="-342900" algn="l" eaLnBrk="0" hangingPunct="0">
              <a:spcBef>
                <a:spcPct val="70000"/>
              </a:spcBef>
              <a:buClr>
                <a:srgbClr val="006699"/>
              </a:buClr>
              <a:buFont typeface="Wingdings" pitchFamily="2" charset="2"/>
              <a:buChar char="§"/>
            </a:pPr>
            <a:r>
              <a:rPr lang="de-DE" sz="2600" b="1" dirty="0" err="1" smtClean="0">
                <a:ln w="1905"/>
                <a:solidFill>
                  <a:schemeClr val="accent1">
                    <a:lumMod val="50000"/>
                  </a:schemeClr>
                </a:solidFill>
                <a:effectLst>
                  <a:innerShdw blurRad="266700" dist="43180" dir="5400000">
                    <a:srgbClr val="000000">
                      <a:alpha val="54000"/>
                    </a:srgbClr>
                  </a:innerShdw>
                </a:effectLst>
              </a:rPr>
              <a:t>Mechanical</a:t>
            </a:r>
            <a:r>
              <a:rPr lang="de-DE" sz="2600" b="1" dirty="0" smtClean="0">
                <a:ln w="1905"/>
                <a:solidFill>
                  <a:schemeClr val="accent1">
                    <a:lumMod val="50000"/>
                  </a:schemeClr>
                </a:solidFill>
                <a:effectLst>
                  <a:innerShdw blurRad="266700" dist="43180" dir="5400000">
                    <a:srgbClr val="000000">
                      <a:alpha val="54000"/>
                    </a:srgbClr>
                  </a:innerShdw>
                </a:effectLst>
              </a:rPr>
              <a:t> </a:t>
            </a:r>
            <a:r>
              <a:rPr lang="de-DE" sz="2600" b="1" dirty="0" err="1" smtClean="0">
                <a:ln w="1905"/>
                <a:solidFill>
                  <a:schemeClr val="accent1">
                    <a:lumMod val="50000"/>
                  </a:schemeClr>
                </a:solidFill>
                <a:effectLst>
                  <a:innerShdw blurRad="266700" dist="43180" dir="5400000">
                    <a:srgbClr val="000000">
                      <a:alpha val="54000"/>
                    </a:srgbClr>
                  </a:innerShdw>
                </a:effectLst>
              </a:rPr>
              <a:t>properties</a:t>
            </a:r>
            <a:r>
              <a:rPr lang="de-DE" sz="2600" b="1" dirty="0" smtClean="0">
                <a:ln w="1905"/>
                <a:solidFill>
                  <a:schemeClr val="accent1">
                    <a:lumMod val="50000"/>
                  </a:schemeClr>
                </a:solidFill>
                <a:effectLst>
                  <a:innerShdw blurRad="266700" dist="43180" dir="5400000">
                    <a:srgbClr val="000000">
                      <a:alpha val="54000"/>
                    </a:srgbClr>
                  </a:innerShdw>
                </a:effectLst>
              </a:rPr>
              <a:t> </a:t>
            </a:r>
            <a:r>
              <a:rPr lang="de-DE" sz="2600" b="1" dirty="0" err="1" smtClean="0">
                <a:ln w="1905"/>
                <a:solidFill>
                  <a:schemeClr val="accent1">
                    <a:lumMod val="50000"/>
                  </a:schemeClr>
                </a:solidFill>
                <a:effectLst>
                  <a:innerShdw blurRad="266700" dist="43180" dir="5400000">
                    <a:srgbClr val="000000">
                      <a:alpha val="54000"/>
                    </a:srgbClr>
                  </a:innerShdw>
                </a:effectLst>
              </a:rPr>
              <a:t>and</a:t>
            </a:r>
            <a:r>
              <a:rPr lang="de-DE" sz="2600" b="1" dirty="0" smtClean="0">
                <a:ln w="1905"/>
                <a:solidFill>
                  <a:schemeClr val="accent1">
                    <a:lumMod val="50000"/>
                  </a:schemeClr>
                </a:solidFill>
                <a:effectLst>
                  <a:innerShdw blurRad="266700" dist="43180" dir="5400000">
                    <a:srgbClr val="000000">
                      <a:alpha val="54000"/>
                    </a:srgbClr>
                  </a:innerShdw>
                </a:effectLst>
              </a:rPr>
              <a:t> </a:t>
            </a:r>
            <a:r>
              <a:rPr lang="de-DE" sz="2600" b="1" dirty="0" err="1" smtClean="0">
                <a:ln w="1905"/>
                <a:solidFill>
                  <a:schemeClr val="accent1">
                    <a:lumMod val="50000"/>
                  </a:schemeClr>
                </a:solidFill>
                <a:effectLst>
                  <a:innerShdw blurRad="266700" dist="43180" dir="5400000">
                    <a:srgbClr val="000000">
                      <a:alpha val="54000"/>
                    </a:srgbClr>
                  </a:innerShdw>
                </a:effectLst>
              </a:rPr>
              <a:t>microstructure</a:t>
            </a:r>
            <a:endParaRPr lang="de-DE" sz="2600" b="1" dirty="0" smtClean="0">
              <a:ln w="1905"/>
              <a:solidFill>
                <a:schemeClr val="accent1">
                  <a:lumMod val="50000"/>
                </a:schemeClr>
              </a:solidFill>
              <a:effectLst>
                <a:innerShdw blurRad="266700" dist="43180" dir="5400000">
                  <a:srgbClr val="000000">
                    <a:alpha val="54000"/>
                  </a:srgbClr>
                </a:innerShdw>
              </a:effectLst>
            </a:endParaRPr>
          </a:p>
          <a:p>
            <a:pPr marL="342900" indent="-342900" algn="l" eaLnBrk="0" hangingPunct="0">
              <a:spcBef>
                <a:spcPct val="70000"/>
              </a:spcBef>
              <a:buClr>
                <a:srgbClr val="006699"/>
              </a:buClr>
              <a:buFont typeface="Wingdings" pitchFamily="2" charset="2"/>
              <a:buChar char="§"/>
            </a:pPr>
            <a:r>
              <a:rPr lang="de-DE" sz="2600" b="1" dirty="0" smtClean="0">
                <a:ln w="1905"/>
                <a:solidFill>
                  <a:schemeClr val="accent1">
                    <a:lumMod val="50000"/>
                  </a:schemeClr>
                </a:solidFill>
                <a:effectLst>
                  <a:innerShdw blurRad="266700" dist="43180" dir="5400000">
                    <a:srgbClr val="000000">
                      <a:alpha val="54000"/>
                    </a:srgbClr>
                  </a:innerShdw>
                </a:effectLst>
              </a:rPr>
              <a:t>Mn </a:t>
            </a:r>
            <a:r>
              <a:rPr lang="de-DE" sz="2600" b="1" dirty="0" err="1" smtClean="0">
                <a:ln w="1905"/>
                <a:solidFill>
                  <a:schemeClr val="accent1">
                    <a:lumMod val="50000"/>
                  </a:schemeClr>
                </a:solidFill>
                <a:effectLst>
                  <a:innerShdw blurRad="266700" dist="43180" dir="5400000">
                    <a:srgbClr val="000000">
                      <a:alpha val="54000"/>
                    </a:srgbClr>
                  </a:innerShdw>
                </a:effectLst>
              </a:rPr>
              <a:t>partitioning</a:t>
            </a:r>
            <a:r>
              <a:rPr lang="de-DE" sz="2600" b="1" dirty="0" smtClean="0">
                <a:ln w="1905"/>
                <a:solidFill>
                  <a:schemeClr val="accent1">
                    <a:lumMod val="50000"/>
                  </a:schemeClr>
                </a:solidFill>
                <a:effectLst>
                  <a:innerShdw blurRad="266700" dist="43180" dir="5400000">
                    <a:srgbClr val="000000">
                      <a:alpha val="54000"/>
                    </a:srgbClr>
                  </a:innerShdw>
                </a:effectLst>
              </a:rPr>
              <a:t> </a:t>
            </a:r>
            <a:r>
              <a:rPr lang="de-DE" sz="2600" b="1" dirty="0" err="1" smtClean="0">
                <a:ln w="1905"/>
                <a:solidFill>
                  <a:schemeClr val="accent1">
                    <a:lumMod val="50000"/>
                  </a:schemeClr>
                </a:solidFill>
                <a:effectLst>
                  <a:innerShdw blurRad="266700" dist="43180" dir="5400000">
                    <a:srgbClr val="000000">
                      <a:alpha val="54000"/>
                    </a:srgbClr>
                  </a:innerShdw>
                </a:effectLst>
              </a:rPr>
              <a:t>and</a:t>
            </a:r>
            <a:r>
              <a:rPr lang="de-DE" sz="2600" b="1" dirty="0" smtClean="0">
                <a:ln w="1905"/>
                <a:solidFill>
                  <a:schemeClr val="accent1">
                    <a:lumMod val="50000"/>
                  </a:schemeClr>
                </a:solidFill>
                <a:effectLst>
                  <a:innerShdw blurRad="266700" dist="43180" dir="5400000">
                    <a:srgbClr val="000000">
                      <a:alpha val="54000"/>
                    </a:srgbClr>
                  </a:innerShdw>
                </a:effectLst>
              </a:rPr>
              <a:t> </a:t>
            </a:r>
            <a:r>
              <a:rPr lang="de-DE" sz="2600" b="1" dirty="0" err="1" smtClean="0">
                <a:ln w="1905"/>
                <a:solidFill>
                  <a:schemeClr val="accent1">
                    <a:lumMod val="50000"/>
                  </a:schemeClr>
                </a:solidFill>
                <a:effectLst>
                  <a:innerShdw blurRad="266700" dist="43180" dir="5400000">
                    <a:srgbClr val="000000">
                      <a:alpha val="54000"/>
                    </a:srgbClr>
                  </a:innerShdw>
                </a:effectLst>
              </a:rPr>
              <a:t>simulations</a:t>
            </a:r>
            <a:endParaRPr lang="de-DE" sz="2600" b="1" dirty="0" smtClean="0">
              <a:ln w="1905"/>
              <a:solidFill>
                <a:schemeClr val="accent1">
                  <a:lumMod val="50000"/>
                </a:schemeClr>
              </a:solidFill>
              <a:effectLst>
                <a:innerShdw blurRad="266700" dist="43180" dir="5400000">
                  <a:srgbClr val="000000">
                    <a:alpha val="54000"/>
                  </a:srgbClr>
                </a:innerShdw>
              </a:effectLst>
            </a:endParaRPr>
          </a:p>
          <a:p>
            <a:pPr marL="342900" indent="-342900" algn="l" eaLnBrk="0" hangingPunct="0">
              <a:lnSpc>
                <a:spcPct val="90000"/>
              </a:lnSpc>
              <a:spcBef>
                <a:spcPct val="55000"/>
              </a:spcBef>
              <a:buClr>
                <a:srgbClr val="006699"/>
              </a:buClr>
              <a:buFont typeface="Wingdings" pitchFamily="2" charset="2"/>
              <a:buChar char="§"/>
            </a:pPr>
            <a:r>
              <a:rPr lang="de-DE" sz="2600" b="1" dirty="0" err="1" smtClean="0">
                <a:ln w="1905"/>
                <a:solidFill>
                  <a:schemeClr val="accent1">
                    <a:lumMod val="50000"/>
                  </a:schemeClr>
                </a:solidFill>
                <a:effectLst>
                  <a:innerShdw blurRad="266700" dist="43180" dir="5400000">
                    <a:srgbClr val="000000">
                      <a:alpha val="54000"/>
                    </a:srgbClr>
                  </a:innerShdw>
                </a:effectLst>
              </a:rPr>
              <a:t>Conclusions</a:t>
            </a:r>
            <a:endParaRPr lang="de-DE" sz="2600" b="1" dirty="0" smtClean="0">
              <a:ln w="1905"/>
              <a:solidFill>
                <a:schemeClr val="accent1">
                  <a:lumMod val="50000"/>
                </a:schemeClr>
              </a:solidFill>
              <a:effectLst>
                <a:innerShdw blurRad="266700" dist="43180" dir="5400000">
                  <a:srgbClr val="000000">
                    <a:alpha val="54000"/>
                  </a:srgbClr>
                </a:innerShdw>
              </a:effectLst>
            </a:endParaRPr>
          </a:p>
        </p:txBody>
      </p:sp>
      <p:sp>
        <p:nvSpPr>
          <p:cNvPr id="9" name="Rectangle 2"/>
          <p:cNvSpPr txBox="1">
            <a:spLocks noChangeArrowheads="1"/>
          </p:cNvSpPr>
          <p:nvPr/>
        </p:nvSpPr>
        <p:spPr>
          <a:xfrm>
            <a:off x="57150" y="44450"/>
            <a:ext cx="8043863" cy="431800"/>
          </a:xfrm>
          <a:prstGeom prst="rect">
            <a:avLst/>
          </a:prstGeom>
          <a:effectLst>
            <a:outerShdw blurRad="50800" dist="38100" dir="2700000" algn="tl" rotWithShape="0">
              <a:prstClr val="black">
                <a:alpha val="40000"/>
              </a:prstClr>
            </a:outerShdw>
          </a:effectLst>
        </p:spPr>
        <p:txBody>
          <a:bodyPr/>
          <a:lstStyle/>
          <a:p>
            <a:pPr algn="l" eaLnBrk="0" hangingPunct="0">
              <a:defRPr/>
            </a:pPr>
            <a:r>
              <a:rPr lang="de-DE" sz="2000" b="1" dirty="0" err="1" smtClean="0">
                <a:solidFill>
                  <a:schemeClr val="bg1"/>
                </a:solidFill>
              </a:rPr>
              <a:t>Overview</a:t>
            </a:r>
            <a:endParaRPr lang="en-GB" sz="2200" b="1" dirty="0">
              <a:solidFill>
                <a:schemeClr val="bg1"/>
              </a:solidFill>
            </a:endParaRPr>
          </a:p>
        </p:txBody>
      </p:sp>
      <p:sp>
        <p:nvSpPr>
          <p:cNvPr id="5" name="Pfeil nach rechts 4"/>
          <p:cNvSpPr/>
          <p:nvPr/>
        </p:nvSpPr>
        <p:spPr>
          <a:xfrm rot="1290553" flipH="1">
            <a:off x="9209908" y="4266555"/>
            <a:ext cx="923026" cy="534838"/>
          </a:xfrm>
          <a:prstGeom prst="rightArrow">
            <a:avLst/>
          </a:prstGeom>
          <a:solidFill>
            <a:schemeClr val="accent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oliennummernplatzhalter 1"/>
          <p:cNvSpPr>
            <a:spLocks noGrp="1"/>
          </p:cNvSpPr>
          <p:nvPr>
            <p:ph type="sldNum" sz="quarter" idx="11"/>
          </p:nvPr>
        </p:nvSpPr>
        <p:spPr>
          <a:xfrm>
            <a:off x="7010400" y="6594502"/>
            <a:ext cx="2133600" cy="279400"/>
          </a:xfrm>
        </p:spPr>
        <p:txBody>
          <a:bodyPr/>
          <a:lstStyle/>
          <a:p>
            <a:pPr>
              <a:defRPr/>
            </a:pPr>
            <a:fld id="{84E08174-D096-4148-B1AA-65278E8A85EF}" type="slidenum">
              <a:rPr lang="en-US" smtClean="0"/>
              <a:pPr>
                <a:defRPr/>
              </a:pPr>
              <a:t>14</a:t>
            </a:fld>
            <a:endParaRPr lang="en-US" dirty="0"/>
          </a:p>
        </p:txBody>
      </p:sp>
      <p:sp>
        <p:nvSpPr>
          <p:cNvPr id="7" name="Rectangle 2"/>
          <p:cNvSpPr>
            <a:spLocks noChangeArrowheads="1"/>
          </p:cNvSpPr>
          <p:nvPr/>
        </p:nvSpPr>
        <p:spPr bwMode="auto">
          <a:xfrm>
            <a:off x="4914790" y="6599328"/>
            <a:ext cx="1032655"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100" dirty="0" smtClean="0">
                <a:solidFill>
                  <a:srgbClr val="BFBFBF"/>
                </a:solidFill>
              </a:rPr>
              <a:t>www.mpie.de</a:t>
            </a:r>
            <a:endParaRPr lang="de-DE" sz="1100" dirty="0" smtClean="0">
              <a:solidFill>
                <a:srgbClr val="BFBFBF"/>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35" presetClass="path" presetSubtype="0" accel="50000" decel="50000" fill="hold" grpId="0" nodeType="withEffect">
                                  <p:stCondLst>
                                    <p:cond delay="0"/>
                                  </p:stCondLst>
                                  <p:childTnLst>
                                    <p:animMotion origin="layout" path="M 1.11111E-6 4.62535E-7 L -0.58507 -0.01295 " pathEditMode="relative" rAng="0" ptsTypes="AA">
                                      <p:cBhvr>
                                        <p:cTn id="9" dur="2000" fill="hold"/>
                                        <p:tgtEl>
                                          <p:spTgt spid="5"/>
                                        </p:tgtEl>
                                        <p:attrNameLst>
                                          <p:attrName>ppt_x</p:attrName>
                                          <p:attrName>ppt_y</p:attrName>
                                        </p:attrNameLst>
                                      </p:cBhvr>
                                      <p:rCtr x="-293" y="-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57150" y="44450"/>
            <a:ext cx="8043863" cy="431800"/>
          </a:xfrm>
          <a:prstGeom prst="rect">
            <a:avLst/>
          </a:prstGeom>
          <a:effectLst>
            <a:outerShdw blurRad="50800" dist="38100" dir="2700000" algn="tl" rotWithShape="0">
              <a:prstClr val="black">
                <a:alpha val="40000"/>
              </a:prstClr>
            </a:outerShdw>
          </a:effectLst>
        </p:spPr>
        <p:txBody>
          <a:bodyPr/>
          <a:lstStyle/>
          <a:p>
            <a:pPr algn="l" eaLnBrk="0" hangingPunct="0">
              <a:defRPr/>
            </a:pPr>
            <a:r>
              <a:rPr lang="de-DE" sz="2000" b="1" smtClean="0">
                <a:solidFill>
                  <a:schemeClr val="bg1"/>
                </a:solidFill>
              </a:rPr>
              <a:t>Conclusions</a:t>
            </a:r>
            <a:endParaRPr lang="en-GB" sz="2200" b="1" dirty="0">
              <a:solidFill>
                <a:schemeClr val="bg1"/>
              </a:solidFill>
            </a:endParaRPr>
          </a:p>
        </p:txBody>
      </p:sp>
      <p:sp>
        <p:nvSpPr>
          <p:cNvPr id="6" name="Rectangle 2"/>
          <p:cNvSpPr>
            <a:spLocks noChangeArrowheads="1"/>
          </p:cNvSpPr>
          <p:nvPr/>
        </p:nvSpPr>
        <p:spPr bwMode="auto">
          <a:xfrm>
            <a:off x="232012" y="873455"/>
            <a:ext cx="7137779" cy="4844957"/>
          </a:xfrm>
          <a:prstGeom prst="rect">
            <a:avLst/>
          </a:prstGeom>
          <a:noFill/>
          <a:ln w="9525">
            <a:noFill/>
            <a:miter lim="800000"/>
            <a:headEnd/>
            <a:tailEnd/>
          </a:ln>
        </p:spPr>
        <p:txBody>
          <a:bodyPr>
            <a:scene3d>
              <a:camera prst="orthographicFront"/>
              <a:lightRig rig="soft" dir="t">
                <a:rot lat="0" lon="0" rev="10800000"/>
              </a:lightRig>
            </a:scene3d>
            <a:sp3d>
              <a:bevelT w="27940" h="12700"/>
              <a:contourClr>
                <a:srgbClr val="DDDDDD"/>
              </a:contourClr>
            </a:sp3d>
          </a:bodyPr>
          <a:lstStyle/>
          <a:p>
            <a:pPr marL="342900" indent="-342900" algn="l" eaLnBrk="0" hangingPunct="0">
              <a:spcBef>
                <a:spcPct val="70000"/>
              </a:spcBef>
              <a:spcAft>
                <a:spcPts val="1200"/>
              </a:spcAft>
              <a:buClr>
                <a:srgbClr val="006699"/>
              </a:buClr>
              <a:buFont typeface="Wingdings" pitchFamily="2" charset="2"/>
              <a:buChar char="§"/>
            </a:pPr>
            <a:r>
              <a:rPr lang="de-DE" sz="2100" b="1" dirty="0" smtClean="0">
                <a:ln w="1905"/>
                <a:solidFill>
                  <a:schemeClr val="accent1">
                    <a:lumMod val="50000"/>
                  </a:schemeClr>
                </a:solidFill>
                <a:effectLst>
                  <a:innerShdw blurRad="266700" dist="43180" dir="5400000">
                    <a:srgbClr val="000000">
                      <a:alpha val="54000"/>
                    </a:srgbClr>
                  </a:innerShdw>
                </a:effectLst>
              </a:rPr>
              <a:t>Maraging-TRIP </a:t>
            </a:r>
            <a:r>
              <a:rPr lang="de-DE" sz="2100" b="1" dirty="0" err="1" smtClean="0">
                <a:ln w="1905"/>
                <a:solidFill>
                  <a:schemeClr val="accent1">
                    <a:lumMod val="50000"/>
                  </a:schemeClr>
                </a:solidFill>
                <a:effectLst>
                  <a:innerShdw blurRad="266700" dist="43180" dir="5400000">
                    <a:srgbClr val="000000">
                      <a:alpha val="54000"/>
                    </a:srgbClr>
                  </a:innerShdw>
                </a:effectLst>
              </a:rPr>
              <a:t>as</a:t>
            </a:r>
            <a:r>
              <a:rPr lang="de-DE" sz="2100" b="1" dirty="0" smtClean="0">
                <a:ln w="1905"/>
                <a:solidFill>
                  <a:schemeClr val="accent1">
                    <a:lumMod val="50000"/>
                  </a:schemeClr>
                </a:solidFill>
                <a:effectLst>
                  <a:innerShdw blurRad="266700" dist="43180" dir="5400000">
                    <a:srgbClr val="000000">
                      <a:alpha val="54000"/>
                    </a:srgbClr>
                  </a:innerShdw>
                </a:effectLst>
              </a:rPr>
              <a:t> a </a:t>
            </a:r>
            <a:r>
              <a:rPr lang="de-DE" sz="2100" b="1" dirty="0" err="1" smtClean="0">
                <a:ln w="1905"/>
                <a:solidFill>
                  <a:schemeClr val="accent1">
                    <a:lumMod val="50000"/>
                  </a:schemeClr>
                </a:solidFill>
                <a:effectLst>
                  <a:innerShdw blurRad="266700" dist="43180" dir="5400000">
                    <a:srgbClr val="000000">
                      <a:alpha val="54000"/>
                    </a:srgbClr>
                  </a:innerShdw>
                </a:effectLst>
              </a:rPr>
              <a:t>new</a:t>
            </a:r>
            <a:r>
              <a:rPr lang="de-DE" sz="2100" b="1" dirty="0" smtClean="0">
                <a:ln w="1905"/>
                <a:solidFill>
                  <a:schemeClr val="accent1">
                    <a:lumMod val="50000"/>
                  </a:schemeClr>
                </a:solidFill>
                <a:effectLst>
                  <a:innerShdw blurRad="266700" dist="43180" dir="5400000">
                    <a:srgbClr val="000000">
                      <a:alpha val="54000"/>
                    </a:srgbClr>
                  </a:innerShdw>
                </a:effectLst>
              </a:rPr>
              <a:t> GPa </a:t>
            </a:r>
            <a:r>
              <a:rPr lang="de-DE" sz="2100" b="1" dirty="0" err="1" smtClean="0">
                <a:ln w="1905"/>
                <a:solidFill>
                  <a:schemeClr val="accent1">
                    <a:lumMod val="50000"/>
                  </a:schemeClr>
                </a:solidFill>
                <a:effectLst>
                  <a:innerShdw blurRad="266700" dist="43180" dir="5400000">
                    <a:srgbClr val="000000">
                      <a:alpha val="54000"/>
                    </a:srgbClr>
                  </a:innerShdw>
                </a:effectLst>
              </a:rPr>
              <a:t>steel</a:t>
            </a:r>
            <a:r>
              <a:rPr lang="de-DE" sz="2100" b="1" dirty="0" smtClean="0">
                <a:ln w="1905"/>
                <a:solidFill>
                  <a:schemeClr val="accent1">
                    <a:lumMod val="50000"/>
                  </a:schemeClr>
                </a:solidFill>
                <a:effectLst>
                  <a:innerShdw blurRad="266700" dist="43180" dir="5400000">
                    <a:srgbClr val="000000">
                      <a:alpha val="54000"/>
                    </a:srgbClr>
                  </a:innerShdw>
                </a:effectLst>
              </a:rPr>
              <a:t> design </a:t>
            </a:r>
            <a:r>
              <a:rPr lang="de-DE" sz="2100" b="1" dirty="0" err="1" smtClean="0">
                <a:ln w="1905"/>
                <a:solidFill>
                  <a:schemeClr val="accent1">
                    <a:lumMod val="50000"/>
                  </a:schemeClr>
                </a:solidFill>
                <a:effectLst>
                  <a:innerShdw blurRad="266700" dist="43180" dir="5400000">
                    <a:srgbClr val="000000">
                      <a:alpha val="54000"/>
                    </a:srgbClr>
                  </a:innerShdw>
                </a:effectLst>
              </a:rPr>
              <a:t>approach</a:t>
            </a:r>
            <a:endParaRPr lang="de-DE" sz="2100" b="1" dirty="0" smtClean="0">
              <a:ln w="1905"/>
              <a:solidFill>
                <a:schemeClr val="accent1">
                  <a:lumMod val="50000"/>
                </a:schemeClr>
              </a:solidFill>
              <a:effectLst>
                <a:innerShdw blurRad="266700" dist="43180" dir="5400000">
                  <a:srgbClr val="000000">
                    <a:alpha val="54000"/>
                  </a:srgbClr>
                </a:innerShdw>
              </a:effectLst>
            </a:endParaRPr>
          </a:p>
          <a:p>
            <a:pPr marL="342900" indent="-342900" algn="l" eaLnBrk="0" hangingPunct="0">
              <a:spcBef>
                <a:spcPct val="70000"/>
              </a:spcBef>
              <a:spcAft>
                <a:spcPts val="1200"/>
              </a:spcAft>
              <a:buClr>
                <a:srgbClr val="006699"/>
              </a:buClr>
              <a:buFont typeface="Wingdings" pitchFamily="2" charset="2"/>
              <a:buChar char="§"/>
            </a:pPr>
            <a:r>
              <a:rPr lang="de-DE" sz="2100" b="1" dirty="0" err="1" smtClean="0">
                <a:ln w="1905"/>
                <a:solidFill>
                  <a:schemeClr val="accent1">
                    <a:lumMod val="50000"/>
                  </a:schemeClr>
                </a:solidFill>
                <a:effectLst>
                  <a:innerShdw blurRad="266700" dist="43180" dir="5400000">
                    <a:srgbClr val="000000">
                      <a:alpha val="54000"/>
                    </a:srgbClr>
                  </a:innerShdw>
                </a:effectLst>
              </a:rPr>
              <a:t>Unexpected</a:t>
            </a:r>
            <a:r>
              <a:rPr lang="de-DE" sz="2100" b="1" dirty="0" smtClean="0">
                <a:ln w="1905"/>
                <a:solidFill>
                  <a:schemeClr val="accent1">
                    <a:lumMod val="50000"/>
                  </a:schemeClr>
                </a:solidFill>
                <a:effectLst>
                  <a:innerShdw blurRad="266700" dist="43180" dir="5400000">
                    <a:srgbClr val="000000">
                      <a:alpha val="54000"/>
                    </a:srgbClr>
                  </a:innerShdw>
                </a:effectLst>
              </a:rPr>
              <a:t> </a:t>
            </a:r>
            <a:r>
              <a:rPr lang="de-DE" sz="2100" b="1" dirty="0" err="1" smtClean="0">
                <a:ln w="1905"/>
                <a:solidFill>
                  <a:schemeClr val="accent1">
                    <a:lumMod val="50000"/>
                  </a:schemeClr>
                </a:solidFill>
                <a:effectLst>
                  <a:innerShdw blurRad="266700" dist="43180" dir="5400000">
                    <a:srgbClr val="000000">
                      <a:alpha val="54000"/>
                    </a:srgbClr>
                  </a:innerShdw>
                </a:effectLst>
              </a:rPr>
              <a:t>simultaneous</a:t>
            </a:r>
            <a:r>
              <a:rPr lang="de-DE" sz="2100" b="1" dirty="0" smtClean="0">
                <a:ln w="1905"/>
                <a:solidFill>
                  <a:schemeClr val="accent1">
                    <a:lumMod val="50000"/>
                  </a:schemeClr>
                </a:solidFill>
                <a:effectLst>
                  <a:innerShdw blurRad="266700" dist="43180" dir="5400000">
                    <a:srgbClr val="000000">
                      <a:alpha val="54000"/>
                    </a:srgbClr>
                  </a:innerShdw>
                </a:effectLst>
              </a:rPr>
              <a:t> </a:t>
            </a:r>
            <a:r>
              <a:rPr lang="de-DE" sz="2100" b="1" dirty="0" err="1" smtClean="0">
                <a:ln w="1905"/>
                <a:solidFill>
                  <a:schemeClr val="accent1">
                    <a:lumMod val="50000"/>
                  </a:schemeClr>
                </a:solidFill>
                <a:effectLst>
                  <a:innerShdw blurRad="266700" dist="43180" dir="5400000">
                    <a:srgbClr val="000000">
                      <a:alpha val="54000"/>
                    </a:srgbClr>
                  </a:innerShdw>
                </a:effectLst>
              </a:rPr>
              <a:t>increase</a:t>
            </a:r>
            <a:r>
              <a:rPr lang="de-DE" sz="2100" b="1" dirty="0" smtClean="0">
                <a:ln w="1905"/>
                <a:solidFill>
                  <a:schemeClr val="accent1">
                    <a:lumMod val="50000"/>
                  </a:schemeClr>
                </a:solidFill>
                <a:effectLst>
                  <a:innerShdw blurRad="266700" dist="43180" dir="5400000">
                    <a:srgbClr val="000000">
                      <a:alpha val="54000"/>
                    </a:srgbClr>
                  </a:innerShdw>
                </a:effectLst>
              </a:rPr>
              <a:t> in </a:t>
            </a:r>
            <a:r>
              <a:rPr lang="de-DE" sz="2100" b="1" dirty="0" err="1" smtClean="0">
                <a:ln w="1905"/>
                <a:solidFill>
                  <a:schemeClr val="accent1">
                    <a:lumMod val="50000"/>
                  </a:schemeClr>
                </a:solidFill>
                <a:effectLst>
                  <a:innerShdw blurRad="266700" dist="43180" dir="5400000">
                    <a:srgbClr val="000000">
                      <a:alpha val="54000"/>
                    </a:srgbClr>
                  </a:innerShdw>
                </a:effectLst>
              </a:rPr>
              <a:t>strength</a:t>
            </a:r>
            <a:r>
              <a:rPr lang="de-DE" sz="2100" b="1" dirty="0" smtClean="0">
                <a:ln w="1905"/>
                <a:solidFill>
                  <a:schemeClr val="accent1">
                    <a:lumMod val="50000"/>
                  </a:schemeClr>
                </a:solidFill>
                <a:effectLst>
                  <a:innerShdw blurRad="266700" dist="43180" dir="5400000">
                    <a:srgbClr val="000000">
                      <a:alpha val="54000"/>
                    </a:srgbClr>
                  </a:innerShdw>
                </a:effectLst>
              </a:rPr>
              <a:t> </a:t>
            </a:r>
            <a:r>
              <a:rPr lang="de-DE" sz="2100" b="1" dirty="0" err="1" smtClean="0">
                <a:ln w="1905"/>
                <a:solidFill>
                  <a:schemeClr val="accent1">
                    <a:lumMod val="50000"/>
                  </a:schemeClr>
                </a:solidFill>
                <a:effectLst>
                  <a:innerShdw blurRad="266700" dist="43180" dir="5400000">
                    <a:srgbClr val="000000">
                      <a:alpha val="54000"/>
                    </a:srgbClr>
                  </a:innerShdw>
                </a:effectLst>
              </a:rPr>
              <a:t>and</a:t>
            </a:r>
            <a:r>
              <a:rPr lang="de-DE" sz="2100" b="1" dirty="0" smtClean="0">
                <a:ln w="1905"/>
                <a:solidFill>
                  <a:schemeClr val="accent1">
                    <a:lumMod val="50000"/>
                  </a:schemeClr>
                </a:solidFill>
                <a:effectLst>
                  <a:innerShdw blurRad="266700" dist="43180" dir="5400000">
                    <a:srgbClr val="000000">
                      <a:alpha val="54000"/>
                    </a:srgbClr>
                  </a:innerShdw>
                </a:effectLst>
              </a:rPr>
              <a:t> </a:t>
            </a:r>
            <a:r>
              <a:rPr lang="de-DE" sz="2100" b="1" dirty="0" err="1" smtClean="0">
                <a:ln w="1905"/>
                <a:solidFill>
                  <a:schemeClr val="accent1">
                    <a:lumMod val="50000"/>
                  </a:schemeClr>
                </a:solidFill>
                <a:effectLst>
                  <a:innerShdw blurRad="266700" dist="43180" dir="5400000">
                    <a:srgbClr val="000000">
                      <a:alpha val="54000"/>
                    </a:srgbClr>
                  </a:innerShdw>
                </a:effectLst>
              </a:rPr>
              <a:t>elongation</a:t>
            </a:r>
            <a:endParaRPr lang="de-DE" sz="2100" b="1" dirty="0" smtClean="0">
              <a:ln w="1905"/>
              <a:solidFill>
                <a:schemeClr val="accent1">
                  <a:lumMod val="50000"/>
                </a:schemeClr>
              </a:solidFill>
              <a:effectLst>
                <a:innerShdw blurRad="266700" dist="43180" dir="5400000">
                  <a:srgbClr val="000000">
                    <a:alpha val="54000"/>
                  </a:srgbClr>
                </a:innerShdw>
              </a:effectLst>
            </a:endParaRPr>
          </a:p>
          <a:p>
            <a:pPr marL="342900" indent="-342900" algn="l" eaLnBrk="0" hangingPunct="0">
              <a:spcBef>
                <a:spcPct val="70000"/>
              </a:spcBef>
              <a:spcAft>
                <a:spcPts val="1200"/>
              </a:spcAft>
              <a:buClr>
                <a:srgbClr val="006699"/>
              </a:buClr>
              <a:buFont typeface="Wingdings" pitchFamily="2" charset="2"/>
              <a:buChar char="§"/>
            </a:pPr>
            <a:r>
              <a:rPr lang="de-DE" sz="2100" b="1" dirty="0" smtClean="0">
                <a:ln w="1905"/>
                <a:solidFill>
                  <a:schemeClr val="accent1">
                    <a:lumMod val="50000"/>
                  </a:schemeClr>
                </a:solidFill>
                <a:effectLst>
                  <a:innerShdw blurRad="266700" dist="43180" dir="5400000">
                    <a:srgbClr val="000000">
                      <a:alpha val="54000"/>
                    </a:srgbClr>
                  </a:innerShdw>
                </a:effectLst>
              </a:rPr>
              <a:t>Mn </a:t>
            </a:r>
            <a:r>
              <a:rPr lang="de-DE" sz="2100" b="1" dirty="0" err="1" smtClean="0">
                <a:ln w="1905"/>
                <a:solidFill>
                  <a:schemeClr val="accent1">
                    <a:lumMod val="50000"/>
                  </a:schemeClr>
                </a:solidFill>
                <a:effectLst>
                  <a:innerShdw blurRad="266700" dist="43180" dir="5400000">
                    <a:srgbClr val="000000">
                      <a:alpha val="54000"/>
                    </a:srgbClr>
                  </a:innerShdw>
                </a:effectLst>
              </a:rPr>
              <a:t>partitioning</a:t>
            </a:r>
            <a:r>
              <a:rPr lang="de-DE" sz="2100" b="1" dirty="0" smtClean="0">
                <a:ln w="1905"/>
                <a:solidFill>
                  <a:schemeClr val="accent1">
                    <a:lumMod val="50000"/>
                  </a:schemeClr>
                </a:solidFill>
                <a:effectLst>
                  <a:innerShdw blurRad="266700" dist="43180" dir="5400000">
                    <a:srgbClr val="000000">
                      <a:alpha val="54000"/>
                    </a:srgbClr>
                  </a:innerShdw>
                </a:effectLst>
              </a:rPr>
              <a:t>, </a:t>
            </a:r>
            <a:r>
              <a:rPr lang="de-DE" sz="2100" b="1" dirty="0" err="1" smtClean="0">
                <a:ln w="1905"/>
                <a:solidFill>
                  <a:schemeClr val="accent1">
                    <a:lumMod val="50000"/>
                  </a:schemeClr>
                </a:solidFill>
                <a:effectLst>
                  <a:innerShdw blurRad="266700" dist="43180" dir="5400000">
                    <a:srgbClr val="000000">
                      <a:alpha val="54000"/>
                    </a:srgbClr>
                  </a:innerShdw>
                </a:effectLst>
              </a:rPr>
              <a:t>predicted</a:t>
            </a:r>
            <a:r>
              <a:rPr lang="de-DE" sz="2100" b="1" dirty="0" smtClean="0">
                <a:ln w="1905"/>
                <a:solidFill>
                  <a:schemeClr val="accent1">
                    <a:lumMod val="50000"/>
                  </a:schemeClr>
                </a:solidFill>
                <a:effectLst>
                  <a:innerShdw blurRad="266700" dist="43180" dir="5400000">
                    <a:srgbClr val="000000">
                      <a:alpha val="54000"/>
                    </a:srgbClr>
                  </a:innerShdw>
                </a:effectLst>
              </a:rPr>
              <a:t> </a:t>
            </a:r>
            <a:r>
              <a:rPr lang="de-DE" sz="2100" b="1" dirty="0" err="1" smtClean="0">
                <a:ln w="1905"/>
                <a:solidFill>
                  <a:schemeClr val="accent1">
                    <a:lumMod val="50000"/>
                  </a:schemeClr>
                </a:solidFill>
                <a:effectLst>
                  <a:innerShdw blurRad="266700" dist="43180" dir="5400000">
                    <a:srgbClr val="000000">
                      <a:alpha val="54000"/>
                    </a:srgbClr>
                  </a:innerShdw>
                </a:effectLst>
              </a:rPr>
              <a:t>by</a:t>
            </a:r>
            <a:r>
              <a:rPr lang="de-DE" sz="2100" b="1" dirty="0" smtClean="0">
                <a:ln w="1905"/>
                <a:solidFill>
                  <a:schemeClr val="accent1">
                    <a:lumMod val="50000"/>
                  </a:schemeClr>
                </a:solidFill>
                <a:effectLst>
                  <a:innerShdw blurRad="266700" dist="43180" dir="5400000">
                    <a:srgbClr val="000000">
                      <a:alpha val="54000"/>
                    </a:srgbClr>
                  </a:innerShdw>
                </a:effectLst>
              </a:rPr>
              <a:t> </a:t>
            </a:r>
            <a:r>
              <a:rPr lang="de-DE" sz="2100" b="1" dirty="0" err="1" smtClean="0">
                <a:ln w="1905"/>
                <a:solidFill>
                  <a:schemeClr val="accent1">
                    <a:lumMod val="50000"/>
                  </a:schemeClr>
                </a:solidFill>
                <a:effectLst>
                  <a:innerShdw blurRad="266700" dist="43180" dir="5400000">
                    <a:srgbClr val="000000">
                      <a:alpha val="54000"/>
                    </a:srgbClr>
                  </a:innerShdw>
                </a:effectLst>
              </a:rPr>
              <a:t>ThermoCalc</a:t>
            </a:r>
            <a:r>
              <a:rPr lang="de-DE" sz="2100" b="1" dirty="0" smtClean="0">
                <a:ln w="1905"/>
                <a:solidFill>
                  <a:schemeClr val="accent1">
                    <a:lumMod val="50000"/>
                  </a:schemeClr>
                </a:solidFill>
                <a:effectLst>
                  <a:innerShdw blurRad="266700" dist="43180" dir="5400000">
                    <a:srgbClr val="000000">
                      <a:alpha val="54000"/>
                    </a:srgbClr>
                  </a:innerShdw>
                </a:effectLst>
              </a:rPr>
              <a:t>/DICTRA</a:t>
            </a:r>
          </a:p>
          <a:p>
            <a:pPr marL="342900" indent="-342900" algn="l" eaLnBrk="0" hangingPunct="0">
              <a:spcBef>
                <a:spcPct val="70000"/>
              </a:spcBef>
              <a:spcAft>
                <a:spcPts val="1200"/>
              </a:spcAft>
              <a:buClr>
                <a:srgbClr val="006699"/>
              </a:buClr>
              <a:buFont typeface="Wingdings" pitchFamily="2" charset="2"/>
              <a:buChar char="§"/>
            </a:pPr>
            <a:r>
              <a:rPr lang="de-DE" sz="2100" b="1" dirty="0" smtClean="0">
                <a:ln w="1905"/>
                <a:solidFill>
                  <a:schemeClr val="accent1">
                    <a:lumMod val="50000"/>
                  </a:schemeClr>
                </a:solidFill>
                <a:effectLst>
                  <a:innerShdw blurRad="266700" dist="43180" dir="5400000">
                    <a:srgbClr val="000000">
                      <a:alpha val="54000"/>
                    </a:srgbClr>
                  </a:innerShdw>
                </a:effectLst>
              </a:rPr>
              <a:t>Austenite </a:t>
            </a:r>
            <a:r>
              <a:rPr lang="de-DE" sz="2100" b="1" dirty="0" err="1" smtClean="0">
                <a:ln w="1905"/>
                <a:solidFill>
                  <a:schemeClr val="accent1">
                    <a:lumMod val="50000"/>
                  </a:schemeClr>
                </a:solidFill>
                <a:effectLst>
                  <a:innerShdw blurRad="266700" dist="43180" dir="5400000">
                    <a:srgbClr val="000000">
                      <a:alpha val="54000"/>
                    </a:srgbClr>
                  </a:innerShdw>
                </a:effectLst>
              </a:rPr>
              <a:t>stability</a:t>
            </a:r>
            <a:r>
              <a:rPr lang="de-DE" sz="2100" b="1" dirty="0" smtClean="0">
                <a:ln w="1905"/>
                <a:solidFill>
                  <a:schemeClr val="accent1">
                    <a:lumMod val="50000"/>
                  </a:schemeClr>
                </a:solidFill>
                <a:effectLst>
                  <a:innerShdw blurRad="266700" dist="43180" dir="5400000">
                    <a:srgbClr val="000000">
                      <a:alpha val="54000"/>
                    </a:srgbClr>
                  </a:innerShdw>
                </a:effectLst>
              </a:rPr>
              <a:t> </a:t>
            </a:r>
            <a:r>
              <a:rPr lang="de-DE" sz="2100" b="1" dirty="0" err="1" smtClean="0">
                <a:ln w="1905"/>
                <a:solidFill>
                  <a:schemeClr val="accent1">
                    <a:lumMod val="50000"/>
                  </a:schemeClr>
                </a:solidFill>
                <a:effectLst>
                  <a:innerShdw blurRad="266700" dist="43180" dir="5400000">
                    <a:srgbClr val="000000">
                      <a:alpha val="54000"/>
                    </a:srgbClr>
                  </a:innerShdw>
                </a:effectLst>
              </a:rPr>
              <a:t>predicted</a:t>
            </a:r>
            <a:r>
              <a:rPr lang="de-DE" sz="2100" b="1" dirty="0" smtClean="0">
                <a:ln w="1905"/>
                <a:solidFill>
                  <a:schemeClr val="accent1">
                    <a:lumMod val="50000"/>
                  </a:schemeClr>
                </a:solidFill>
                <a:effectLst>
                  <a:innerShdw blurRad="266700" dist="43180" dir="5400000">
                    <a:srgbClr val="000000">
                      <a:alpha val="54000"/>
                    </a:srgbClr>
                  </a:innerShdw>
                </a:effectLst>
              </a:rPr>
              <a:t> </a:t>
            </a:r>
            <a:r>
              <a:rPr lang="de-DE" sz="2100" b="1" dirty="0" err="1" smtClean="0">
                <a:ln w="1905"/>
                <a:solidFill>
                  <a:schemeClr val="accent1">
                    <a:lumMod val="50000"/>
                  </a:schemeClr>
                </a:solidFill>
                <a:effectLst>
                  <a:innerShdw blurRad="266700" dist="43180" dir="5400000">
                    <a:srgbClr val="000000">
                      <a:alpha val="54000"/>
                    </a:srgbClr>
                  </a:innerShdw>
                </a:effectLst>
              </a:rPr>
              <a:t>using</a:t>
            </a:r>
            <a:r>
              <a:rPr lang="de-DE" sz="2100" b="1" dirty="0" smtClean="0">
                <a:ln w="1905"/>
                <a:solidFill>
                  <a:schemeClr val="accent1">
                    <a:lumMod val="50000"/>
                  </a:schemeClr>
                </a:solidFill>
                <a:effectLst>
                  <a:innerShdw blurRad="266700" dist="43180" dir="5400000">
                    <a:srgbClr val="000000">
                      <a:alpha val="54000"/>
                    </a:srgbClr>
                  </a:innerShdw>
                </a:effectLst>
              </a:rPr>
              <a:t> ab </a:t>
            </a:r>
            <a:r>
              <a:rPr lang="de-DE" sz="2100" b="1" dirty="0" err="1" smtClean="0">
                <a:ln w="1905"/>
                <a:solidFill>
                  <a:schemeClr val="accent1">
                    <a:lumMod val="50000"/>
                  </a:schemeClr>
                </a:solidFill>
                <a:effectLst>
                  <a:innerShdw blurRad="266700" dist="43180" dir="5400000">
                    <a:srgbClr val="000000">
                      <a:alpha val="54000"/>
                    </a:srgbClr>
                  </a:innerShdw>
                </a:effectLst>
              </a:rPr>
              <a:t>initio</a:t>
            </a:r>
            <a:r>
              <a:rPr lang="de-DE" sz="2100" b="1" dirty="0" smtClean="0">
                <a:ln w="1905"/>
                <a:solidFill>
                  <a:schemeClr val="accent1">
                    <a:lumMod val="50000"/>
                  </a:schemeClr>
                </a:solidFill>
                <a:effectLst>
                  <a:innerShdw blurRad="266700" dist="43180" dir="5400000">
                    <a:srgbClr val="000000">
                      <a:alpha val="54000"/>
                    </a:srgbClr>
                  </a:innerShdw>
                </a:effectLst>
              </a:rPr>
              <a:t> </a:t>
            </a:r>
            <a:r>
              <a:rPr lang="de-DE" sz="2100" b="1" dirty="0" err="1" smtClean="0">
                <a:ln w="1905"/>
                <a:solidFill>
                  <a:schemeClr val="accent1">
                    <a:lumMod val="50000"/>
                  </a:schemeClr>
                </a:solidFill>
                <a:effectLst>
                  <a:innerShdw blurRad="266700" dist="43180" dir="5400000">
                    <a:srgbClr val="000000">
                      <a:alpha val="54000"/>
                    </a:srgbClr>
                  </a:innerShdw>
                </a:effectLst>
              </a:rPr>
              <a:t>methods</a:t>
            </a:r>
            <a:r>
              <a:rPr lang="de-DE" sz="2100" b="1" dirty="0" smtClean="0">
                <a:ln w="1905"/>
                <a:solidFill>
                  <a:schemeClr val="accent1">
                    <a:lumMod val="50000"/>
                  </a:schemeClr>
                </a:solidFill>
                <a:effectLst>
                  <a:innerShdw blurRad="266700" dist="43180" dir="5400000">
                    <a:srgbClr val="000000">
                      <a:alpha val="54000"/>
                    </a:srgbClr>
                  </a:innerShdw>
                </a:effectLst>
              </a:rPr>
              <a:t> (</a:t>
            </a:r>
            <a:r>
              <a:rPr lang="de-DE" sz="2100" b="1" dirty="0" err="1" smtClean="0">
                <a:ln w="1905"/>
                <a:solidFill>
                  <a:schemeClr val="accent1">
                    <a:lumMod val="50000"/>
                  </a:schemeClr>
                </a:solidFill>
                <a:effectLst>
                  <a:innerShdw blurRad="266700" dist="43180" dir="5400000">
                    <a:srgbClr val="000000">
                      <a:alpha val="54000"/>
                    </a:srgbClr>
                  </a:innerShdw>
                </a:effectLst>
              </a:rPr>
              <a:t>see</a:t>
            </a:r>
            <a:r>
              <a:rPr lang="de-DE" sz="2100" b="1" dirty="0" smtClean="0">
                <a:ln w="1905"/>
                <a:solidFill>
                  <a:schemeClr val="accent1">
                    <a:lumMod val="50000"/>
                  </a:schemeClr>
                </a:solidFill>
                <a:effectLst>
                  <a:innerShdw blurRad="266700" dist="43180" dir="5400000">
                    <a:srgbClr val="000000">
                      <a:alpha val="54000"/>
                    </a:srgbClr>
                  </a:innerShdw>
                </a:effectLst>
              </a:rPr>
              <a:t> talk </a:t>
            </a:r>
            <a:r>
              <a:rPr lang="de-DE" sz="2100" b="1" dirty="0" err="1" smtClean="0">
                <a:ln w="1905"/>
                <a:solidFill>
                  <a:schemeClr val="accent1">
                    <a:lumMod val="50000"/>
                  </a:schemeClr>
                </a:solidFill>
                <a:effectLst>
                  <a:innerShdw blurRad="266700" dist="43180" dir="5400000">
                    <a:srgbClr val="000000">
                      <a:alpha val="54000"/>
                    </a:srgbClr>
                  </a:innerShdw>
                </a:effectLst>
              </a:rPr>
              <a:t>of</a:t>
            </a:r>
            <a:r>
              <a:rPr lang="de-DE" sz="2100" b="1" dirty="0" smtClean="0">
                <a:ln w="1905"/>
                <a:solidFill>
                  <a:schemeClr val="accent1">
                    <a:lumMod val="50000"/>
                  </a:schemeClr>
                </a:solidFill>
                <a:effectLst>
                  <a:innerShdw blurRad="266700" dist="43180" dir="5400000">
                    <a:srgbClr val="000000">
                      <a:alpha val="54000"/>
                    </a:srgbClr>
                  </a:innerShdw>
                </a:effectLst>
              </a:rPr>
              <a:t> T. Hickel)</a:t>
            </a:r>
          </a:p>
          <a:p>
            <a:pPr marL="342900" indent="-342900" algn="l" eaLnBrk="0" hangingPunct="0">
              <a:spcBef>
                <a:spcPct val="70000"/>
              </a:spcBef>
              <a:spcAft>
                <a:spcPts val="1200"/>
              </a:spcAft>
              <a:buClr>
                <a:srgbClr val="006699"/>
              </a:buClr>
              <a:buFont typeface="Wingdings" pitchFamily="2" charset="2"/>
              <a:buChar char="§"/>
            </a:pPr>
            <a:r>
              <a:rPr lang="de-DE" sz="2100" b="1" dirty="0" smtClean="0">
                <a:ln w="1905"/>
                <a:solidFill>
                  <a:schemeClr val="accent1">
                    <a:lumMod val="50000"/>
                  </a:schemeClr>
                </a:solidFill>
                <a:effectLst>
                  <a:innerShdw blurRad="266700" dist="43180" dir="5400000">
                    <a:srgbClr val="000000">
                      <a:alpha val="54000"/>
                    </a:srgbClr>
                  </a:innerShdw>
                </a:effectLst>
              </a:rPr>
              <a:t>B2 </a:t>
            </a:r>
            <a:r>
              <a:rPr lang="de-DE" sz="2100" b="1" dirty="0" err="1" smtClean="0">
                <a:ln w="1905"/>
                <a:solidFill>
                  <a:schemeClr val="accent1">
                    <a:lumMod val="50000"/>
                  </a:schemeClr>
                </a:solidFill>
                <a:effectLst>
                  <a:innerShdw blurRad="266700" dist="43180" dir="5400000">
                    <a:srgbClr val="000000">
                      <a:alpha val="54000"/>
                    </a:srgbClr>
                  </a:innerShdw>
                </a:effectLst>
              </a:rPr>
              <a:t>and</a:t>
            </a:r>
            <a:r>
              <a:rPr lang="de-DE" sz="2100" b="1" dirty="0" smtClean="0">
                <a:ln w="1905"/>
                <a:solidFill>
                  <a:schemeClr val="accent1">
                    <a:lumMod val="50000"/>
                  </a:schemeClr>
                </a:solidFill>
                <a:effectLst>
                  <a:innerShdw blurRad="266700" dist="43180" dir="5400000">
                    <a:srgbClr val="000000">
                      <a:alpha val="54000"/>
                    </a:srgbClr>
                  </a:innerShdw>
                </a:effectLst>
              </a:rPr>
              <a:t> L21 nano-</a:t>
            </a:r>
            <a:r>
              <a:rPr lang="de-DE" sz="2100" b="1" dirty="0" err="1" smtClean="0">
                <a:ln w="1905"/>
                <a:solidFill>
                  <a:schemeClr val="accent1">
                    <a:lumMod val="50000"/>
                  </a:schemeClr>
                </a:solidFill>
                <a:effectLst>
                  <a:innerShdw blurRad="266700" dist="43180" dir="5400000">
                    <a:srgbClr val="000000">
                      <a:alpha val="54000"/>
                    </a:srgbClr>
                  </a:innerShdw>
                </a:effectLst>
              </a:rPr>
              <a:t>precipitates</a:t>
            </a:r>
            <a:endParaRPr lang="de-DE" sz="2100" b="1" dirty="0" smtClean="0">
              <a:ln w="1905"/>
              <a:solidFill>
                <a:schemeClr val="accent1">
                  <a:lumMod val="50000"/>
                </a:schemeClr>
              </a:solidFill>
              <a:effectLst>
                <a:innerShdw blurRad="266700" dist="43180" dir="5400000">
                  <a:srgbClr val="000000">
                    <a:alpha val="54000"/>
                  </a:srgbClr>
                </a:innerShdw>
              </a:effectLst>
            </a:endParaRPr>
          </a:p>
          <a:p>
            <a:pPr marL="342900" indent="-342900" algn="l" eaLnBrk="0" hangingPunct="0">
              <a:spcBef>
                <a:spcPct val="70000"/>
              </a:spcBef>
              <a:spcAft>
                <a:spcPts val="1200"/>
              </a:spcAft>
              <a:buClr>
                <a:srgbClr val="006699"/>
              </a:buClr>
              <a:buFont typeface="Wingdings" pitchFamily="2" charset="2"/>
              <a:buChar char="§"/>
            </a:pPr>
            <a:r>
              <a:rPr lang="de-DE" sz="2100" b="1" dirty="0" smtClean="0">
                <a:ln w="1905"/>
                <a:solidFill>
                  <a:schemeClr val="accent1">
                    <a:lumMod val="50000"/>
                  </a:schemeClr>
                </a:solidFill>
                <a:effectLst>
                  <a:innerShdw blurRad="266700" dist="43180" dir="5400000">
                    <a:srgbClr val="000000">
                      <a:alpha val="54000"/>
                    </a:srgbClr>
                  </a:innerShdw>
                </a:effectLst>
              </a:rPr>
              <a:t>Next </a:t>
            </a:r>
            <a:r>
              <a:rPr lang="de-DE" sz="2100" b="1" dirty="0" err="1" smtClean="0">
                <a:ln w="1905"/>
                <a:solidFill>
                  <a:schemeClr val="accent1">
                    <a:lumMod val="50000"/>
                  </a:schemeClr>
                </a:solidFill>
                <a:effectLst>
                  <a:innerShdw blurRad="266700" dist="43180" dir="5400000">
                    <a:srgbClr val="000000">
                      <a:alpha val="54000"/>
                    </a:srgbClr>
                  </a:innerShdw>
                </a:effectLst>
              </a:rPr>
              <a:t>steps</a:t>
            </a:r>
            <a:r>
              <a:rPr lang="de-DE" sz="2100" b="1" dirty="0" smtClean="0">
                <a:ln w="1905"/>
                <a:solidFill>
                  <a:schemeClr val="accent1">
                    <a:lumMod val="50000"/>
                  </a:schemeClr>
                </a:solidFill>
                <a:effectLst>
                  <a:innerShdw blurRad="266700" dist="43180" dir="5400000">
                    <a:srgbClr val="000000">
                      <a:alpha val="54000"/>
                    </a:srgbClr>
                  </a:innerShdw>
                </a:effectLst>
              </a:rPr>
              <a:t>: </a:t>
            </a:r>
            <a:r>
              <a:rPr lang="de-DE" sz="2100" b="1" dirty="0" err="1" smtClean="0">
                <a:ln w="1905"/>
                <a:solidFill>
                  <a:schemeClr val="accent1">
                    <a:lumMod val="50000"/>
                  </a:schemeClr>
                </a:solidFill>
                <a:effectLst>
                  <a:innerShdw blurRad="266700" dist="43180" dir="5400000">
                    <a:srgbClr val="000000">
                      <a:alpha val="54000"/>
                    </a:srgbClr>
                  </a:innerShdw>
                </a:effectLst>
              </a:rPr>
              <a:t>lean</a:t>
            </a:r>
            <a:r>
              <a:rPr lang="de-DE" sz="2100" b="1" dirty="0" smtClean="0">
                <a:ln w="1905"/>
                <a:solidFill>
                  <a:schemeClr val="accent1">
                    <a:lumMod val="50000"/>
                  </a:schemeClr>
                </a:solidFill>
                <a:effectLst>
                  <a:innerShdw blurRad="266700" dist="43180" dir="5400000">
                    <a:srgbClr val="000000">
                      <a:alpha val="54000"/>
                    </a:srgbClr>
                  </a:innerShdw>
                </a:effectLst>
              </a:rPr>
              <a:t> </a:t>
            </a:r>
            <a:r>
              <a:rPr lang="de-DE" sz="2100" b="1" dirty="0" err="1" smtClean="0">
                <a:ln w="1905"/>
                <a:solidFill>
                  <a:schemeClr val="accent1">
                    <a:lumMod val="50000"/>
                  </a:schemeClr>
                </a:solidFill>
                <a:effectLst>
                  <a:innerShdw blurRad="266700" dist="43180" dir="5400000">
                    <a:srgbClr val="000000">
                      <a:alpha val="54000"/>
                    </a:srgbClr>
                  </a:innerShdw>
                </a:effectLst>
              </a:rPr>
              <a:t>composition</a:t>
            </a:r>
            <a:r>
              <a:rPr lang="de-DE" sz="2100" b="1" dirty="0" smtClean="0">
                <a:ln w="1905"/>
                <a:solidFill>
                  <a:schemeClr val="accent1">
                    <a:lumMod val="50000"/>
                  </a:schemeClr>
                </a:solidFill>
                <a:effectLst>
                  <a:innerShdw blurRad="266700" dist="43180" dir="5400000">
                    <a:srgbClr val="000000">
                      <a:alpha val="54000"/>
                    </a:srgbClr>
                  </a:innerShdw>
                </a:effectLst>
              </a:rPr>
              <a:t>, </a:t>
            </a:r>
            <a:r>
              <a:rPr lang="de-DE" sz="2100" b="1" dirty="0" err="1" smtClean="0">
                <a:ln w="1905"/>
                <a:solidFill>
                  <a:schemeClr val="accent1">
                    <a:lumMod val="50000"/>
                  </a:schemeClr>
                </a:solidFill>
                <a:effectLst>
                  <a:innerShdw blurRad="266700" dist="43180" dir="5400000">
                    <a:srgbClr val="000000">
                      <a:alpha val="54000"/>
                    </a:srgbClr>
                  </a:innerShdw>
                </a:effectLst>
              </a:rPr>
              <a:t>interstitials</a:t>
            </a:r>
            <a:r>
              <a:rPr lang="de-DE" sz="2100" b="1" dirty="0" smtClean="0">
                <a:ln w="1905"/>
                <a:solidFill>
                  <a:schemeClr val="accent1">
                    <a:lumMod val="50000"/>
                  </a:schemeClr>
                </a:solidFill>
                <a:effectLst>
                  <a:innerShdw blurRad="266700" dist="43180" dir="5400000">
                    <a:srgbClr val="000000">
                      <a:alpha val="54000"/>
                    </a:srgbClr>
                  </a:innerShdw>
                </a:effectLst>
              </a:rPr>
              <a:t>, </a:t>
            </a:r>
            <a:r>
              <a:rPr lang="de-DE" sz="2100" b="1" dirty="0" err="1" smtClean="0">
                <a:ln w="1905"/>
                <a:solidFill>
                  <a:schemeClr val="accent1">
                    <a:lumMod val="50000"/>
                  </a:schemeClr>
                </a:solidFill>
                <a:effectLst>
                  <a:innerShdw blurRad="266700" dist="43180" dir="5400000">
                    <a:srgbClr val="000000">
                      <a:alpha val="54000"/>
                    </a:srgbClr>
                  </a:innerShdw>
                </a:effectLst>
              </a:rPr>
              <a:t>alloy</a:t>
            </a:r>
            <a:r>
              <a:rPr lang="de-DE" sz="2100" b="1" dirty="0" smtClean="0">
                <a:ln w="1905"/>
                <a:solidFill>
                  <a:schemeClr val="accent1">
                    <a:lumMod val="50000"/>
                  </a:schemeClr>
                </a:solidFill>
                <a:effectLst>
                  <a:innerShdw blurRad="266700" dist="43180" dir="5400000">
                    <a:srgbClr val="000000">
                      <a:alpha val="54000"/>
                    </a:srgbClr>
                  </a:innerShdw>
                </a:effectLst>
              </a:rPr>
              <a:t> </a:t>
            </a:r>
            <a:r>
              <a:rPr lang="de-DE" sz="2100" b="1" dirty="0" err="1" smtClean="0">
                <a:ln w="1905"/>
                <a:solidFill>
                  <a:schemeClr val="accent1">
                    <a:lumMod val="50000"/>
                  </a:schemeClr>
                </a:solidFill>
                <a:effectLst>
                  <a:innerShdw blurRad="266700" dist="43180" dir="5400000">
                    <a:srgbClr val="000000">
                      <a:alpha val="54000"/>
                    </a:srgbClr>
                  </a:innerShdw>
                </a:effectLst>
              </a:rPr>
              <a:t>variants</a:t>
            </a:r>
            <a:r>
              <a:rPr lang="de-DE" sz="2100" b="1" dirty="0" smtClean="0">
                <a:ln w="1905"/>
                <a:solidFill>
                  <a:schemeClr val="accent1">
                    <a:lumMod val="50000"/>
                  </a:schemeClr>
                </a:solidFill>
                <a:effectLst>
                  <a:innerShdw blurRad="266700" dist="43180" dir="5400000">
                    <a:srgbClr val="000000">
                      <a:alpha val="54000"/>
                    </a:srgbClr>
                  </a:innerShdw>
                </a:effectLst>
              </a:rPr>
              <a:t>, </a:t>
            </a:r>
            <a:r>
              <a:rPr lang="de-DE" sz="2100" b="1" dirty="0" err="1" smtClean="0">
                <a:ln w="1905"/>
                <a:solidFill>
                  <a:schemeClr val="accent1">
                    <a:lumMod val="50000"/>
                  </a:schemeClr>
                </a:solidFill>
                <a:effectLst>
                  <a:innerShdw blurRad="266700" dist="43180" dir="5400000">
                    <a:srgbClr val="000000">
                      <a:alpha val="54000"/>
                    </a:srgbClr>
                  </a:innerShdw>
                </a:effectLst>
              </a:rPr>
              <a:t>equilibrium</a:t>
            </a:r>
            <a:r>
              <a:rPr lang="de-DE" sz="2100" b="1" dirty="0" smtClean="0">
                <a:ln w="1905"/>
                <a:solidFill>
                  <a:schemeClr val="accent1">
                    <a:lumMod val="50000"/>
                  </a:schemeClr>
                </a:solidFill>
                <a:effectLst>
                  <a:innerShdw blurRad="266700" dist="43180" dir="5400000">
                    <a:srgbClr val="000000">
                      <a:alpha val="54000"/>
                    </a:srgbClr>
                  </a:innerShdw>
                </a:effectLst>
              </a:rPr>
              <a:t> </a:t>
            </a:r>
            <a:r>
              <a:rPr lang="de-DE" sz="2100" b="1" dirty="0" err="1" smtClean="0">
                <a:ln w="1905"/>
                <a:solidFill>
                  <a:schemeClr val="accent1">
                    <a:lumMod val="50000"/>
                  </a:schemeClr>
                </a:solidFill>
                <a:effectLst>
                  <a:innerShdw blurRad="266700" dist="43180" dir="5400000">
                    <a:srgbClr val="000000">
                      <a:alpha val="54000"/>
                    </a:srgbClr>
                  </a:innerShdw>
                </a:effectLst>
              </a:rPr>
              <a:t>partitioning</a:t>
            </a:r>
            <a:r>
              <a:rPr lang="de-DE" sz="2100" b="1" dirty="0" smtClean="0">
                <a:ln w="1905"/>
                <a:solidFill>
                  <a:schemeClr val="accent1">
                    <a:lumMod val="50000"/>
                  </a:schemeClr>
                </a:solidFill>
                <a:effectLst>
                  <a:innerShdw blurRad="266700" dist="43180" dir="5400000">
                    <a:srgbClr val="000000">
                      <a:alpha val="54000"/>
                    </a:srgbClr>
                  </a:innerShdw>
                </a:effectLst>
              </a:rPr>
              <a:t>, nano-</a:t>
            </a:r>
            <a:r>
              <a:rPr lang="de-DE" sz="2100" b="1" dirty="0" err="1" smtClean="0">
                <a:ln w="1905"/>
                <a:solidFill>
                  <a:schemeClr val="accent1">
                    <a:lumMod val="50000"/>
                  </a:schemeClr>
                </a:solidFill>
                <a:effectLst>
                  <a:innerShdw blurRad="266700" dist="43180" dir="5400000">
                    <a:srgbClr val="000000">
                      <a:alpha val="54000"/>
                    </a:srgbClr>
                  </a:innerShdw>
                </a:effectLst>
              </a:rPr>
              <a:t>precipitates</a:t>
            </a:r>
            <a:endParaRPr lang="de-DE" sz="2100" b="1" dirty="0" smtClean="0">
              <a:ln w="1905"/>
              <a:solidFill>
                <a:schemeClr val="accent1">
                  <a:lumMod val="50000"/>
                </a:schemeClr>
              </a:solidFill>
              <a:effectLst>
                <a:innerShdw blurRad="266700" dist="43180" dir="5400000">
                  <a:srgbClr val="000000">
                    <a:alpha val="54000"/>
                  </a:srgbClr>
                </a:innerShdw>
              </a:effectLst>
            </a:endParaRPr>
          </a:p>
        </p:txBody>
      </p:sp>
      <p:sp>
        <p:nvSpPr>
          <p:cNvPr id="5" name="Foliennummernplatzhalter 1"/>
          <p:cNvSpPr>
            <a:spLocks noGrp="1"/>
          </p:cNvSpPr>
          <p:nvPr>
            <p:ph type="sldNum" sz="quarter" idx="11"/>
          </p:nvPr>
        </p:nvSpPr>
        <p:spPr>
          <a:xfrm>
            <a:off x="7010400" y="6594502"/>
            <a:ext cx="2133600" cy="279400"/>
          </a:xfrm>
        </p:spPr>
        <p:txBody>
          <a:bodyPr/>
          <a:lstStyle/>
          <a:p>
            <a:pPr>
              <a:defRPr/>
            </a:pPr>
            <a:fld id="{84E08174-D096-4148-B1AA-65278E8A85EF}" type="slidenum">
              <a:rPr lang="en-US" smtClean="0"/>
              <a:pPr>
                <a:defRPr/>
              </a:pPr>
              <a:t>15</a:t>
            </a:fld>
            <a:endParaRPr lang="en-US" dirty="0"/>
          </a:p>
        </p:txBody>
      </p:sp>
      <p:pic>
        <p:nvPicPr>
          <p:cNvPr id="44" name="Picture 7"/>
          <p:cNvPicPr>
            <a:picLocks noChangeAspect="1" noChangeArrowheads="1"/>
          </p:cNvPicPr>
          <p:nvPr/>
        </p:nvPicPr>
        <p:blipFill>
          <a:blip r:embed="rId3" cstate="print"/>
          <a:srcRect b="6733"/>
          <a:stretch>
            <a:fillRect/>
          </a:stretch>
        </p:blipFill>
        <p:spPr bwMode="auto">
          <a:xfrm>
            <a:off x="7458721" y="1035637"/>
            <a:ext cx="1350476" cy="945105"/>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45" name="Gerade Verbindung 44"/>
          <p:cNvCxnSpPr/>
          <p:nvPr/>
        </p:nvCxnSpPr>
        <p:spPr>
          <a:xfrm>
            <a:off x="8250938" y="1620702"/>
            <a:ext cx="549255" cy="405045"/>
          </a:xfrm>
          <a:prstGeom prst="line">
            <a:avLst/>
          </a:prstGeom>
          <a:noFill/>
          <a:ln w="15875">
            <a:solidFill>
              <a:srgbClr val="FFC000"/>
            </a:solidFill>
          </a:ln>
          <a:effectLst>
            <a:outerShdw blurRad="50800" dist="38100" dir="666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46" name="Gerade Verbindung 45"/>
          <p:cNvCxnSpPr/>
          <p:nvPr/>
        </p:nvCxnSpPr>
        <p:spPr>
          <a:xfrm rot="10800000" flipV="1">
            <a:off x="7467575" y="1629703"/>
            <a:ext cx="657305" cy="396044"/>
          </a:xfrm>
          <a:prstGeom prst="line">
            <a:avLst/>
          </a:prstGeom>
          <a:noFill/>
          <a:ln w="15875">
            <a:solidFill>
              <a:srgbClr val="FFC000"/>
            </a:solidFill>
          </a:ln>
          <a:effectLst>
            <a:outerShdw blurRad="50800" dist="38100" dir="384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47" name="Rechteck 46"/>
          <p:cNvSpPr/>
          <p:nvPr/>
        </p:nvSpPr>
        <p:spPr>
          <a:xfrm>
            <a:off x="8124880" y="1539693"/>
            <a:ext cx="126058" cy="81009"/>
          </a:xfrm>
          <a:prstGeom prst="rect">
            <a:avLst/>
          </a:prstGeom>
          <a:noFill/>
          <a:ln w="15875">
            <a:solidFill>
              <a:srgbClr val="FFC000"/>
            </a:solidFill>
          </a:ln>
          <a:effectLst>
            <a:outerShdw blurRad="50800" dist="38100" dir="2700000" sx="108000" sy="108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430" tIns="5715" rIns="11430" bIns="5715" rtlCol="0" anchor="ctr"/>
          <a:lstStyle/>
          <a:p>
            <a:pPr algn="ctr"/>
            <a:endParaRPr lang="de-DE"/>
          </a:p>
        </p:txBody>
      </p:sp>
      <p:pic>
        <p:nvPicPr>
          <p:cNvPr id="48" name="Picture 2"/>
          <p:cNvPicPr>
            <a:picLocks noChangeAspect="1" noChangeArrowheads="1"/>
          </p:cNvPicPr>
          <p:nvPr/>
        </p:nvPicPr>
        <p:blipFill>
          <a:blip r:embed="rId4" cstate="print"/>
          <a:srcRect/>
          <a:stretch>
            <a:fillRect/>
          </a:stretch>
        </p:blipFill>
        <p:spPr bwMode="auto">
          <a:xfrm>
            <a:off x="7458580" y="2016746"/>
            <a:ext cx="1350476" cy="741324"/>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9" name="Rechteck 48"/>
          <p:cNvSpPr/>
          <p:nvPr/>
        </p:nvSpPr>
        <p:spPr>
          <a:xfrm>
            <a:off x="7566621" y="2214768"/>
            <a:ext cx="126058" cy="468052"/>
          </a:xfrm>
          <a:prstGeom prst="rect">
            <a:avLst/>
          </a:prstGeom>
          <a:noFill/>
          <a:ln w="15875">
            <a:solidFill>
              <a:srgbClr val="FFC000"/>
            </a:solidFill>
          </a:ln>
          <a:effectLst>
            <a:outerShdw blurRad="50800" dist="38100" dir="1380000" sx="103000" sy="103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430" tIns="5715" rIns="11430" bIns="5715" rtlCol="0" anchor="ctr"/>
          <a:lstStyle/>
          <a:p>
            <a:pPr algn="ctr"/>
            <a:endParaRPr lang="de-DE"/>
          </a:p>
        </p:txBody>
      </p:sp>
      <p:cxnSp>
        <p:nvCxnSpPr>
          <p:cNvPr id="50" name="Gerade Verbindung 49"/>
          <p:cNvCxnSpPr/>
          <p:nvPr/>
        </p:nvCxnSpPr>
        <p:spPr>
          <a:xfrm>
            <a:off x="7701683" y="2682820"/>
            <a:ext cx="1080501" cy="126014"/>
          </a:xfrm>
          <a:prstGeom prst="line">
            <a:avLst/>
          </a:prstGeom>
          <a:noFill/>
          <a:ln w="15875">
            <a:solidFill>
              <a:srgbClr val="FFC000"/>
            </a:solidFill>
          </a:ln>
          <a:effectLst>
            <a:outerShdw blurRad="50800" dist="38100" dir="666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51" name="Gerade Verbindung 50"/>
          <p:cNvCxnSpPr/>
          <p:nvPr/>
        </p:nvCxnSpPr>
        <p:spPr>
          <a:xfrm rot="5400000">
            <a:off x="7449590" y="2700804"/>
            <a:ext cx="135015" cy="99046"/>
          </a:xfrm>
          <a:prstGeom prst="line">
            <a:avLst/>
          </a:prstGeom>
          <a:noFill/>
          <a:ln w="15875">
            <a:solidFill>
              <a:srgbClr val="FFC000"/>
            </a:solidFill>
          </a:ln>
          <a:effectLst>
            <a:outerShdw blurRad="50800" dist="38100" dir="384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pic>
        <p:nvPicPr>
          <p:cNvPr id="52" name="Picture 7" descr="C:\Users\o.dmitrieva\Documents\Vorträge\MSU-Seminar4_Mai2010\Movie_Fig2_Full.gif"/>
          <p:cNvPicPr>
            <a:picLocks noChangeAspect="1" noChangeArrowheads="1" noCrop="1"/>
          </p:cNvPicPr>
          <p:nvPr/>
        </p:nvPicPr>
        <p:blipFill>
          <a:blip r:embed="rId5" cstate="print"/>
          <a:srcRect/>
          <a:stretch>
            <a:fillRect/>
          </a:stretch>
        </p:blipFill>
        <p:spPr bwMode="auto">
          <a:xfrm rot="5400000">
            <a:off x="6790265" y="3472231"/>
            <a:ext cx="2687237" cy="1350626"/>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3" name="Textfeld 5"/>
          <p:cNvSpPr txBox="1">
            <a:spLocks noChangeArrowheads="1"/>
          </p:cNvSpPr>
          <p:nvPr/>
        </p:nvSpPr>
        <p:spPr bwMode="auto">
          <a:xfrm>
            <a:off x="7476579" y="5275108"/>
            <a:ext cx="1008467" cy="196208"/>
          </a:xfrm>
          <a:prstGeom prst="rect">
            <a:avLst/>
          </a:prstGeom>
          <a:solidFill>
            <a:schemeClr val="bg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11430" tIns="5715" rIns="11430" bIns="5715">
            <a:spAutoFit/>
          </a:bodyPr>
          <a:lstStyle/>
          <a:p>
            <a:r>
              <a:rPr lang="en-US" sz="400" b="1" dirty="0">
                <a:solidFill>
                  <a:srgbClr val="3333FF"/>
                </a:solidFill>
              </a:rPr>
              <a:t>Mn atoms</a:t>
            </a:r>
          </a:p>
          <a:p>
            <a:r>
              <a:rPr lang="en-US" sz="400" b="1" dirty="0">
                <a:solidFill>
                  <a:srgbClr val="00FF99"/>
                </a:solidFill>
              </a:rPr>
              <a:t>Ni atoms</a:t>
            </a:r>
          </a:p>
          <a:p>
            <a:r>
              <a:rPr lang="en-US" sz="400" b="1" dirty="0">
                <a:solidFill>
                  <a:srgbClr val="A29E00"/>
                </a:solidFill>
              </a:rPr>
              <a:t>Mn </a:t>
            </a:r>
            <a:r>
              <a:rPr lang="en-US" sz="400" b="1" dirty="0" err="1">
                <a:solidFill>
                  <a:srgbClr val="A29E00"/>
                </a:solidFill>
              </a:rPr>
              <a:t>iso</a:t>
            </a:r>
            <a:r>
              <a:rPr lang="en-US" sz="400" b="1" dirty="0">
                <a:solidFill>
                  <a:srgbClr val="A29E00"/>
                </a:solidFill>
              </a:rPr>
              <a:t>-concentration surfaces at 18 at.%</a:t>
            </a:r>
          </a:p>
        </p:txBody>
      </p:sp>
      <p:sp>
        <p:nvSpPr>
          <p:cNvPr id="54" name="TextBox 8"/>
          <p:cNvSpPr txBox="1">
            <a:spLocks noChangeArrowheads="1"/>
          </p:cNvSpPr>
          <p:nvPr/>
        </p:nvSpPr>
        <p:spPr bwMode="auto">
          <a:xfrm>
            <a:off x="8467038" y="3753939"/>
            <a:ext cx="333154" cy="196208"/>
          </a:xfrm>
          <a:prstGeom prst="rect">
            <a:avLst/>
          </a:prstGeom>
          <a:solidFill>
            <a:schemeClr val="bg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11430" tIns="5715" rIns="11430" bIns="5715">
            <a:spAutoFit/>
          </a:bodyPr>
          <a:lstStyle/>
          <a:p>
            <a:r>
              <a:rPr lang="de-DE" sz="400" dirty="0" smtClean="0"/>
              <a:t>martensite </a:t>
            </a:r>
            <a:r>
              <a:rPr lang="de-DE" sz="400" dirty="0" err="1" smtClean="0"/>
              <a:t>with</a:t>
            </a:r>
            <a:r>
              <a:rPr lang="de-DE" sz="400" dirty="0" smtClean="0"/>
              <a:t> </a:t>
            </a:r>
            <a:r>
              <a:rPr lang="de-DE" sz="400" dirty="0" err="1" smtClean="0"/>
              <a:t>precipitates</a:t>
            </a:r>
            <a:endParaRPr lang="de-DE" sz="400" dirty="0"/>
          </a:p>
        </p:txBody>
      </p:sp>
      <p:sp>
        <p:nvSpPr>
          <p:cNvPr id="55" name="TextBox 8"/>
          <p:cNvSpPr txBox="1">
            <a:spLocks noChangeArrowheads="1"/>
          </p:cNvSpPr>
          <p:nvPr/>
        </p:nvSpPr>
        <p:spPr bwMode="auto">
          <a:xfrm>
            <a:off x="8413013" y="2043749"/>
            <a:ext cx="369171" cy="134652"/>
          </a:xfrm>
          <a:prstGeom prst="rect">
            <a:avLst/>
          </a:prstGeom>
          <a:solidFill>
            <a:schemeClr val="bg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11430" tIns="5715" rIns="11430" bIns="5715">
            <a:spAutoFit/>
          </a:bodyPr>
          <a:lstStyle/>
          <a:p>
            <a:r>
              <a:rPr lang="de-DE" sz="400" dirty="0" smtClean="0"/>
              <a:t>martensite </a:t>
            </a:r>
            <a:r>
              <a:rPr lang="de-DE" sz="400" dirty="0" err="1" smtClean="0"/>
              <a:t>with</a:t>
            </a:r>
            <a:r>
              <a:rPr lang="de-DE" sz="400" dirty="0" smtClean="0"/>
              <a:t> </a:t>
            </a:r>
            <a:r>
              <a:rPr lang="de-DE" sz="400" dirty="0" err="1" smtClean="0"/>
              <a:t>precipitates</a:t>
            </a:r>
            <a:endParaRPr lang="de-DE" sz="400" dirty="0"/>
          </a:p>
        </p:txBody>
      </p:sp>
      <p:sp>
        <p:nvSpPr>
          <p:cNvPr id="56" name="Text Box 8"/>
          <p:cNvSpPr txBox="1">
            <a:spLocks noChangeArrowheads="1"/>
          </p:cNvSpPr>
          <p:nvPr/>
        </p:nvSpPr>
        <p:spPr bwMode="auto">
          <a:xfrm>
            <a:off x="7476579" y="5041082"/>
            <a:ext cx="332463" cy="196208"/>
          </a:xfrm>
          <a:prstGeom prst="rect">
            <a:avLst/>
          </a:prstGeom>
          <a:solidFill>
            <a:schemeClr val="bg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11430" tIns="5715" rIns="11430" bIns="5715">
            <a:spAutoFit/>
          </a:bodyPr>
          <a:lstStyle/>
          <a:p>
            <a:r>
              <a:rPr lang="de-DE" sz="400" b="1" dirty="0"/>
              <a:t>70 </a:t>
            </a:r>
            <a:r>
              <a:rPr lang="de-DE" sz="400" b="1" dirty="0" err="1"/>
              <a:t>million</a:t>
            </a:r>
            <a:r>
              <a:rPr lang="de-DE" sz="400" b="1" dirty="0"/>
              <a:t> </a:t>
            </a:r>
            <a:r>
              <a:rPr lang="de-DE" sz="400" b="1" dirty="0" err="1"/>
              <a:t>ions</a:t>
            </a:r>
            <a:endParaRPr lang="de-DE" sz="400" b="1" dirty="0"/>
          </a:p>
          <a:p>
            <a:r>
              <a:rPr lang="de-DE" sz="400" b="1" dirty="0"/>
              <a:t>Laser </a:t>
            </a:r>
            <a:r>
              <a:rPr lang="de-DE" sz="400" b="1" dirty="0" err="1"/>
              <a:t>mode</a:t>
            </a:r>
            <a:r>
              <a:rPr lang="de-DE" sz="400" b="1" dirty="0"/>
              <a:t> </a:t>
            </a:r>
          </a:p>
          <a:p>
            <a:r>
              <a:rPr lang="de-DE" sz="400" b="1" dirty="0"/>
              <a:t>(0.4nJ, 54K)</a:t>
            </a:r>
          </a:p>
        </p:txBody>
      </p:sp>
      <p:sp>
        <p:nvSpPr>
          <p:cNvPr id="57" name="TextBox 8"/>
          <p:cNvSpPr txBox="1">
            <a:spLocks noChangeArrowheads="1"/>
          </p:cNvSpPr>
          <p:nvPr/>
        </p:nvSpPr>
        <p:spPr bwMode="auto">
          <a:xfrm>
            <a:off x="8322972" y="5014079"/>
            <a:ext cx="333154" cy="196208"/>
          </a:xfrm>
          <a:prstGeom prst="rect">
            <a:avLst/>
          </a:prstGeom>
          <a:solidFill>
            <a:schemeClr val="bg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11430" tIns="5715" rIns="11430" bIns="5715">
            <a:spAutoFit/>
          </a:bodyPr>
          <a:lstStyle/>
          <a:p>
            <a:r>
              <a:rPr lang="de-DE" sz="400" dirty="0" err="1" smtClean="0"/>
              <a:t>martensite with precipitates</a:t>
            </a:r>
          </a:p>
        </p:txBody>
      </p:sp>
      <p:sp>
        <p:nvSpPr>
          <p:cNvPr id="58" name="TextBox 8"/>
          <p:cNvSpPr txBox="1">
            <a:spLocks noChangeArrowheads="1"/>
          </p:cNvSpPr>
          <p:nvPr/>
        </p:nvSpPr>
        <p:spPr bwMode="auto">
          <a:xfrm>
            <a:off x="8376997" y="4672041"/>
            <a:ext cx="225104" cy="73097"/>
          </a:xfrm>
          <a:prstGeom prst="rect">
            <a:avLst/>
          </a:prstGeom>
          <a:solidFill>
            <a:schemeClr val="bg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11430" tIns="5715" rIns="11430" bIns="5715">
            <a:spAutoFit/>
          </a:bodyPr>
          <a:lstStyle/>
          <a:p>
            <a:r>
              <a:rPr lang="de-DE" sz="400" dirty="0" err="1" smtClean="0"/>
              <a:t>austenite</a:t>
            </a:r>
            <a:endParaRPr lang="de-DE" sz="400" dirty="0" smtClean="0"/>
          </a:p>
        </p:txBody>
      </p:sp>
      <p:sp>
        <p:nvSpPr>
          <p:cNvPr id="20" name="Rectangle 2"/>
          <p:cNvSpPr>
            <a:spLocks noChangeArrowheads="1"/>
          </p:cNvSpPr>
          <p:nvPr/>
        </p:nvSpPr>
        <p:spPr bwMode="auto">
          <a:xfrm>
            <a:off x="4546294" y="6599328"/>
            <a:ext cx="4245073"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100" dirty="0" err="1" smtClean="0">
                <a:solidFill>
                  <a:srgbClr val="BFBFBF"/>
                </a:solidFill>
              </a:rPr>
              <a:t>Raabe</a:t>
            </a:r>
            <a:r>
              <a:rPr lang="en-GB" sz="1100" dirty="0" smtClean="0">
                <a:solidFill>
                  <a:srgbClr val="BFBFBF"/>
                </a:solidFill>
              </a:rPr>
              <a:t>, </a:t>
            </a:r>
            <a:r>
              <a:rPr lang="en-GB" sz="1100" dirty="0" err="1" smtClean="0">
                <a:solidFill>
                  <a:srgbClr val="BFBFBF"/>
                </a:solidFill>
              </a:rPr>
              <a:t>Ponge</a:t>
            </a:r>
            <a:r>
              <a:rPr lang="en-GB" sz="1100" dirty="0" smtClean="0">
                <a:solidFill>
                  <a:srgbClr val="BFBFBF"/>
                </a:solidFill>
              </a:rPr>
              <a:t>, </a:t>
            </a:r>
            <a:r>
              <a:rPr lang="en-GB" sz="1100" dirty="0" err="1" smtClean="0">
                <a:solidFill>
                  <a:srgbClr val="BFBFBF"/>
                </a:solidFill>
              </a:rPr>
              <a:t>Dmitrieva</a:t>
            </a:r>
            <a:r>
              <a:rPr lang="en-GB" sz="1100" dirty="0" smtClean="0">
                <a:solidFill>
                  <a:srgbClr val="BFBFBF"/>
                </a:solidFill>
              </a:rPr>
              <a:t>, Sander: Adv. Eng. Mat. 11 (2009) 547</a:t>
            </a:r>
            <a:r>
              <a:rPr lang="de-DE" sz="1100" dirty="0" smtClean="0">
                <a:solidFill>
                  <a:srgbClr val="BFBFBF"/>
                </a:solidFill>
              </a:rPr>
              <a:t> </a:t>
            </a:r>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0" name="Rectangle 2"/>
          <p:cNvSpPr>
            <a:spLocks noChangeArrowheads="1"/>
          </p:cNvSpPr>
          <p:nvPr/>
        </p:nvSpPr>
        <p:spPr bwMode="auto">
          <a:xfrm>
            <a:off x="425829" y="1635942"/>
            <a:ext cx="8264104" cy="3363570"/>
          </a:xfrm>
          <a:prstGeom prst="rect">
            <a:avLst/>
          </a:prstGeom>
          <a:noFill/>
          <a:ln w="9525">
            <a:noFill/>
            <a:miter lim="800000"/>
            <a:headEnd/>
            <a:tailEnd/>
          </a:ln>
        </p:spPr>
        <p:txBody>
          <a:bodyPr>
            <a:scene3d>
              <a:camera prst="orthographicFront"/>
              <a:lightRig rig="soft" dir="t">
                <a:rot lat="0" lon="0" rev="10800000"/>
              </a:lightRig>
            </a:scene3d>
            <a:sp3d>
              <a:bevelT w="27940" h="12700"/>
              <a:contourClr>
                <a:srgbClr val="DDDDDD"/>
              </a:contourClr>
            </a:sp3d>
          </a:bodyPr>
          <a:lstStyle/>
          <a:p>
            <a:pPr marL="342900" indent="-342900" algn="l" eaLnBrk="0" hangingPunct="0">
              <a:spcBef>
                <a:spcPct val="70000"/>
              </a:spcBef>
              <a:buClr>
                <a:srgbClr val="006699"/>
              </a:buClr>
              <a:buFont typeface="Wingdings" pitchFamily="2" charset="2"/>
              <a:buChar char="§"/>
            </a:pPr>
            <a:r>
              <a:rPr lang="de-DE" sz="2600" b="1" dirty="0" smtClean="0">
                <a:ln w="1905"/>
                <a:solidFill>
                  <a:schemeClr val="accent1">
                    <a:lumMod val="50000"/>
                  </a:schemeClr>
                </a:solidFill>
                <a:effectLst>
                  <a:innerShdw blurRad="266700" dist="43180" dir="5400000">
                    <a:srgbClr val="000000">
                      <a:alpha val="54000"/>
                    </a:srgbClr>
                  </a:innerShdw>
                </a:effectLst>
              </a:rPr>
              <a:t>Motivation </a:t>
            </a:r>
            <a:r>
              <a:rPr lang="de-DE" sz="2600" b="1" dirty="0" err="1" smtClean="0">
                <a:ln w="1905"/>
                <a:solidFill>
                  <a:schemeClr val="accent1">
                    <a:lumMod val="50000"/>
                  </a:schemeClr>
                </a:solidFill>
                <a:effectLst>
                  <a:innerShdw blurRad="266700" dist="43180" dir="5400000">
                    <a:srgbClr val="000000">
                      <a:alpha val="54000"/>
                    </a:srgbClr>
                  </a:innerShdw>
                </a:effectLst>
              </a:rPr>
              <a:t>and</a:t>
            </a:r>
            <a:r>
              <a:rPr lang="de-DE" sz="2600" b="1" dirty="0" smtClean="0">
                <a:ln w="1905"/>
                <a:solidFill>
                  <a:schemeClr val="accent1">
                    <a:lumMod val="50000"/>
                  </a:schemeClr>
                </a:solidFill>
                <a:effectLst>
                  <a:innerShdw blurRad="266700" dist="43180" dir="5400000">
                    <a:srgbClr val="000000">
                      <a:alpha val="54000"/>
                    </a:srgbClr>
                  </a:innerShdw>
                </a:effectLst>
              </a:rPr>
              <a:t> </a:t>
            </a:r>
            <a:r>
              <a:rPr lang="de-DE" sz="2600" b="1" dirty="0" err="1" smtClean="0">
                <a:ln w="1905"/>
                <a:solidFill>
                  <a:schemeClr val="accent1">
                    <a:lumMod val="50000"/>
                  </a:schemeClr>
                </a:solidFill>
                <a:effectLst>
                  <a:innerShdw blurRad="266700" dist="43180" dir="5400000">
                    <a:srgbClr val="000000">
                      <a:alpha val="54000"/>
                    </a:srgbClr>
                  </a:innerShdw>
                </a:effectLst>
              </a:rPr>
              <a:t>alloy</a:t>
            </a:r>
            <a:r>
              <a:rPr lang="de-DE" sz="2600" b="1" dirty="0" smtClean="0">
                <a:ln w="1905"/>
                <a:solidFill>
                  <a:schemeClr val="accent1">
                    <a:lumMod val="50000"/>
                  </a:schemeClr>
                </a:solidFill>
                <a:effectLst>
                  <a:innerShdw blurRad="266700" dist="43180" dir="5400000">
                    <a:srgbClr val="000000">
                      <a:alpha val="54000"/>
                    </a:srgbClr>
                  </a:innerShdw>
                </a:effectLst>
              </a:rPr>
              <a:t> design</a:t>
            </a:r>
          </a:p>
          <a:p>
            <a:pPr marL="342900" indent="-342900" algn="l" eaLnBrk="0" hangingPunct="0">
              <a:spcBef>
                <a:spcPct val="70000"/>
              </a:spcBef>
              <a:buClr>
                <a:srgbClr val="006699"/>
              </a:buClr>
              <a:buFont typeface="Wingdings" pitchFamily="2" charset="2"/>
              <a:buChar char="§"/>
            </a:pPr>
            <a:r>
              <a:rPr lang="de-DE" sz="2600" b="1" dirty="0" smtClean="0">
                <a:ln w="1905"/>
                <a:solidFill>
                  <a:schemeClr val="accent1">
                    <a:lumMod val="50000"/>
                  </a:schemeClr>
                </a:solidFill>
                <a:effectLst>
                  <a:innerShdw blurRad="266700" dist="43180" dir="5400000">
                    <a:srgbClr val="000000">
                      <a:alpha val="54000"/>
                    </a:srgbClr>
                  </a:innerShdw>
                </a:effectLst>
              </a:rPr>
              <a:t>Atom probe </a:t>
            </a:r>
            <a:r>
              <a:rPr lang="de-DE" sz="2600" b="1" dirty="0" err="1" smtClean="0">
                <a:ln w="1905"/>
                <a:solidFill>
                  <a:schemeClr val="accent1">
                    <a:lumMod val="50000"/>
                  </a:schemeClr>
                </a:solidFill>
                <a:effectLst>
                  <a:innerShdw blurRad="266700" dist="43180" dir="5400000">
                    <a:srgbClr val="000000">
                      <a:alpha val="54000"/>
                    </a:srgbClr>
                  </a:innerShdw>
                </a:effectLst>
              </a:rPr>
              <a:t>tomography</a:t>
            </a:r>
            <a:endParaRPr lang="de-DE" sz="2600" b="1" dirty="0" smtClean="0">
              <a:ln w="1905"/>
              <a:solidFill>
                <a:schemeClr val="accent1">
                  <a:lumMod val="50000"/>
                </a:schemeClr>
              </a:solidFill>
              <a:effectLst>
                <a:innerShdw blurRad="266700" dist="43180" dir="5400000">
                  <a:srgbClr val="000000">
                    <a:alpha val="54000"/>
                  </a:srgbClr>
                </a:innerShdw>
              </a:effectLst>
            </a:endParaRPr>
          </a:p>
          <a:p>
            <a:pPr marL="342900" indent="-342900" algn="l" eaLnBrk="0" hangingPunct="0">
              <a:spcBef>
                <a:spcPct val="70000"/>
              </a:spcBef>
              <a:buClr>
                <a:srgbClr val="006699"/>
              </a:buClr>
              <a:buFont typeface="Wingdings" pitchFamily="2" charset="2"/>
              <a:buChar char="§"/>
            </a:pPr>
            <a:r>
              <a:rPr lang="de-DE" sz="2600" b="1" dirty="0" err="1" smtClean="0">
                <a:ln w="1905"/>
                <a:solidFill>
                  <a:schemeClr val="accent1">
                    <a:lumMod val="50000"/>
                  </a:schemeClr>
                </a:solidFill>
                <a:effectLst>
                  <a:innerShdw blurRad="266700" dist="43180" dir="5400000">
                    <a:srgbClr val="000000">
                      <a:alpha val="54000"/>
                    </a:srgbClr>
                  </a:innerShdw>
                </a:effectLst>
              </a:rPr>
              <a:t>Mechanical</a:t>
            </a:r>
            <a:r>
              <a:rPr lang="de-DE" sz="2600" b="1" dirty="0" smtClean="0">
                <a:ln w="1905"/>
                <a:solidFill>
                  <a:schemeClr val="accent1">
                    <a:lumMod val="50000"/>
                  </a:schemeClr>
                </a:solidFill>
                <a:effectLst>
                  <a:innerShdw blurRad="266700" dist="43180" dir="5400000">
                    <a:srgbClr val="000000">
                      <a:alpha val="54000"/>
                    </a:srgbClr>
                  </a:innerShdw>
                </a:effectLst>
              </a:rPr>
              <a:t> </a:t>
            </a:r>
            <a:r>
              <a:rPr lang="de-DE" sz="2600" b="1" dirty="0" err="1" smtClean="0">
                <a:ln w="1905"/>
                <a:solidFill>
                  <a:schemeClr val="accent1">
                    <a:lumMod val="50000"/>
                  </a:schemeClr>
                </a:solidFill>
                <a:effectLst>
                  <a:innerShdw blurRad="266700" dist="43180" dir="5400000">
                    <a:srgbClr val="000000">
                      <a:alpha val="54000"/>
                    </a:srgbClr>
                  </a:innerShdw>
                </a:effectLst>
              </a:rPr>
              <a:t>properties</a:t>
            </a:r>
            <a:r>
              <a:rPr lang="de-DE" sz="2600" b="1" dirty="0" smtClean="0">
                <a:ln w="1905"/>
                <a:solidFill>
                  <a:schemeClr val="accent1">
                    <a:lumMod val="50000"/>
                  </a:schemeClr>
                </a:solidFill>
                <a:effectLst>
                  <a:innerShdw blurRad="266700" dist="43180" dir="5400000">
                    <a:srgbClr val="000000">
                      <a:alpha val="54000"/>
                    </a:srgbClr>
                  </a:innerShdw>
                </a:effectLst>
              </a:rPr>
              <a:t> </a:t>
            </a:r>
            <a:r>
              <a:rPr lang="de-DE" sz="2600" b="1" dirty="0" err="1" smtClean="0">
                <a:ln w="1905"/>
                <a:solidFill>
                  <a:schemeClr val="accent1">
                    <a:lumMod val="50000"/>
                  </a:schemeClr>
                </a:solidFill>
                <a:effectLst>
                  <a:innerShdw blurRad="266700" dist="43180" dir="5400000">
                    <a:srgbClr val="000000">
                      <a:alpha val="54000"/>
                    </a:srgbClr>
                  </a:innerShdw>
                </a:effectLst>
              </a:rPr>
              <a:t>and</a:t>
            </a:r>
            <a:r>
              <a:rPr lang="de-DE" sz="2600" b="1" dirty="0" smtClean="0">
                <a:ln w="1905"/>
                <a:solidFill>
                  <a:schemeClr val="accent1">
                    <a:lumMod val="50000"/>
                  </a:schemeClr>
                </a:solidFill>
                <a:effectLst>
                  <a:innerShdw blurRad="266700" dist="43180" dir="5400000">
                    <a:srgbClr val="000000">
                      <a:alpha val="54000"/>
                    </a:srgbClr>
                  </a:innerShdw>
                </a:effectLst>
              </a:rPr>
              <a:t> </a:t>
            </a:r>
            <a:r>
              <a:rPr lang="de-DE" sz="2600" b="1" dirty="0" err="1" smtClean="0">
                <a:ln w="1905"/>
                <a:solidFill>
                  <a:schemeClr val="accent1">
                    <a:lumMod val="50000"/>
                  </a:schemeClr>
                </a:solidFill>
                <a:effectLst>
                  <a:innerShdw blurRad="266700" dist="43180" dir="5400000">
                    <a:srgbClr val="000000">
                      <a:alpha val="54000"/>
                    </a:srgbClr>
                  </a:innerShdw>
                </a:effectLst>
              </a:rPr>
              <a:t>microstructure</a:t>
            </a:r>
            <a:endParaRPr lang="de-DE" sz="2600" b="1" dirty="0" smtClean="0">
              <a:ln w="1905"/>
              <a:solidFill>
                <a:schemeClr val="accent1">
                  <a:lumMod val="50000"/>
                </a:schemeClr>
              </a:solidFill>
              <a:effectLst>
                <a:innerShdw blurRad="266700" dist="43180" dir="5400000">
                  <a:srgbClr val="000000">
                    <a:alpha val="54000"/>
                  </a:srgbClr>
                </a:innerShdw>
              </a:effectLst>
            </a:endParaRPr>
          </a:p>
          <a:p>
            <a:pPr marL="342900" indent="-342900" algn="l" eaLnBrk="0" hangingPunct="0">
              <a:spcBef>
                <a:spcPct val="70000"/>
              </a:spcBef>
              <a:buClr>
                <a:srgbClr val="006699"/>
              </a:buClr>
              <a:buFont typeface="Wingdings" pitchFamily="2" charset="2"/>
              <a:buChar char="§"/>
            </a:pPr>
            <a:r>
              <a:rPr lang="de-DE" sz="2600" b="1" dirty="0" smtClean="0">
                <a:ln w="1905"/>
                <a:solidFill>
                  <a:schemeClr val="accent1">
                    <a:lumMod val="50000"/>
                  </a:schemeClr>
                </a:solidFill>
                <a:effectLst>
                  <a:innerShdw blurRad="266700" dist="43180" dir="5400000">
                    <a:srgbClr val="000000">
                      <a:alpha val="54000"/>
                    </a:srgbClr>
                  </a:innerShdw>
                </a:effectLst>
              </a:rPr>
              <a:t>Mn </a:t>
            </a:r>
            <a:r>
              <a:rPr lang="de-DE" sz="2600" b="1" dirty="0" err="1" smtClean="0">
                <a:ln w="1905"/>
                <a:solidFill>
                  <a:schemeClr val="accent1">
                    <a:lumMod val="50000"/>
                  </a:schemeClr>
                </a:solidFill>
                <a:effectLst>
                  <a:innerShdw blurRad="266700" dist="43180" dir="5400000">
                    <a:srgbClr val="000000">
                      <a:alpha val="54000"/>
                    </a:srgbClr>
                  </a:innerShdw>
                </a:effectLst>
              </a:rPr>
              <a:t>partitioning</a:t>
            </a:r>
            <a:r>
              <a:rPr lang="de-DE" sz="2600" b="1" dirty="0" smtClean="0">
                <a:ln w="1905"/>
                <a:solidFill>
                  <a:schemeClr val="accent1">
                    <a:lumMod val="50000"/>
                  </a:schemeClr>
                </a:solidFill>
                <a:effectLst>
                  <a:innerShdw blurRad="266700" dist="43180" dir="5400000">
                    <a:srgbClr val="000000">
                      <a:alpha val="54000"/>
                    </a:srgbClr>
                  </a:innerShdw>
                </a:effectLst>
              </a:rPr>
              <a:t> </a:t>
            </a:r>
            <a:r>
              <a:rPr lang="de-DE" sz="2600" b="1" dirty="0" err="1" smtClean="0">
                <a:ln w="1905"/>
                <a:solidFill>
                  <a:schemeClr val="accent1">
                    <a:lumMod val="50000"/>
                  </a:schemeClr>
                </a:solidFill>
                <a:effectLst>
                  <a:innerShdw blurRad="266700" dist="43180" dir="5400000">
                    <a:srgbClr val="000000">
                      <a:alpha val="54000"/>
                    </a:srgbClr>
                  </a:innerShdw>
                </a:effectLst>
              </a:rPr>
              <a:t>and</a:t>
            </a:r>
            <a:r>
              <a:rPr lang="de-DE" sz="2600" b="1" dirty="0" smtClean="0">
                <a:ln w="1905"/>
                <a:solidFill>
                  <a:schemeClr val="accent1">
                    <a:lumMod val="50000"/>
                  </a:schemeClr>
                </a:solidFill>
                <a:effectLst>
                  <a:innerShdw blurRad="266700" dist="43180" dir="5400000">
                    <a:srgbClr val="000000">
                      <a:alpha val="54000"/>
                    </a:srgbClr>
                  </a:innerShdw>
                </a:effectLst>
              </a:rPr>
              <a:t> </a:t>
            </a:r>
            <a:r>
              <a:rPr lang="de-DE" sz="2600" b="1" dirty="0" err="1" smtClean="0">
                <a:ln w="1905"/>
                <a:solidFill>
                  <a:schemeClr val="accent1">
                    <a:lumMod val="50000"/>
                  </a:schemeClr>
                </a:solidFill>
                <a:effectLst>
                  <a:innerShdw blurRad="266700" dist="43180" dir="5400000">
                    <a:srgbClr val="000000">
                      <a:alpha val="54000"/>
                    </a:srgbClr>
                  </a:innerShdw>
                </a:effectLst>
              </a:rPr>
              <a:t>simulations</a:t>
            </a:r>
            <a:endParaRPr lang="de-DE" sz="2600" b="1" dirty="0" smtClean="0">
              <a:ln w="1905"/>
              <a:solidFill>
                <a:schemeClr val="accent1">
                  <a:lumMod val="50000"/>
                </a:schemeClr>
              </a:solidFill>
              <a:effectLst>
                <a:innerShdw blurRad="266700" dist="43180" dir="5400000">
                  <a:srgbClr val="000000">
                    <a:alpha val="54000"/>
                  </a:srgbClr>
                </a:innerShdw>
              </a:effectLst>
            </a:endParaRPr>
          </a:p>
          <a:p>
            <a:pPr marL="342900" indent="-342900" algn="l" eaLnBrk="0" hangingPunct="0">
              <a:lnSpc>
                <a:spcPct val="90000"/>
              </a:lnSpc>
              <a:spcBef>
                <a:spcPct val="55000"/>
              </a:spcBef>
              <a:buClr>
                <a:srgbClr val="006699"/>
              </a:buClr>
              <a:buFont typeface="Wingdings" pitchFamily="2" charset="2"/>
              <a:buChar char="§"/>
            </a:pPr>
            <a:r>
              <a:rPr lang="de-DE" sz="2600" b="1" dirty="0" err="1" smtClean="0">
                <a:ln w="1905"/>
                <a:solidFill>
                  <a:schemeClr val="accent1">
                    <a:lumMod val="50000"/>
                  </a:schemeClr>
                </a:solidFill>
                <a:effectLst>
                  <a:innerShdw blurRad="266700" dist="43180" dir="5400000">
                    <a:srgbClr val="000000">
                      <a:alpha val="54000"/>
                    </a:srgbClr>
                  </a:innerShdw>
                </a:effectLst>
              </a:rPr>
              <a:t>Conclusions</a:t>
            </a:r>
            <a:endParaRPr lang="de-DE" sz="2600" b="1" dirty="0" smtClean="0">
              <a:ln w="1905"/>
              <a:solidFill>
                <a:schemeClr val="accent1">
                  <a:lumMod val="50000"/>
                </a:schemeClr>
              </a:solidFill>
              <a:effectLst>
                <a:innerShdw blurRad="266700" dist="43180" dir="5400000">
                  <a:srgbClr val="000000">
                    <a:alpha val="54000"/>
                  </a:srgbClr>
                </a:innerShdw>
              </a:effectLst>
            </a:endParaRPr>
          </a:p>
        </p:txBody>
      </p:sp>
      <p:sp>
        <p:nvSpPr>
          <p:cNvPr id="9" name="Rectangle 2"/>
          <p:cNvSpPr txBox="1">
            <a:spLocks noChangeArrowheads="1"/>
          </p:cNvSpPr>
          <p:nvPr/>
        </p:nvSpPr>
        <p:spPr>
          <a:xfrm>
            <a:off x="57150" y="44450"/>
            <a:ext cx="8043863" cy="431800"/>
          </a:xfrm>
          <a:prstGeom prst="rect">
            <a:avLst/>
          </a:prstGeom>
          <a:effectLst>
            <a:outerShdw blurRad="50800" dist="38100" dir="2700000" algn="tl" rotWithShape="0">
              <a:prstClr val="black">
                <a:alpha val="40000"/>
              </a:prstClr>
            </a:outerShdw>
          </a:effectLst>
        </p:spPr>
        <p:txBody>
          <a:bodyPr/>
          <a:lstStyle/>
          <a:p>
            <a:pPr algn="l" eaLnBrk="0" hangingPunct="0">
              <a:defRPr/>
            </a:pPr>
            <a:r>
              <a:rPr lang="de-DE" sz="2000" b="1" dirty="0" err="1" smtClean="0">
                <a:solidFill>
                  <a:schemeClr val="bg1"/>
                </a:solidFill>
              </a:rPr>
              <a:t>Overview</a:t>
            </a:r>
            <a:endParaRPr lang="en-GB" sz="2200" b="1" dirty="0">
              <a:solidFill>
                <a:schemeClr val="bg1"/>
              </a:solidFill>
            </a:endParaRPr>
          </a:p>
        </p:txBody>
      </p:sp>
      <p:sp>
        <p:nvSpPr>
          <p:cNvPr id="5" name="Pfeil nach rechts 4"/>
          <p:cNvSpPr/>
          <p:nvPr/>
        </p:nvSpPr>
        <p:spPr>
          <a:xfrm rot="1290553" flipH="1">
            <a:off x="8155064" y="1487730"/>
            <a:ext cx="923026" cy="534838"/>
          </a:xfrm>
          <a:prstGeom prst="rightArrow">
            <a:avLst/>
          </a:prstGeom>
          <a:solidFill>
            <a:schemeClr val="accent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oliennummernplatzhalter 1"/>
          <p:cNvSpPr>
            <a:spLocks noGrp="1"/>
          </p:cNvSpPr>
          <p:nvPr>
            <p:ph type="sldNum" sz="quarter" idx="11"/>
          </p:nvPr>
        </p:nvSpPr>
        <p:spPr>
          <a:xfrm>
            <a:off x="7010400" y="6594502"/>
            <a:ext cx="2133600" cy="279400"/>
          </a:xfrm>
        </p:spPr>
        <p:txBody>
          <a:bodyPr/>
          <a:lstStyle/>
          <a:p>
            <a:pPr>
              <a:defRPr/>
            </a:pPr>
            <a:fld id="{84E08174-D096-4148-B1AA-65278E8A85EF}" type="slidenum">
              <a:rPr lang="en-US" smtClean="0"/>
              <a:pPr>
                <a:defRPr/>
              </a:pPr>
              <a:t>1</a:t>
            </a:fld>
            <a:endParaRPr lang="en-US" dirty="0"/>
          </a:p>
        </p:txBody>
      </p:sp>
      <p:sp>
        <p:nvSpPr>
          <p:cNvPr id="7" name="Rectangle 2"/>
          <p:cNvSpPr>
            <a:spLocks noChangeArrowheads="1"/>
          </p:cNvSpPr>
          <p:nvPr/>
        </p:nvSpPr>
        <p:spPr bwMode="auto">
          <a:xfrm>
            <a:off x="4914790" y="6599328"/>
            <a:ext cx="1032655"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100" dirty="0" smtClean="0">
                <a:solidFill>
                  <a:srgbClr val="BFBFBF"/>
                </a:solidFill>
              </a:rPr>
              <a:t>www.mpie.de</a:t>
            </a:r>
            <a:endParaRPr lang="de-DE" sz="1100" dirty="0" smtClean="0">
              <a:solidFill>
                <a:srgbClr val="BFBFBF"/>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35" presetClass="path" presetSubtype="0" accel="50000" decel="50000" fill="hold" grpId="0" nodeType="withEffect">
                                  <p:stCondLst>
                                    <p:cond delay="0"/>
                                  </p:stCondLst>
                                  <p:childTnLst>
                                    <p:animMotion origin="layout" path="M 2.5E-6 -4.16281E-7 L -0.31372 0.00971 " pathEditMode="relative" rAng="0" ptsTypes="AA">
                                      <p:cBhvr>
                                        <p:cTn id="9" dur="2000" fill="hold"/>
                                        <p:tgtEl>
                                          <p:spTgt spid="5"/>
                                        </p:tgtEl>
                                        <p:attrNameLst>
                                          <p:attrName>ppt_x</p:attrName>
                                          <p:attrName>ppt_y</p:attrName>
                                        </p:attrNameLst>
                                      </p:cBhvr>
                                      <p:rCtr x="-157" y="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sldNum" sz="quarter" idx="11"/>
          </p:nvPr>
        </p:nvSpPr>
        <p:spPr>
          <a:ln/>
        </p:spPr>
        <p:txBody>
          <a:bodyPr/>
          <a:lstStyle/>
          <a:p>
            <a:pPr>
              <a:defRPr/>
            </a:pPr>
            <a:fld id="{F0A69A6C-E9A7-4A6B-8652-89BAC671C6F6}" type="slidenum">
              <a:rPr lang="en-US"/>
              <a:pPr>
                <a:defRPr/>
              </a:pPr>
              <a:t>2</a:t>
            </a:fld>
            <a:endParaRPr lang="en-US"/>
          </a:p>
        </p:txBody>
      </p:sp>
      <p:sp>
        <p:nvSpPr>
          <p:cNvPr id="79877" name="Rectangle 5"/>
          <p:cNvSpPr>
            <a:spLocks noChangeArrowheads="1"/>
          </p:cNvSpPr>
          <p:nvPr/>
        </p:nvSpPr>
        <p:spPr bwMode="auto">
          <a:xfrm>
            <a:off x="66675" y="38100"/>
            <a:ext cx="8280400" cy="457200"/>
          </a:xfrm>
          <a:prstGeom prst="rect">
            <a:avLst/>
          </a:prstGeom>
          <a:effectLst>
            <a:outerShdw blurRad="50800" dist="38100" dir="2700000" algn="tl" rotWithShape="0">
              <a:prstClr val="black">
                <a:alpha val="40000"/>
              </a:prstClr>
            </a:outerShdw>
          </a:effectLst>
        </p:spPr>
        <p:txBody>
          <a:bodyPr/>
          <a:lstStyle/>
          <a:p>
            <a:pPr algn="l" eaLnBrk="0" hangingPunct="0">
              <a:defRPr/>
            </a:pPr>
            <a:r>
              <a:rPr lang="de-DE" sz="2000" b="1" dirty="0" err="1">
                <a:solidFill>
                  <a:schemeClr val="bg1"/>
                </a:solidFill>
              </a:rPr>
              <a:t>Fe-Mn</a:t>
            </a:r>
            <a:r>
              <a:rPr lang="de-DE" sz="2000" b="1" dirty="0">
                <a:solidFill>
                  <a:schemeClr val="bg1"/>
                </a:solidFill>
              </a:rPr>
              <a:t> </a:t>
            </a:r>
            <a:r>
              <a:rPr lang="de-DE" sz="2000" b="1" dirty="0" err="1">
                <a:solidFill>
                  <a:schemeClr val="bg1"/>
                </a:solidFill>
              </a:rPr>
              <a:t>based</a:t>
            </a:r>
            <a:r>
              <a:rPr lang="de-DE" sz="2000" b="1" dirty="0">
                <a:solidFill>
                  <a:schemeClr val="bg1"/>
                </a:solidFill>
              </a:rPr>
              <a:t> </a:t>
            </a:r>
            <a:r>
              <a:rPr lang="de-DE" sz="2000" b="1" dirty="0" err="1">
                <a:solidFill>
                  <a:schemeClr val="bg1"/>
                </a:solidFill>
              </a:rPr>
              <a:t>maraging</a:t>
            </a:r>
            <a:r>
              <a:rPr lang="de-DE" sz="2000" b="1" dirty="0">
                <a:solidFill>
                  <a:schemeClr val="bg1"/>
                </a:solidFill>
              </a:rPr>
              <a:t> TRIP </a:t>
            </a:r>
            <a:r>
              <a:rPr lang="de-DE" sz="2000" b="1" dirty="0" err="1">
                <a:solidFill>
                  <a:schemeClr val="bg1"/>
                </a:solidFill>
              </a:rPr>
              <a:t>steel</a:t>
            </a:r>
            <a:r>
              <a:rPr lang="de-DE" sz="2000" b="1" dirty="0">
                <a:solidFill>
                  <a:schemeClr val="bg1"/>
                </a:solidFill>
              </a:rPr>
              <a:t> </a:t>
            </a:r>
            <a:r>
              <a:rPr lang="de-DE" sz="2000" b="1" dirty="0" err="1">
                <a:solidFill>
                  <a:schemeClr val="bg1"/>
                </a:solidFill>
              </a:rPr>
              <a:t>development</a:t>
            </a:r>
            <a:endParaRPr lang="de-DE" sz="2000" b="1" dirty="0">
              <a:solidFill>
                <a:schemeClr val="bg1"/>
              </a:solidFill>
            </a:endParaRPr>
          </a:p>
        </p:txBody>
      </p:sp>
      <p:sp>
        <p:nvSpPr>
          <p:cNvPr id="79876" name="Rectangle 4"/>
          <p:cNvSpPr>
            <a:spLocks noChangeArrowheads="1"/>
          </p:cNvSpPr>
          <p:nvPr/>
        </p:nvSpPr>
        <p:spPr bwMode="auto">
          <a:xfrm>
            <a:off x="873867" y="1070449"/>
            <a:ext cx="7898657" cy="2610901"/>
          </a:xfrm>
          <a:prstGeom prst="rect">
            <a:avLst/>
          </a:prstGeom>
          <a:noFill/>
          <a:ln w="9525" algn="ctr">
            <a:noFill/>
            <a:miter lim="800000"/>
            <a:headEnd/>
            <a:tailEnd/>
          </a:ln>
          <a:effectLst/>
        </p:spPr>
        <p:txBody>
          <a:bodyPr/>
          <a:lstStyle/>
          <a:p>
            <a:pPr marL="342900" indent="-342900" algn="l" eaLnBrk="0" hangingPunct="0">
              <a:lnSpc>
                <a:spcPct val="110000"/>
              </a:lnSpc>
              <a:spcBef>
                <a:spcPct val="20000"/>
              </a:spcBef>
              <a:spcAft>
                <a:spcPct val="50000"/>
              </a:spcAft>
              <a:buClr>
                <a:srgbClr val="006699"/>
              </a:buClr>
              <a:buFont typeface="Wingdings" pitchFamily="2" charset="2"/>
              <a:buChar char="§"/>
            </a:pPr>
            <a:r>
              <a:rPr lang="en-US" b="1" dirty="0"/>
              <a:t>TRIP:  </a:t>
            </a:r>
            <a:r>
              <a:rPr lang="en-US" b="1" dirty="0">
                <a:solidFill>
                  <a:schemeClr val="bg2"/>
                </a:solidFill>
              </a:rPr>
              <a:t>deformation-stimulated transformation of </a:t>
            </a:r>
            <a:r>
              <a:rPr lang="en-US" b="1" dirty="0" smtClean="0">
                <a:solidFill>
                  <a:schemeClr val="bg2"/>
                </a:solidFill>
              </a:rPr>
              <a:t>unstable </a:t>
            </a:r>
            <a:r>
              <a:rPr lang="en-US" b="1" dirty="0">
                <a:solidFill>
                  <a:schemeClr val="bg2"/>
                </a:solidFill>
              </a:rPr>
              <a:t>austenite into martensite and accommodation plasticity</a:t>
            </a:r>
            <a:r>
              <a:rPr lang="en-US" b="1" dirty="0"/>
              <a:t>  (</a:t>
            </a:r>
            <a:r>
              <a:rPr lang="en-US" b="1" dirty="0">
                <a:solidFill>
                  <a:schemeClr val="bg2"/>
                </a:solidFill>
              </a:rPr>
              <a:t>e.g.</a:t>
            </a:r>
            <a:r>
              <a:rPr lang="en-US" b="1" dirty="0"/>
              <a:t> </a:t>
            </a:r>
            <a:r>
              <a:rPr lang="en-US" b="1" dirty="0" err="1"/>
              <a:t>Mn</a:t>
            </a:r>
            <a:r>
              <a:rPr lang="en-US" b="1" dirty="0"/>
              <a:t>, </a:t>
            </a:r>
            <a:r>
              <a:rPr lang="en-US" b="1" dirty="0">
                <a:solidFill>
                  <a:schemeClr val="bg2"/>
                </a:solidFill>
              </a:rPr>
              <a:t>Ni, low C</a:t>
            </a:r>
            <a:r>
              <a:rPr lang="en-US" b="1" dirty="0"/>
              <a:t>)</a:t>
            </a:r>
          </a:p>
          <a:p>
            <a:pPr marL="342900" indent="-342900" algn="l" eaLnBrk="0" hangingPunct="0">
              <a:lnSpc>
                <a:spcPct val="110000"/>
              </a:lnSpc>
              <a:spcBef>
                <a:spcPct val="20000"/>
              </a:spcBef>
              <a:spcAft>
                <a:spcPct val="50000"/>
              </a:spcAft>
              <a:buClr>
                <a:srgbClr val="006699"/>
              </a:buClr>
              <a:buFont typeface="Wingdings" pitchFamily="2" charset="2"/>
              <a:buChar char="§"/>
            </a:pPr>
            <a:endParaRPr lang="en-US" b="1" dirty="0"/>
          </a:p>
          <a:p>
            <a:pPr marL="342900" indent="-342900" algn="l" eaLnBrk="0" hangingPunct="0">
              <a:lnSpc>
                <a:spcPct val="110000"/>
              </a:lnSpc>
              <a:spcBef>
                <a:spcPct val="20000"/>
              </a:spcBef>
              <a:spcAft>
                <a:spcPct val="50000"/>
              </a:spcAft>
              <a:buClr>
                <a:srgbClr val="006699"/>
              </a:buClr>
              <a:buFont typeface="Wingdings" pitchFamily="2" charset="2"/>
              <a:buChar char="§"/>
            </a:pPr>
            <a:r>
              <a:rPr lang="en-US" b="1" dirty="0" smtClean="0"/>
              <a:t>Maraging effect: </a:t>
            </a:r>
            <a:r>
              <a:rPr lang="en-US" b="1" dirty="0">
                <a:solidFill>
                  <a:schemeClr val="bg2"/>
                </a:solidFill>
              </a:rPr>
              <a:t>hardening of heavily strained martensite via</a:t>
            </a:r>
            <a:r>
              <a:rPr lang="en-US" b="1" dirty="0"/>
              <a:t> nano-sized </a:t>
            </a:r>
            <a:r>
              <a:rPr lang="en-US" b="1" dirty="0" smtClean="0"/>
              <a:t>(intermetallic) </a:t>
            </a:r>
            <a:r>
              <a:rPr lang="en-US" b="1" dirty="0"/>
              <a:t>precipitates (Ni, Al, Ti, Mo</a:t>
            </a:r>
            <a:r>
              <a:rPr lang="en-US" b="1" dirty="0" smtClean="0"/>
              <a:t>)</a:t>
            </a:r>
          </a:p>
          <a:p>
            <a:pPr marL="342900" indent="-342900" algn="l" eaLnBrk="0" hangingPunct="0">
              <a:lnSpc>
                <a:spcPct val="110000"/>
              </a:lnSpc>
              <a:spcBef>
                <a:spcPct val="20000"/>
              </a:spcBef>
              <a:spcAft>
                <a:spcPct val="50000"/>
              </a:spcAft>
              <a:buClr>
                <a:srgbClr val="006699"/>
              </a:buClr>
            </a:pPr>
            <a:r>
              <a:rPr lang="en-US" b="1" dirty="0" smtClean="0"/>
              <a:t>	(see also conventional Maraging steels)</a:t>
            </a:r>
            <a:endParaRPr lang="de-DE" b="1" dirty="0"/>
          </a:p>
        </p:txBody>
      </p:sp>
      <p:sp>
        <p:nvSpPr>
          <p:cNvPr id="79885" name="Text Box 13"/>
          <p:cNvSpPr txBox="1">
            <a:spLocks noChangeArrowheads="1"/>
          </p:cNvSpPr>
          <p:nvPr/>
        </p:nvSpPr>
        <p:spPr bwMode="auto">
          <a:xfrm>
            <a:off x="1216767" y="6056313"/>
            <a:ext cx="3135312" cy="488950"/>
          </a:xfrm>
          <a:prstGeom prst="rect">
            <a:avLst/>
          </a:prstGeom>
          <a:noFill/>
          <a:ln w="9525">
            <a:noFill/>
            <a:miter lim="800000"/>
            <a:headEnd/>
            <a:tailEnd/>
          </a:ln>
          <a:effectLst/>
        </p:spPr>
        <p:txBody>
          <a:bodyPr wrap="none">
            <a:spAutoFit/>
          </a:bodyPr>
          <a:lstStyle/>
          <a:p>
            <a:pPr algn="l"/>
            <a:r>
              <a:rPr lang="de-DE" sz="1300" i="1">
                <a:solidFill>
                  <a:schemeClr val="bg2"/>
                </a:solidFill>
              </a:rPr>
              <a:t>* TRIP: transformation-induced plasticity</a:t>
            </a:r>
          </a:p>
          <a:p>
            <a:pPr algn="l"/>
            <a:r>
              <a:rPr lang="de-DE" sz="1300" i="1">
                <a:solidFill>
                  <a:schemeClr val="bg2"/>
                </a:solidFill>
              </a:rPr>
              <a:t>* Maraging: martensite aging</a:t>
            </a:r>
          </a:p>
        </p:txBody>
      </p:sp>
      <p:sp>
        <p:nvSpPr>
          <p:cNvPr id="107522" name="Rectangle 2"/>
          <p:cNvSpPr>
            <a:spLocks noChangeArrowheads="1"/>
          </p:cNvSpPr>
          <p:nvPr/>
        </p:nvSpPr>
        <p:spPr bwMode="auto">
          <a:xfrm>
            <a:off x="4546294" y="6599328"/>
            <a:ext cx="4245073"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100" dirty="0" err="1" smtClean="0">
                <a:solidFill>
                  <a:srgbClr val="BFBFBF"/>
                </a:solidFill>
              </a:rPr>
              <a:t>Raabe</a:t>
            </a:r>
            <a:r>
              <a:rPr lang="en-GB" sz="1100" dirty="0" smtClean="0">
                <a:solidFill>
                  <a:srgbClr val="BFBFBF"/>
                </a:solidFill>
              </a:rPr>
              <a:t>, </a:t>
            </a:r>
            <a:r>
              <a:rPr lang="en-GB" sz="1100" dirty="0" err="1" smtClean="0">
                <a:solidFill>
                  <a:srgbClr val="BFBFBF"/>
                </a:solidFill>
              </a:rPr>
              <a:t>Ponge</a:t>
            </a:r>
            <a:r>
              <a:rPr lang="en-GB" sz="1100" dirty="0" smtClean="0">
                <a:solidFill>
                  <a:srgbClr val="BFBFBF"/>
                </a:solidFill>
              </a:rPr>
              <a:t>, </a:t>
            </a:r>
            <a:r>
              <a:rPr lang="en-GB" sz="1100" dirty="0" err="1" smtClean="0">
                <a:solidFill>
                  <a:srgbClr val="BFBFBF"/>
                </a:solidFill>
              </a:rPr>
              <a:t>Dmitrieva</a:t>
            </a:r>
            <a:r>
              <a:rPr lang="en-GB" sz="1100" dirty="0" smtClean="0">
                <a:solidFill>
                  <a:srgbClr val="BFBFBF"/>
                </a:solidFill>
              </a:rPr>
              <a:t>, Sander: Adv. Eng. Mat. 11 (2009) 547</a:t>
            </a:r>
            <a:r>
              <a:rPr lang="de-DE" sz="1100" dirty="0" smtClean="0">
                <a:solidFill>
                  <a:srgbClr val="BFBFBF"/>
                </a:solidFill>
              </a:rPr>
              <a:t> </a:t>
            </a:r>
          </a:p>
        </p:txBody>
      </p:sp>
      <p:sp>
        <p:nvSpPr>
          <p:cNvPr id="9" name="Textfeld 8"/>
          <p:cNvSpPr txBox="1"/>
          <p:nvPr/>
        </p:nvSpPr>
        <p:spPr>
          <a:xfrm>
            <a:off x="1216767" y="4404885"/>
            <a:ext cx="6220934" cy="1754326"/>
          </a:xfrm>
          <a:prstGeom prst="rect">
            <a:avLst/>
          </a:prstGeom>
          <a:noFill/>
        </p:spPr>
        <p:txBody>
          <a:bodyPr wrap="none" rtlCol="0">
            <a:spAutoFit/>
          </a:bodyPr>
          <a:lstStyle/>
          <a:p>
            <a:pPr algn="l"/>
            <a:r>
              <a:rPr lang="de-DE" dirty="0" err="1" smtClean="0"/>
              <a:t>Quenched</a:t>
            </a:r>
            <a:r>
              <a:rPr lang="de-DE" dirty="0" smtClean="0"/>
              <a:t> </a:t>
            </a:r>
            <a:r>
              <a:rPr lang="de-DE" dirty="0" err="1" smtClean="0"/>
              <a:t>austenite</a:t>
            </a:r>
            <a:r>
              <a:rPr lang="de-DE" dirty="0" smtClean="0"/>
              <a:t>: </a:t>
            </a:r>
            <a:r>
              <a:rPr lang="de-DE" dirty="0" err="1" smtClean="0"/>
              <a:t>ductile</a:t>
            </a:r>
            <a:r>
              <a:rPr lang="de-DE" dirty="0" smtClean="0"/>
              <a:t> </a:t>
            </a:r>
            <a:r>
              <a:rPr lang="de-DE" dirty="0" err="1" smtClean="0"/>
              <a:t>low</a:t>
            </a:r>
            <a:r>
              <a:rPr lang="de-DE" dirty="0" smtClean="0"/>
              <a:t> </a:t>
            </a:r>
            <a:r>
              <a:rPr lang="de-DE" dirty="0" err="1" smtClean="0"/>
              <a:t>carbon</a:t>
            </a:r>
            <a:r>
              <a:rPr lang="de-DE" dirty="0" smtClean="0"/>
              <a:t> martensite</a:t>
            </a:r>
          </a:p>
          <a:p>
            <a:pPr algn="l"/>
            <a:r>
              <a:rPr lang="de-DE" dirty="0" err="1" smtClean="0"/>
              <a:t>Retained</a:t>
            </a:r>
            <a:r>
              <a:rPr lang="de-DE" dirty="0" smtClean="0"/>
              <a:t> </a:t>
            </a:r>
            <a:r>
              <a:rPr lang="de-DE" dirty="0" err="1" smtClean="0"/>
              <a:t>austenite</a:t>
            </a:r>
            <a:r>
              <a:rPr lang="de-DE" dirty="0" smtClean="0"/>
              <a:t> (TRIP </a:t>
            </a:r>
            <a:r>
              <a:rPr lang="de-DE" dirty="0" err="1" smtClean="0"/>
              <a:t>or</a:t>
            </a:r>
            <a:r>
              <a:rPr lang="de-DE" dirty="0" smtClean="0"/>
              <a:t> TWIP)</a:t>
            </a:r>
          </a:p>
          <a:p>
            <a:pPr algn="l"/>
            <a:r>
              <a:rPr lang="de-DE" dirty="0" err="1" smtClean="0"/>
              <a:t>Aging</a:t>
            </a:r>
            <a:r>
              <a:rPr lang="de-DE" dirty="0" smtClean="0"/>
              <a:t>: </a:t>
            </a:r>
            <a:r>
              <a:rPr lang="de-DE" dirty="0" err="1" smtClean="0"/>
              <a:t>austenite</a:t>
            </a:r>
            <a:r>
              <a:rPr lang="de-DE" dirty="0" smtClean="0"/>
              <a:t> </a:t>
            </a:r>
            <a:r>
              <a:rPr lang="de-DE" dirty="0" err="1" smtClean="0"/>
              <a:t>reversion</a:t>
            </a:r>
            <a:r>
              <a:rPr lang="de-DE" dirty="0" smtClean="0"/>
              <a:t> (</a:t>
            </a:r>
            <a:r>
              <a:rPr lang="de-DE" dirty="0" err="1" smtClean="0"/>
              <a:t>increase</a:t>
            </a:r>
            <a:r>
              <a:rPr lang="de-DE" dirty="0" smtClean="0"/>
              <a:t> TRIP / TWIP </a:t>
            </a:r>
            <a:r>
              <a:rPr lang="de-DE" dirty="0" err="1" smtClean="0"/>
              <a:t>volume</a:t>
            </a:r>
            <a:r>
              <a:rPr lang="de-DE" dirty="0" smtClean="0"/>
              <a:t>)</a:t>
            </a:r>
          </a:p>
          <a:p>
            <a:pPr algn="l"/>
            <a:r>
              <a:rPr lang="de-DE" dirty="0" err="1" smtClean="0"/>
              <a:t>Aging</a:t>
            </a:r>
            <a:r>
              <a:rPr lang="de-DE" dirty="0" smtClean="0"/>
              <a:t>: </a:t>
            </a:r>
            <a:r>
              <a:rPr lang="de-DE" dirty="0" err="1" smtClean="0"/>
              <a:t>controlled</a:t>
            </a:r>
            <a:r>
              <a:rPr lang="de-DE" dirty="0" smtClean="0"/>
              <a:t> </a:t>
            </a:r>
            <a:r>
              <a:rPr lang="de-DE" dirty="0" err="1" smtClean="0"/>
              <a:t>precipitation</a:t>
            </a:r>
            <a:r>
              <a:rPr lang="de-DE" dirty="0" smtClean="0"/>
              <a:t> </a:t>
            </a:r>
            <a:r>
              <a:rPr lang="de-DE" dirty="0" err="1" smtClean="0"/>
              <a:t>hardening</a:t>
            </a:r>
            <a:r>
              <a:rPr lang="de-DE" dirty="0" smtClean="0"/>
              <a:t> </a:t>
            </a:r>
          </a:p>
          <a:p>
            <a:pPr algn="l"/>
            <a:endParaRPr lang="en-US" dirty="0" smtClean="0"/>
          </a:p>
          <a:p>
            <a:pPr algn="l"/>
            <a:endParaRPr lang="de-DE" dirty="0"/>
          </a:p>
        </p:txBody>
      </p:sp>
      <p:sp>
        <p:nvSpPr>
          <p:cNvPr id="10" name="Rechteck 9"/>
          <p:cNvSpPr/>
          <p:nvPr/>
        </p:nvSpPr>
        <p:spPr>
          <a:xfrm>
            <a:off x="1216767" y="3944117"/>
            <a:ext cx="2847896" cy="369332"/>
          </a:xfrm>
          <a:prstGeom prst="rect">
            <a:avLst/>
          </a:prstGeom>
        </p:spPr>
        <p:txBody>
          <a:bodyPr wrap="none">
            <a:spAutoFit/>
          </a:bodyPr>
          <a:lstStyle/>
          <a:p>
            <a:r>
              <a:rPr lang="de-DE" dirty="0" err="1" smtClean="0"/>
              <a:t>What</a:t>
            </a:r>
            <a:r>
              <a:rPr lang="de-DE" dirty="0" smtClean="0"/>
              <a:t> </a:t>
            </a:r>
            <a:r>
              <a:rPr lang="de-DE" dirty="0" err="1" smtClean="0"/>
              <a:t>is</a:t>
            </a:r>
            <a:r>
              <a:rPr lang="de-DE" dirty="0" smtClean="0"/>
              <a:t> </a:t>
            </a:r>
            <a:r>
              <a:rPr lang="de-DE" b="1" dirty="0" smtClean="0"/>
              <a:t>maraging-TRIP </a:t>
            </a:r>
            <a:r>
              <a:rPr lang="de-DE" dirty="0" smtClean="0"/>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9876"/>
                                        </p:tgtEl>
                                        <p:attrNameLst>
                                          <p:attrName>style.visibility</p:attrName>
                                        </p:attrNameLst>
                                      </p:cBhvr>
                                      <p:to>
                                        <p:strVal val="visible"/>
                                      </p:to>
                                    </p:set>
                                    <p:animEffect transition="in" filter="fade">
                                      <p:cBhvr>
                                        <p:cTn id="7" dur="2000"/>
                                        <p:tgtEl>
                                          <p:spTgt spid="798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30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6"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a:spLocks noChangeArrowheads="1"/>
          </p:cNvSpPr>
          <p:nvPr/>
        </p:nvSpPr>
        <p:spPr bwMode="auto">
          <a:xfrm>
            <a:off x="150898" y="2318084"/>
            <a:ext cx="462714" cy="1624358"/>
          </a:xfrm>
          <a:prstGeom prst="rect">
            <a:avLst/>
          </a:prstGeom>
          <a:gradFill rotWithShape="1">
            <a:gsLst>
              <a:gs pos="0">
                <a:srgbClr val="FFF200"/>
              </a:gs>
              <a:gs pos="45000">
                <a:srgbClr val="FF7A00"/>
              </a:gs>
              <a:gs pos="70000">
                <a:srgbClr val="FF0300"/>
              </a:gs>
              <a:gs pos="100000">
                <a:srgbClr val="4D0808"/>
              </a:gs>
            </a:gsLst>
            <a:lin ang="5400000" scaled="0"/>
          </a:gradFill>
          <a:ln w="15875" algn="ctr">
            <a:noFill/>
            <a:miter lim="800000"/>
            <a:headEnd/>
            <a:tailEnd/>
          </a:ln>
        </p:spPr>
        <p:txBody>
          <a:bodyPr wrap="none" lIns="90000" tIns="46800" rIns="90000" bIns="46800" anchor="ctr">
            <a:noAutofit/>
          </a:bodyPr>
          <a:lstStyle/>
          <a:p>
            <a:endParaRPr lang="de-DE"/>
          </a:p>
        </p:txBody>
      </p:sp>
      <p:sp>
        <p:nvSpPr>
          <p:cNvPr id="23" name="Rectangle 2"/>
          <p:cNvSpPr>
            <a:spLocks noChangeArrowheads="1"/>
          </p:cNvSpPr>
          <p:nvPr/>
        </p:nvSpPr>
        <p:spPr bwMode="auto">
          <a:xfrm>
            <a:off x="6868528" y="2322094"/>
            <a:ext cx="842963" cy="1624358"/>
          </a:xfrm>
          <a:prstGeom prst="rect">
            <a:avLst/>
          </a:prstGeom>
          <a:gradFill rotWithShape="1">
            <a:gsLst>
              <a:gs pos="0">
                <a:srgbClr val="FFF200"/>
              </a:gs>
              <a:gs pos="45000">
                <a:srgbClr val="FF7A00"/>
              </a:gs>
              <a:gs pos="70000">
                <a:srgbClr val="FF0300"/>
              </a:gs>
              <a:gs pos="100000">
                <a:srgbClr val="4D0808"/>
              </a:gs>
            </a:gsLst>
            <a:lin ang="5400000" scaled="0"/>
          </a:gradFill>
          <a:ln w="15875" algn="ctr">
            <a:noFill/>
            <a:miter lim="800000"/>
            <a:headEnd/>
            <a:tailEnd/>
          </a:ln>
        </p:spPr>
        <p:txBody>
          <a:bodyPr wrap="none" lIns="90000" tIns="46800" rIns="90000" bIns="46800" anchor="ctr">
            <a:noAutofit/>
          </a:bodyPr>
          <a:lstStyle/>
          <a:p>
            <a:endParaRPr lang="de-DE"/>
          </a:p>
        </p:txBody>
      </p:sp>
      <p:sp>
        <p:nvSpPr>
          <p:cNvPr id="445441" name="Foliennummernplatzhalter 2"/>
          <p:cNvSpPr>
            <a:spLocks noGrp="1"/>
          </p:cNvSpPr>
          <p:nvPr>
            <p:ph type="sldNum" sz="quarter" idx="11"/>
          </p:nvPr>
        </p:nvSpPr>
        <p:spPr>
          <a:noFill/>
        </p:spPr>
        <p:txBody>
          <a:bodyPr/>
          <a:lstStyle/>
          <a:p>
            <a:fld id="{9CB0A204-5391-4CFF-9786-5D3AE619CE03}" type="slidenum">
              <a:rPr lang="en-US" smtClean="0"/>
              <a:pPr/>
              <a:t>3</a:t>
            </a:fld>
            <a:endParaRPr lang="en-US" smtClean="0"/>
          </a:p>
        </p:txBody>
      </p:sp>
      <p:sp>
        <p:nvSpPr>
          <p:cNvPr id="376834" name="Rectangle 2"/>
          <p:cNvSpPr>
            <a:spLocks noChangeArrowheads="1"/>
          </p:cNvSpPr>
          <p:nvPr/>
        </p:nvSpPr>
        <p:spPr bwMode="auto">
          <a:xfrm>
            <a:off x="6860507" y="1263316"/>
            <a:ext cx="842963" cy="1074862"/>
          </a:xfrm>
          <a:prstGeom prst="rect">
            <a:avLst/>
          </a:prstGeom>
          <a:solidFill>
            <a:srgbClr val="FEF68C"/>
          </a:solidFill>
          <a:ln w="15875" algn="ctr">
            <a:noFill/>
            <a:miter lim="800000"/>
            <a:headEnd/>
            <a:tailEnd/>
          </a:ln>
        </p:spPr>
        <p:txBody>
          <a:bodyPr wrap="square" lIns="90000" tIns="46800" rIns="90000" bIns="46800" anchor="ctr">
            <a:noAutofit/>
          </a:bodyPr>
          <a:lstStyle/>
          <a:p>
            <a:endParaRPr lang="de-DE"/>
          </a:p>
        </p:txBody>
      </p:sp>
      <p:grpSp>
        <p:nvGrpSpPr>
          <p:cNvPr id="2" name="Group 3"/>
          <p:cNvGrpSpPr>
            <a:grpSpLocks/>
          </p:cNvGrpSpPr>
          <p:nvPr/>
        </p:nvGrpSpPr>
        <p:grpSpPr bwMode="auto">
          <a:xfrm>
            <a:off x="2654300" y="1238250"/>
            <a:ext cx="4194175" cy="2698750"/>
            <a:chOff x="1666" y="785"/>
            <a:chExt cx="2648" cy="672"/>
          </a:xfrm>
        </p:grpSpPr>
        <p:sp>
          <p:nvSpPr>
            <p:cNvPr id="445514" name="Rectangle 4"/>
            <p:cNvSpPr>
              <a:spLocks noChangeArrowheads="1"/>
            </p:cNvSpPr>
            <p:nvPr/>
          </p:nvSpPr>
          <p:spPr bwMode="auto">
            <a:xfrm>
              <a:off x="1666" y="785"/>
              <a:ext cx="537" cy="672"/>
            </a:xfrm>
            <a:prstGeom prst="rect">
              <a:avLst/>
            </a:prstGeom>
            <a:solidFill>
              <a:schemeClr val="accent1"/>
            </a:solidFill>
            <a:ln w="15875" algn="ctr">
              <a:noFill/>
              <a:miter lim="800000"/>
              <a:headEnd/>
              <a:tailEnd/>
            </a:ln>
          </p:spPr>
          <p:txBody>
            <a:bodyPr lIns="90000" tIns="46800" rIns="90000" bIns="46800" anchor="ctr">
              <a:spAutoFit/>
            </a:bodyPr>
            <a:lstStyle/>
            <a:p>
              <a:endParaRPr lang="de-DE"/>
            </a:p>
          </p:txBody>
        </p:sp>
        <p:sp>
          <p:nvSpPr>
            <p:cNvPr id="445515" name="Rectangle 5"/>
            <p:cNvSpPr>
              <a:spLocks noChangeArrowheads="1"/>
            </p:cNvSpPr>
            <p:nvPr/>
          </p:nvSpPr>
          <p:spPr bwMode="auto">
            <a:xfrm>
              <a:off x="2761" y="785"/>
              <a:ext cx="1553" cy="672"/>
            </a:xfrm>
            <a:prstGeom prst="rect">
              <a:avLst/>
            </a:prstGeom>
            <a:solidFill>
              <a:schemeClr val="accent1"/>
            </a:solidFill>
            <a:ln w="15875" algn="ctr">
              <a:noFill/>
              <a:miter lim="800000"/>
              <a:headEnd/>
              <a:tailEnd/>
            </a:ln>
          </p:spPr>
          <p:txBody>
            <a:bodyPr lIns="90000" tIns="46800" rIns="90000" bIns="46800" anchor="ctr">
              <a:spAutoFit/>
            </a:bodyPr>
            <a:lstStyle/>
            <a:p>
              <a:endParaRPr lang="de-DE"/>
            </a:p>
          </p:txBody>
        </p:sp>
      </p:grpSp>
      <p:grpSp>
        <p:nvGrpSpPr>
          <p:cNvPr id="3" name="Group 6"/>
          <p:cNvGrpSpPr>
            <a:grpSpLocks/>
          </p:cNvGrpSpPr>
          <p:nvPr/>
        </p:nvGrpSpPr>
        <p:grpSpPr bwMode="auto">
          <a:xfrm>
            <a:off x="1741488" y="1236663"/>
            <a:ext cx="5019675" cy="3236912"/>
            <a:chOff x="1097" y="779"/>
            <a:chExt cx="3162" cy="2039"/>
          </a:xfrm>
        </p:grpSpPr>
        <p:sp>
          <p:nvSpPr>
            <p:cNvPr id="445512" name="Rectangle 7"/>
            <p:cNvSpPr>
              <a:spLocks noChangeArrowheads="1"/>
            </p:cNvSpPr>
            <p:nvPr/>
          </p:nvSpPr>
          <p:spPr bwMode="auto">
            <a:xfrm>
              <a:off x="1097" y="779"/>
              <a:ext cx="571" cy="2039"/>
            </a:xfrm>
            <a:prstGeom prst="rect">
              <a:avLst/>
            </a:prstGeom>
            <a:solidFill>
              <a:srgbClr val="FFFF66"/>
            </a:solidFill>
            <a:ln w="15875" algn="ctr">
              <a:noFill/>
              <a:miter lim="800000"/>
              <a:headEnd/>
              <a:tailEnd/>
            </a:ln>
          </p:spPr>
          <p:txBody>
            <a:bodyPr lIns="90000" tIns="46800" rIns="90000" bIns="46800" anchor="ctr">
              <a:spAutoFit/>
            </a:bodyPr>
            <a:lstStyle/>
            <a:p>
              <a:endParaRPr lang="de-DE"/>
            </a:p>
          </p:txBody>
        </p:sp>
        <p:sp>
          <p:nvSpPr>
            <p:cNvPr id="445513" name="Text Box 8"/>
            <p:cNvSpPr txBox="1">
              <a:spLocks noChangeArrowheads="1"/>
            </p:cNvSpPr>
            <p:nvPr/>
          </p:nvSpPr>
          <p:spPr bwMode="auto">
            <a:xfrm>
              <a:off x="1146" y="2530"/>
              <a:ext cx="3113" cy="288"/>
            </a:xfrm>
            <a:prstGeom prst="rect">
              <a:avLst/>
            </a:prstGeom>
            <a:solidFill>
              <a:srgbClr val="FFFF66"/>
            </a:solidFill>
            <a:ln w="15875" algn="ctr">
              <a:noFill/>
              <a:miter lim="800000"/>
              <a:headEnd/>
              <a:tailEnd/>
            </a:ln>
          </p:spPr>
          <p:txBody>
            <a:bodyPr lIns="90000" tIns="46800" rIns="90000" bIns="46800">
              <a:spAutoFit/>
            </a:bodyPr>
            <a:lstStyle/>
            <a:p>
              <a:pPr>
                <a:spcBef>
                  <a:spcPct val="50000"/>
                </a:spcBef>
              </a:pPr>
              <a:r>
                <a:rPr lang="de-DE" sz="2400" b="1"/>
                <a:t>Low carbon: ductile martensite</a:t>
              </a:r>
              <a:endParaRPr lang="en-US" sz="2400" b="1"/>
            </a:p>
          </p:txBody>
        </p:sp>
      </p:grpSp>
      <p:graphicFrame>
        <p:nvGraphicFramePr>
          <p:cNvPr id="376841" name="Group 9"/>
          <p:cNvGraphicFramePr>
            <a:graphicFrameLocks noGrp="1"/>
          </p:cNvGraphicFramePr>
          <p:nvPr/>
        </p:nvGraphicFramePr>
        <p:xfrm>
          <a:off x="161925" y="1239838"/>
          <a:ext cx="8883650" cy="2698750"/>
        </p:xfrm>
        <a:graphic>
          <a:graphicData uri="http://schemas.openxmlformats.org/drawingml/2006/table">
            <a:tbl>
              <a:tblPr/>
              <a:tblGrid>
                <a:gridCol w="1582738"/>
                <a:gridCol w="904875"/>
                <a:gridCol w="852487"/>
                <a:gridCol w="896938"/>
                <a:gridCol w="828675"/>
                <a:gridCol w="752475"/>
                <a:gridCol w="869950"/>
                <a:gridCol w="836612"/>
                <a:gridCol w="1358900"/>
              </a:tblGrid>
              <a:tr h="5397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tx1"/>
                          </a:solidFill>
                          <a:effectLst/>
                          <a:latin typeface="Arial" charset="0"/>
                          <a:cs typeface="Times New Roman" pitchFamily="18" charset="0"/>
                        </a:rPr>
                        <a:t>Steel</a:t>
                      </a:r>
                      <a:endParaRPr kumimoji="0" lang="de-DE"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2400" b="1" i="0" u="none" strike="noStrike" cap="none" normalizeH="0" baseline="0" smtClean="0">
                          <a:ln>
                            <a:noFill/>
                          </a:ln>
                          <a:solidFill>
                            <a:schemeClr val="tx1"/>
                          </a:solidFill>
                          <a:effectLst/>
                          <a:latin typeface="Arial" charset="0"/>
                          <a:cs typeface="Times New Roman" pitchFamily="18" charset="0"/>
                        </a:rPr>
                        <a:t>C</a:t>
                      </a:r>
                      <a:endParaRPr kumimoji="0" lang="de-DE" sz="2400" b="0" i="0" u="none" strike="noStrike" cap="none" normalizeH="0" baseline="0" smtClean="0">
                        <a:ln>
                          <a:noFill/>
                        </a:ln>
                        <a:solidFill>
                          <a:schemeClr val="tx1"/>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2400" b="1" i="0" u="none" strike="noStrike" cap="none" normalizeH="0" baseline="0" smtClean="0">
                          <a:ln>
                            <a:noFill/>
                          </a:ln>
                          <a:solidFill>
                            <a:schemeClr val="tx1"/>
                          </a:solidFill>
                          <a:effectLst/>
                          <a:latin typeface="Arial" charset="0"/>
                          <a:cs typeface="Times New Roman" pitchFamily="18" charset="0"/>
                        </a:rPr>
                        <a:t>Ni</a:t>
                      </a:r>
                      <a:endParaRPr kumimoji="0" lang="de-DE" sz="2400" b="0" i="0" u="none" strike="noStrike" cap="none" normalizeH="0" baseline="0" smtClean="0">
                        <a:ln>
                          <a:noFill/>
                        </a:ln>
                        <a:solidFill>
                          <a:schemeClr val="tx1"/>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2400" b="1" i="0" u="none" strike="noStrike" cap="none" normalizeH="0" baseline="0" smtClean="0">
                          <a:ln>
                            <a:noFill/>
                          </a:ln>
                          <a:solidFill>
                            <a:schemeClr val="tx1"/>
                          </a:solidFill>
                          <a:effectLst/>
                          <a:latin typeface="Arial" charset="0"/>
                          <a:cs typeface="Times New Roman" pitchFamily="18" charset="0"/>
                        </a:rPr>
                        <a:t>Co</a:t>
                      </a:r>
                      <a:endParaRPr kumimoji="0" lang="de-DE" sz="2400" b="0" i="0" u="none" strike="noStrike" cap="none" normalizeH="0" baseline="0" smtClean="0">
                        <a:ln>
                          <a:noFill/>
                        </a:ln>
                        <a:solidFill>
                          <a:schemeClr val="tx1"/>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2400" b="1" i="0" u="none" strike="noStrike" cap="none" normalizeH="0" baseline="0" smtClean="0">
                          <a:ln>
                            <a:noFill/>
                          </a:ln>
                          <a:solidFill>
                            <a:schemeClr val="tx1"/>
                          </a:solidFill>
                          <a:effectLst/>
                          <a:latin typeface="Arial" charset="0"/>
                          <a:cs typeface="Times New Roman" pitchFamily="18" charset="0"/>
                        </a:rPr>
                        <a:t>Mo</a:t>
                      </a:r>
                      <a:endParaRPr kumimoji="0" lang="de-DE" sz="2400" b="0" i="0" u="none" strike="noStrike" cap="none" normalizeH="0" baseline="0" smtClean="0">
                        <a:ln>
                          <a:noFill/>
                        </a:ln>
                        <a:solidFill>
                          <a:schemeClr val="tx1"/>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2400" b="1" i="0" u="none" strike="noStrike" cap="none" normalizeH="0" baseline="0" smtClean="0">
                          <a:ln>
                            <a:noFill/>
                          </a:ln>
                          <a:solidFill>
                            <a:schemeClr val="tx1"/>
                          </a:solidFill>
                          <a:effectLst/>
                          <a:latin typeface="Arial" charset="0"/>
                          <a:cs typeface="Times New Roman" pitchFamily="18" charset="0"/>
                        </a:rPr>
                        <a:t>Ti</a:t>
                      </a:r>
                      <a:endParaRPr kumimoji="0" lang="de-DE" sz="2400" b="0" i="0" u="none" strike="noStrike" cap="none" normalizeH="0" baseline="0" smtClean="0">
                        <a:ln>
                          <a:noFill/>
                        </a:ln>
                        <a:solidFill>
                          <a:schemeClr val="tx1"/>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2400" b="1" i="0" u="none" strike="noStrike" cap="none" normalizeH="0" baseline="0" smtClean="0">
                          <a:ln>
                            <a:noFill/>
                          </a:ln>
                          <a:solidFill>
                            <a:schemeClr val="tx1"/>
                          </a:solidFill>
                          <a:effectLst/>
                          <a:latin typeface="Arial" charset="0"/>
                          <a:cs typeface="Times New Roman" pitchFamily="18" charset="0"/>
                        </a:rPr>
                        <a:t>Al</a:t>
                      </a:r>
                      <a:endParaRPr kumimoji="0" lang="de-DE" sz="2400" b="0" i="0" u="none" strike="noStrike" cap="none" normalizeH="0" baseline="0" smtClean="0">
                        <a:ln>
                          <a:noFill/>
                        </a:ln>
                        <a:solidFill>
                          <a:schemeClr val="tx1"/>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2400" b="1" i="0" u="none" strike="noStrike" cap="none" normalizeH="0" baseline="0" smtClean="0">
                          <a:ln>
                            <a:noFill/>
                          </a:ln>
                          <a:solidFill>
                            <a:schemeClr val="tx1"/>
                          </a:solidFill>
                          <a:effectLst/>
                          <a:latin typeface="Arial" charset="0"/>
                          <a:cs typeface="Times New Roman" pitchFamily="18" charset="0"/>
                        </a:rPr>
                        <a:t>Mn</a:t>
                      </a:r>
                      <a:endParaRPr kumimoji="0" lang="de-DE" sz="2400" b="0" i="0" u="none" strike="noStrike" cap="none" normalizeH="0" baseline="0" smtClean="0">
                        <a:ln>
                          <a:noFill/>
                        </a:ln>
                        <a:solidFill>
                          <a:schemeClr val="tx1"/>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2400" b="1" i="0" u="none" strike="noStrike" cap="none" normalizeH="0" baseline="0" smtClean="0">
                          <a:ln>
                            <a:noFill/>
                          </a:ln>
                          <a:solidFill>
                            <a:schemeClr val="tx1"/>
                          </a:solidFill>
                          <a:effectLst/>
                          <a:latin typeface="Arial" charset="0"/>
                          <a:cs typeface="Times New Roman" pitchFamily="18" charset="0"/>
                        </a:rPr>
                        <a:t>Fe</a:t>
                      </a:r>
                      <a:endParaRPr kumimoji="0" lang="de-DE" sz="2400" b="0" i="0" u="none" strike="noStrike" cap="none" normalizeH="0" baseline="0" smtClean="0">
                        <a:ln>
                          <a:noFill/>
                        </a:ln>
                        <a:solidFill>
                          <a:schemeClr val="tx1"/>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97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2400" b="1" i="0" u="none" strike="noStrike" cap="none" normalizeH="0" baseline="0" dirty="0" smtClean="0">
                          <a:ln>
                            <a:noFill/>
                          </a:ln>
                          <a:solidFill>
                            <a:schemeClr val="bg1">
                              <a:lumMod val="65000"/>
                            </a:schemeClr>
                          </a:solidFill>
                          <a:effectLst/>
                          <a:latin typeface="Arial" charset="0"/>
                          <a:cs typeface="Times New Roman" pitchFamily="18" charset="0"/>
                        </a:rPr>
                        <a:t>Maraging</a:t>
                      </a:r>
                      <a:endParaRPr kumimoji="0" lang="de-DE" sz="2400" b="0" i="0" u="none" strike="noStrike" cap="none" normalizeH="0" baseline="0" dirty="0" smtClean="0">
                        <a:ln>
                          <a:noFill/>
                        </a:ln>
                        <a:solidFill>
                          <a:schemeClr val="bg1">
                            <a:lumMod val="65000"/>
                          </a:schemeClr>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bg1">
                              <a:lumMod val="65000"/>
                            </a:schemeClr>
                          </a:solidFill>
                          <a:effectLst/>
                          <a:latin typeface="Arial" charset="0"/>
                          <a:cs typeface="Times New Roman" pitchFamily="18" charset="0"/>
                        </a:rPr>
                        <a:t>0.01</a:t>
                      </a:r>
                      <a:endParaRPr kumimoji="0" lang="en-GB" sz="2400" b="0" i="0" u="none" strike="noStrike" cap="none" normalizeH="0" baseline="0" dirty="0" smtClean="0">
                        <a:ln>
                          <a:noFill/>
                        </a:ln>
                        <a:solidFill>
                          <a:schemeClr val="bg1">
                            <a:lumMod val="65000"/>
                          </a:schemeClr>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lumMod val="65000"/>
                            </a:schemeClr>
                          </a:solidFill>
                          <a:effectLst/>
                          <a:latin typeface="Arial" charset="0"/>
                          <a:cs typeface="Times New Roman" pitchFamily="18" charset="0"/>
                        </a:rPr>
                        <a:t>18</a:t>
                      </a:r>
                      <a:endParaRPr kumimoji="0" lang="de-DE" sz="2400" b="0" i="0" u="none" strike="noStrike" cap="none" normalizeH="0" baseline="0" dirty="0" smtClean="0">
                        <a:ln>
                          <a:noFill/>
                        </a:ln>
                        <a:solidFill>
                          <a:schemeClr val="bg1">
                            <a:lumMod val="65000"/>
                          </a:schemeClr>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lumMod val="65000"/>
                            </a:schemeClr>
                          </a:solidFill>
                          <a:effectLst/>
                          <a:latin typeface="Arial" charset="0"/>
                          <a:cs typeface="Times New Roman" pitchFamily="18" charset="0"/>
                        </a:rPr>
                        <a:t>12</a:t>
                      </a:r>
                      <a:endParaRPr kumimoji="0" lang="de-DE" sz="2400" b="0" i="0" u="none" strike="noStrike" cap="none" normalizeH="0" baseline="0" dirty="0" smtClean="0">
                        <a:ln>
                          <a:noFill/>
                        </a:ln>
                        <a:solidFill>
                          <a:schemeClr val="bg1">
                            <a:lumMod val="65000"/>
                          </a:schemeClr>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lumMod val="65000"/>
                            </a:schemeClr>
                          </a:solidFill>
                          <a:effectLst/>
                          <a:latin typeface="Arial" charset="0"/>
                          <a:cs typeface="Times New Roman" pitchFamily="18" charset="0"/>
                        </a:rPr>
                        <a:t>4</a:t>
                      </a:r>
                      <a:endParaRPr kumimoji="0" lang="de-DE" sz="2400" b="0" i="0" u="none" strike="noStrike" cap="none" normalizeH="0" baseline="0" dirty="0" smtClean="0">
                        <a:ln>
                          <a:noFill/>
                        </a:ln>
                        <a:solidFill>
                          <a:schemeClr val="bg1">
                            <a:lumMod val="65000"/>
                          </a:schemeClr>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lumMod val="65000"/>
                            </a:schemeClr>
                          </a:solidFill>
                          <a:effectLst/>
                          <a:latin typeface="Arial" charset="0"/>
                          <a:cs typeface="Times New Roman" pitchFamily="18" charset="0"/>
                        </a:rPr>
                        <a:t>1.6</a:t>
                      </a:r>
                      <a:endParaRPr kumimoji="0" lang="de-DE" sz="2400" b="0" i="0" u="none" strike="noStrike" cap="none" normalizeH="0" baseline="0" dirty="0" smtClean="0">
                        <a:ln>
                          <a:noFill/>
                        </a:ln>
                        <a:solidFill>
                          <a:schemeClr val="bg1">
                            <a:lumMod val="65000"/>
                          </a:schemeClr>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lumMod val="65000"/>
                            </a:schemeClr>
                          </a:solidFill>
                          <a:effectLst/>
                          <a:latin typeface="Arial" charset="0"/>
                          <a:cs typeface="Times New Roman" pitchFamily="18" charset="0"/>
                        </a:rPr>
                        <a:t>0.15</a:t>
                      </a:r>
                      <a:endParaRPr kumimoji="0" lang="de-DE" sz="2400" b="0" i="0" u="none" strike="noStrike" cap="none" normalizeH="0" baseline="0" dirty="0" smtClean="0">
                        <a:ln>
                          <a:noFill/>
                        </a:ln>
                        <a:solidFill>
                          <a:schemeClr val="bg1">
                            <a:lumMod val="65000"/>
                          </a:schemeClr>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DE" sz="2400" b="0" i="0" u="none" strike="noStrike" kern="1200" cap="none" normalizeH="0" baseline="0" dirty="0" smtClean="0">
                          <a:ln>
                            <a:noFill/>
                          </a:ln>
                          <a:solidFill>
                            <a:schemeClr val="bg1">
                              <a:lumMod val="65000"/>
                            </a:schemeClr>
                          </a:solidFill>
                          <a:effectLst>
                            <a:outerShdw blurRad="50800" dist="50800" dir="5400000" algn="ctr" rotWithShape="0">
                              <a:schemeClr val="bg1"/>
                            </a:outerShdw>
                          </a:effectLst>
                          <a:latin typeface="Arial" charset="0"/>
                          <a:ea typeface="+mn-ea"/>
                          <a:cs typeface="Times New Roman" pitchFamily="18" charset="0"/>
                        </a:rPr>
                        <a:t>0.05</a:t>
                      </a: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lumMod val="65000"/>
                            </a:schemeClr>
                          </a:solidFill>
                          <a:effectLst/>
                          <a:latin typeface="Arial" charset="0"/>
                          <a:cs typeface="Times New Roman" pitchFamily="18" charset="0"/>
                        </a:rPr>
                        <a:t>Balance</a:t>
                      </a:r>
                      <a:endParaRPr kumimoji="0" lang="de-DE" sz="2400" b="0" i="0" u="none" strike="noStrike" cap="none" normalizeH="0" baseline="0" dirty="0" smtClean="0">
                        <a:ln>
                          <a:noFill/>
                        </a:ln>
                        <a:solidFill>
                          <a:schemeClr val="bg1">
                            <a:lumMod val="65000"/>
                          </a:schemeClr>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97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2400" b="1" i="0" u="none" strike="noStrike" cap="none" normalizeH="0" baseline="0" dirty="0" smtClean="0">
                          <a:ln>
                            <a:noFill/>
                          </a:ln>
                          <a:solidFill>
                            <a:schemeClr val="bg1">
                              <a:lumMod val="65000"/>
                            </a:schemeClr>
                          </a:solidFill>
                          <a:effectLst>
                            <a:outerShdw blurRad="50800" dist="50800" dir="5400000" algn="ctr" rotWithShape="0">
                              <a:schemeClr val="bg1"/>
                            </a:outerShdw>
                          </a:effectLst>
                          <a:latin typeface="Arial" charset="0"/>
                          <a:cs typeface="Times New Roman" pitchFamily="18" charset="0"/>
                        </a:rPr>
                        <a:t>09</a:t>
                      </a:r>
                      <a:r>
                        <a:rPr kumimoji="0" lang="de-DE" sz="2400" b="1" i="0" u="none" strike="noStrike" cap="none" normalizeH="0" baseline="0" dirty="0" smtClean="0">
                          <a:ln>
                            <a:noFill/>
                          </a:ln>
                          <a:solidFill>
                            <a:schemeClr val="bg1">
                              <a:lumMod val="65000"/>
                            </a:schemeClr>
                          </a:solidFill>
                          <a:effectLst/>
                          <a:latin typeface="Arial" charset="0"/>
                          <a:cs typeface="Times New Roman" pitchFamily="18" charset="0"/>
                        </a:rPr>
                        <a:t>MnPH</a:t>
                      </a:r>
                      <a:endParaRPr kumimoji="0" lang="de-DE" sz="2400" b="0" i="0" u="none" strike="noStrike" cap="none" normalizeH="0" baseline="0" dirty="0" smtClean="0">
                        <a:ln>
                          <a:noFill/>
                        </a:ln>
                        <a:solidFill>
                          <a:schemeClr val="bg1">
                            <a:lumMod val="65000"/>
                          </a:schemeClr>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bg1">
                              <a:lumMod val="65000"/>
                            </a:schemeClr>
                          </a:solidFill>
                          <a:effectLst/>
                          <a:latin typeface="Arial" charset="0"/>
                          <a:cs typeface="Times New Roman" pitchFamily="18" charset="0"/>
                        </a:rPr>
                        <a:t>0.01</a:t>
                      </a:r>
                      <a:endParaRPr kumimoji="0" lang="en-GB" sz="2400" b="0" i="0" u="none" strike="noStrike" cap="none" normalizeH="0" baseline="0" dirty="0" smtClean="0">
                        <a:ln>
                          <a:noFill/>
                        </a:ln>
                        <a:solidFill>
                          <a:schemeClr val="bg1">
                            <a:lumMod val="65000"/>
                          </a:schemeClr>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lumMod val="65000"/>
                            </a:schemeClr>
                          </a:solidFill>
                          <a:effectLst/>
                          <a:latin typeface="Arial" charset="0"/>
                          <a:cs typeface="Times New Roman" pitchFamily="18" charset="0"/>
                        </a:rPr>
                        <a:t>2</a:t>
                      </a:r>
                      <a:endParaRPr kumimoji="0" lang="de-DE" sz="2400" b="0" i="0" u="none" strike="noStrike" cap="none" normalizeH="0" baseline="0" dirty="0" smtClean="0">
                        <a:ln>
                          <a:noFill/>
                        </a:ln>
                        <a:solidFill>
                          <a:schemeClr val="bg1">
                            <a:lumMod val="65000"/>
                          </a:schemeClr>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lumMod val="65000"/>
                            </a:schemeClr>
                          </a:solidFill>
                          <a:effectLst/>
                          <a:latin typeface="Arial" charset="0"/>
                          <a:cs typeface="Times New Roman" pitchFamily="18" charset="0"/>
                        </a:rPr>
                        <a:t>-</a:t>
                      </a:r>
                      <a:endParaRPr kumimoji="0" lang="de-DE" sz="2400" b="0" i="0" u="none" strike="noStrike" cap="none" normalizeH="0" baseline="0" dirty="0" smtClean="0">
                        <a:ln>
                          <a:noFill/>
                        </a:ln>
                        <a:solidFill>
                          <a:schemeClr val="bg1">
                            <a:lumMod val="65000"/>
                          </a:schemeClr>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lumMod val="65000"/>
                            </a:schemeClr>
                          </a:solidFill>
                          <a:effectLst/>
                          <a:latin typeface="Arial" charset="0"/>
                          <a:cs typeface="Times New Roman" pitchFamily="18" charset="0"/>
                        </a:rPr>
                        <a:t>1</a:t>
                      </a:r>
                      <a:endParaRPr kumimoji="0" lang="de-DE" sz="2400" b="0" i="0" u="none" strike="noStrike" cap="none" normalizeH="0" baseline="0" dirty="0" smtClean="0">
                        <a:ln>
                          <a:noFill/>
                        </a:ln>
                        <a:solidFill>
                          <a:schemeClr val="bg1">
                            <a:lumMod val="65000"/>
                          </a:schemeClr>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lumMod val="65000"/>
                            </a:schemeClr>
                          </a:solidFill>
                          <a:effectLst/>
                          <a:latin typeface="Arial" charset="0"/>
                          <a:cs typeface="Times New Roman" pitchFamily="18" charset="0"/>
                        </a:rPr>
                        <a:t>1.0</a:t>
                      </a:r>
                      <a:endParaRPr kumimoji="0" lang="de-DE" sz="2400" b="0" i="0" u="none" strike="noStrike" cap="none" normalizeH="0" baseline="0" dirty="0" smtClean="0">
                        <a:ln>
                          <a:noFill/>
                        </a:ln>
                        <a:solidFill>
                          <a:schemeClr val="bg1">
                            <a:lumMod val="65000"/>
                          </a:schemeClr>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lumMod val="65000"/>
                            </a:schemeClr>
                          </a:solidFill>
                          <a:effectLst/>
                          <a:latin typeface="Arial" charset="0"/>
                          <a:cs typeface="Times New Roman" pitchFamily="18" charset="0"/>
                        </a:rPr>
                        <a:t>0.15</a:t>
                      </a:r>
                      <a:endParaRPr kumimoji="0" lang="de-DE" sz="2400" b="0" i="0" u="none" strike="noStrike" cap="none" normalizeH="0" baseline="0" dirty="0" smtClean="0">
                        <a:ln>
                          <a:noFill/>
                        </a:ln>
                        <a:solidFill>
                          <a:schemeClr val="bg1">
                            <a:lumMod val="65000"/>
                          </a:schemeClr>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lumMod val="65000"/>
                            </a:schemeClr>
                          </a:solidFill>
                          <a:effectLst>
                            <a:outerShdw blurRad="50800" dist="50800" dir="5400000" algn="ctr" rotWithShape="0">
                              <a:schemeClr val="bg1"/>
                            </a:outerShdw>
                          </a:effectLst>
                          <a:latin typeface="Arial" charset="0"/>
                          <a:cs typeface="Times New Roman" pitchFamily="18" charset="0"/>
                        </a:rPr>
                        <a:t>9</a:t>
                      </a:r>
                      <a:endParaRPr kumimoji="0" lang="de-DE" sz="2400" b="0" i="0" u="none" strike="noStrike" cap="none" normalizeH="0" baseline="0" dirty="0" smtClean="0">
                        <a:ln>
                          <a:noFill/>
                        </a:ln>
                        <a:solidFill>
                          <a:schemeClr val="bg1">
                            <a:lumMod val="65000"/>
                          </a:schemeClr>
                        </a:solidFill>
                        <a:effectLst>
                          <a:outerShdw blurRad="50800" dist="50800" dir="5400000" algn="ctr" rotWithShape="0">
                            <a:schemeClr val="bg1"/>
                          </a:outerShdw>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lumMod val="65000"/>
                            </a:schemeClr>
                          </a:solidFill>
                          <a:effectLst/>
                          <a:latin typeface="Arial" charset="0"/>
                          <a:cs typeface="Times New Roman" pitchFamily="18" charset="0"/>
                        </a:rPr>
                        <a:t>Balance</a:t>
                      </a:r>
                      <a:endParaRPr kumimoji="0" lang="de-DE" sz="2400" b="0" i="0" u="none" strike="noStrike" cap="none" normalizeH="0" baseline="0" dirty="0" smtClean="0">
                        <a:ln>
                          <a:noFill/>
                        </a:ln>
                        <a:solidFill>
                          <a:schemeClr val="bg1">
                            <a:lumMod val="65000"/>
                          </a:schemeClr>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97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2400" b="1" i="0" u="none" strike="noStrike" kern="1200" cap="none" normalizeH="0" baseline="0" smtClean="0">
                          <a:ln>
                            <a:noFill/>
                          </a:ln>
                          <a:solidFill>
                            <a:schemeClr val="tx1"/>
                          </a:solidFill>
                          <a:effectLst>
                            <a:outerShdw blurRad="50800" dist="50800" dir="5400000" algn="ctr" rotWithShape="0">
                              <a:schemeClr val="bg1"/>
                            </a:outerShdw>
                          </a:effectLst>
                          <a:latin typeface="Arial" charset="0"/>
                          <a:ea typeface="+mn-ea"/>
                          <a:cs typeface="Times New Roman" pitchFamily="18" charset="0"/>
                        </a:rPr>
                        <a:t>12</a:t>
                      </a:r>
                      <a:r>
                        <a:rPr kumimoji="0" lang="de-DE" sz="2400" b="1" i="0" u="none" strike="noStrike" cap="none" normalizeH="0" baseline="0" smtClean="0">
                          <a:ln>
                            <a:noFill/>
                          </a:ln>
                          <a:solidFill>
                            <a:schemeClr val="tx1"/>
                          </a:solidFill>
                          <a:effectLst/>
                          <a:latin typeface="Arial" charset="0"/>
                          <a:cs typeface="Times New Roman" pitchFamily="18" charset="0"/>
                        </a:rPr>
                        <a:t>MnPH</a:t>
                      </a:r>
                      <a:endParaRPr kumimoji="0" lang="de-DE" sz="2400" b="0" i="0" u="none" strike="noStrike" cap="none" normalizeH="0" baseline="0" smtClean="0">
                        <a:ln>
                          <a:noFill/>
                        </a:ln>
                        <a:solidFill>
                          <a:schemeClr val="tx1"/>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Arial" charset="0"/>
                          <a:cs typeface="Times New Roman" pitchFamily="18" charset="0"/>
                        </a:rPr>
                        <a:t>0.01</a:t>
                      </a:r>
                      <a:endParaRPr kumimoji="0" lang="en-GB" sz="2400" b="0" i="0" u="none" strike="noStrike" cap="none" normalizeH="0" baseline="0" smtClean="0">
                        <a:ln>
                          <a:noFill/>
                        </a:ln>
                        <a:solidFill>
                          <a:schemeClr val="tx1"/>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smtClean="0">
                          <a:ln>
                            <a:noFill/>
                          </a:ln>
                          <a:solidFill>
                            <a:schemeClr val="tx1"/>
                          </a:solidFill>
                          <a:effectLst/>
                          <a:latin typeface="Arial" charset="0"/>
                          <a:cs typeface="Times New Roman" pitchFamily="18" charset="0"/>
                        </a:rPr>
                        <a:t>2</a:t>
                      </a:r>
                      <a:endParaRPr kumimoji="0" lang="de-DE" sz="2400" b="0" i="0" u="none" strike="noStrike" cap="none" normalizeH="0" baseline="0" smtClean="0">
                        <a:ln>
                          <a:noFill/>
                        </a:ln>
                        <a:solidFill>
                          <a:schemeClr val="tx1"/>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smtClean="0">
                          <a:ln>
                            <a:noFill/>
                          </a:ln>
                          <a:solidFill>
                            <a:schemeClr val="tx1"/>
                          </a:solidFill>
                          <a:effectLst/>
                          <a:latin typeface="Arial" charset="0"/>
                          <a:cs typeface="Times New Roman" pitchFamily="18" charset="0"/>
                        </a:rPr>
                        <a:t>-</a:t>
                      </a:r>
                      <a:endParaRPr kumimoji="0" lang="de-DE" sz="2400" b="0" i="0" u="none" strike="noStrike" cap="none" normalizeH="0" baseline="0" smtClean="0">
                        <a:ln>
                          <a:noFill/>
                        </a:ln>
                        <a:solidFill>
                          <a:schemeClr val="tx1"/>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smtClean="0">
                          <a:ln>
                            <a:noFill/>
                          </a:ln>
                          <a:solidFill>
                            <a:schemeClr val="tx1"/>
                          </a:solidFill>
                          <a:effectLst/>
                          <a:latin typeface="Arial" charset="0"/>
                          <a:cs typeface="Times New Roman" pitchFamily="18" charset="0"/>
                        </a:rPr>
                        <a:t>1</a:t>
                      </a:r>
                      <a:endParaRPr kumimoji="0" lang="de-DE" sz="2400" b="0" i="0" u="none" strike="noStrike" cap="none" normalizeH="0" baseline="0" smtClean="0">
                        <a:ln>
                          <a:noFill/>
                        </a:ln>
                        <a:solidFill>
                          <a:schemeClr val="tx1"/>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smtClean="0">
                          <a:ln>
                            <a:noFill/>
                          </a:ln>
                          <a:solidFill>
                            <a:schemeClr val="tx1"/>
                          </a:solidFill>
                          <a:effectLst/>
                          <a:latin typeface="Arial" charset="0"/>
                          <a:cs typeface="Times New Roman" pitchFamily="18" charset="0"/>
                        </a:rPr>
                        <a:t>1.0</a:t>
                      </a:r>
                      <a:endParaRPr kumimoji="0" lang="de-DE" sz="2400" b="0" i="0" u="none" strike="noStrike" cap="none" normalizeH="0" baseline="0" smtClean="0">
                        <a:ln>
                          <a:noFill/>
                        </a:ln>
                        <a:solidFill>
                          <a:schemeClr val="tx1"/>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smtClean="0">
                          <a:ln>
                            <a:noFill/>
                          </a:ln>
                          <a:solidFill>
                            <a:schemeClr val="tx1"/>
                          </a:solidFill>
                          <a:effectLst/>
                          <a:latin typeface="Arial" charset="0"/>
                          <a:cs typeface="Times New Roman" pitchFamily="18" charset="0"/>
                        </a:rPr>
                        <a:t>0.15</a:t>
                      </a:r>
                      <a:endParaRPr kumimoji="0" lang="de-DE" sz="2400" b="0" i="0" u="none" strike="noStrike" cap="none" normalizeH="0" baseline="0" smtClean="0">
                        <a:ln>
                          <a:noFill/>
                        </a:ln>
                        <a:solidFill>
                          <a:schemeClr val="tx1"/>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DE" sz="2400" b="0" i="0" u="none" strike="noStrike" kern="1200" cap="none" normalizeH="0" baseline="0" smtClean="0">
                          <a:ln>
                            <a:noFill/>
                          </a:ln>
                          <a:solidFill>
                            <a:schemeClr val="tx1"/>
                          </a:solidFill>
                          <a:effectLst>
                            <a:outerShdw blurRad="50800" dist="50800" dir="5400000" algn="ctr" rotWithShape="0">
                              <a:schemeClr val="bg1"/>
                            </a:outerShdw>
                          </a:effectLst>
                          <a:latin typeface="Arial" charset="0"/>
                          <a:ea typeface="+mn-ea"/>
                          <a:cs typeface="Times New Roman" pitchFamily="18" charset="0"/>
                        </a:rPr>
                        <a:t>12</a:t>
                      </a: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smtClean="0">
                          <a:ln>
                            <a:noFill/>
                          </a:ln>
                          <a:solidFill>
                            <a:schemeClr val="tx1"/>
                          </a:solidFill>
                          <a:effectLst/>
                          <a:latin typeface="Arial" charset="0"/>
                          <a:cs typeface="Times New Roman" pitchFamily="18" charset="0"/>
                        </a:rPr>
                        <a:t>Balance</a:t>
                      </a:r>
                      <a:endParaRPr kumimoji="0" lang="de-DE" sz="2400" b="0" i="0" u="none" strike="noStrike" cap="none" normalizeH="0" baseline="0" smtClean="0">
                        <a:ln>
                          <a:noFill/>
                        </a:ln>
                        <a:solidFill>
                          <a:schemeClr val="tx1"/>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97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2400" b="1" i="0" u="none" strike="noStrike" kern="1200" cap="none" normalizeH="0" baseline="0" dirty="0" smtClean="0">
                          <a:ln>
                            <a:noFill/>
                          </a:ln>
                          <a:solidFill>
                            <a:schemeClr val="bg1">
                              <a:lumMod val="65000"/>
                            </a:schemeClr>
                          </a:solidFill>
                          <a:effectLst>
                            <a:outerShdw blurRad="50800" dist="50800" dir="5400000" algn="ctr" rotWithShape="0">
                              <a:schemeClr val="bg1"/>
                            </a:outerShdw>
                          </a:effectLst>
                          <a:latin typeface="Arial" charset="0"/>
                          <a:ea typeface="+mn-ea"/>
                          <a:cs typeface="Times New Roman" pitchFamily="18" charset="0"/>
                        </a:rPr>
                        <a:t>15</a:t>
                      </a:r>
                      <a:r>
                        <a:rPr kumimoji="0" lang="de-DE" sz="2400" b="1" i="0" u="none" strike="noStrike" cap="none" normalizeH="0" baseline="0" dirty="0" smtClean="0">
                          <a:ln>
                            <a:noFill/>
                          </a:ln>
                          <a:solidFill>
                            <a:schemeClr val="bg1">
                              <a:lumMod val="65000"/>
                            </a:schemeClr>
                          </a:solidFill>
                          <a:effectLst/>
                          <a:latin typeface="Arial" charset="0"/>
                          <a:cs typeface="Times New Roman" pitchFamily="18" charset="0"/>
                        </a:rPr>
                        <a:t>MnPH</a:t>
                      </a:r>
                      <a:endParaRPr kumimoji="0" lang="de-DE" sz="2400" b="0" i="0" u="none" strike="noStrike" cap="none" normalizeH="0" baseline="0" dirty="0" smtClean="0">
                        <a:ln>
                          <a:noFill/>
                        </a:ln>
                        <a:solidFill>
                          <a:schemeClr val="bg1">
                            <a:lumMod val="65000"/>
                          </a:schemeClr>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bg1">
                              <a:lumMod val="65000"/>
                            </a:schemeClr>
                          </a:solidFill>
                          <a:effectLst/>
                          <a:latin typeface="Arial" charset="0"/>
                          <a:cs typeface="Times New Roman" pitchFamily="18" charset="0"/>
                        </a:rPr>
                        <a:t>0.01</a:t>
                      </a:r>
                      <a:endParaRPr kumimoji="0" lang="en-GB" sz="2400" b="0" i="0" u="none" strike="noStrike" cap="none" normalizeH="0" baseline="0" dirty="0" smtClean="0">
                        <a:ln>
                          <a:noFill/>
                        </a:ln>
                        <a:solidFill>
                          <a:schemeClr val="bg1">
                            <a:lumMod val="65000"/>
                          </a:schemeClr>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lumMod val="65000"/>
                            </a:schemeClr>
                          </a:solidFill>
                          <a:effectLst/>
                          <a:latin typeface="Arial" charset="0"/>
                          <a:cs typeface="Times New Roman" pitchFamily="18" charset="0"/>
                        </a:rPr>
                        <a:t>2</a:t>
                      </a:r>
                      <a:endParaRPr kumimoji="0" lang="de-DE" sz="2400" b="0" i="0" u="none" strike="noStrike" cap="none" normalizeH="0" baseline="0" dirty="0" smtClean="0">
                        <a:ln>
                          <a:noFill/>
                        </a:ln>
                        <a:solidFill>
                          <a:schemeClr val="bg1">
                            <a:lumMod val="65000"/>
                          </a:schemeClr>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lumMod val="65000"/>
                            </a:schemeClr>
                          </a:solidFill>
                          <a:effectLst/>
                          <a:latin typeface="Arial" charset="0"/>
                          <a:cs typeface="Times New Roman" pitchFamily="18" charset="0"/>
                        </a:rPr>
                        <a:t>-</a:t>
                      </a:r>
                      <a:endParaRPr kumimoji="0" lang="de-DE" sz="2400" b="0" i="0" u="none" strike="noStrike" cap="none" normalizeH="0" baseline="0" dirty="0" smtClean="0">
                        <a:ln>
                          <a:noFill/>
                        </a:ln>
                        <a:solidFill>
                          <a:schemeClr val="bg1">
                            <a:lumMod val="65000"/>
                          </a:schemeClr>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lumMod val="65000"/>
                            </a:schemeClr>
                          </a:solidFill>
                          <a:effectLst/>
                          <a:latin typeface="Arial" charset="0"/>
                          <a:cs typeface="Times New Roman" pitchFamily="18" charset="0"/>
                        </a:rPr>
                        <a:t>1</a:t>
                      </a:r>
                      <a:endParaRPr kumimoji="0" lang="de-DE" sz="2400" b="0" i="0" u="none" strike="noStrike" cap="none" normalizeH="0" baseline="0" dirty="0" smtClean="0">
                        <a:ln>
                          <a:noFill/>
                        </a:ln>
                        <a:solidFill>
                          <a:schemeClr val="bg1">
                            <a:lumMod val="65000"/>
                          </a:schemeClr>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lumMod val="65000"/>
                            </a:schemeClr>
                          </a:solidFill>
                          <a:effectLst/>
                          <a:latin typeface="Arial" charset="0"/>
                          <a:cs typeface="Times New Roman" pitchFamily="18" charset="0"/>
                        </a:rPr>
                        <a:t>1.0</a:t>
                      </a:r>
                      <a:endParaRPr kumimoji="0" lang="de-DE" sz="2400" b="0" i="0" u="none" strike="noStrike" cap="none" normalizeH="0" baseline="0" dirty="0" smtClean="0">
                        <a:ln>
                          <a:noFill/>
                        </a:ln>
                        <a:solidFill>
                          <a:schemeClr val="bg1">
                            <a:lumMod val="65000"/>
                          </a:schemeClr>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lumMod val="65000"/>
                            </a:schemeClr>
                          </a:solidFill>
                          <a:effectLst/>
                          <a:latin typeface="Arial" charset="0"/>
                          <a:cs typeface="Times New Roman" pitchFamily="18" charset="0"/>
                        </a:rPr>
                        <a:t>0.15</a:t>
                      </a:r>
                      <a:endParaRPr kumimoji="0" lang="de-DE" sz="2400" b="0" i="0" u="none" strike="noStrike" cap="none" normalizeH="0" baseline="0" dirty="0" smtClean="0">
                        <a:ln>
                          <a:noFill/>
                        </a:ln>
                        <a:solidFill>
                          <a:schemeClr val="bg1">
                            <a:lumMod val="65000"/>
                          </a:schemeClr>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DE" sz="2400" b="0" i="0" u="none" strike="noStrike" kern="1200" cap="none" normalizeH="0" baseline="0" dirty="0" smtClean="0">
                          <a:ln>
                            <a:noFill/>
                          </a:ln>
                          <a:solidFill>
                            <a:schemeClr val="bg1">
                              <a:lumMod val="65000"/>
                            </a:schemeClr>
                          </a:solidFill>
                          <a:effectLst>
                            <a:outerShdw blurRad="50800" dist="50800" dir="5400000" algn="ctr" rotWithShape="0">
                              <a:schemeClr val="bg1"/>
                            </a:outerShdw>
                          </a:effectLst>
                          <a:latin typeface="Arial" charset="0"/>
                          <a:ea typeface="+mn-ea"/>
                          <a:cs typeface="Times New Roman" pitchFamily="18" charset="0"/>
                        </a:rPr>
                        <a:t>15</a:t>
                      </a: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lumMod val="65000"/>
                            </a:schemeClr>
                          </a:solidFill>
                          <a:effectLst/>
                          <a:latin typeface="Arial" charset="0"/>
                          <a:cs typeface="Times New Roman" pitchFamily="18" charset="0"/>
                        </a:rPr>
                        <a:t>Balance</a:t>
                      </a:r>
                      <a:endParaRPr kumimoji="0" lang="de-DE" sz="2400" b="0" i="0" u="none" strike="noStrike" cap="none" normalizeH="0" baseline="0" dirty="0" smtClean="0">
                        <a:ln>
                          <a:noFill/>
                        </a:ln>
                        <a:solidFill>
                          <a:schemeClr val="bg1">
                            <a:lumMod val="65000"/>
                          </a:schemeClr>
                        </a:solidFill>
                        <a:effectLst/>
                        <a:latin typeface="Times New Roman" pitchFamily="18" charset="0"/>
                        <a:cs typeface="Times New Roman" pitchFamily="18" charset="0"/>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45507" name="Rectangle 72"/>
          <p:cNvSpPr>
            <a:spLocks noChangeArrowheads="1"/>
          </p:cNvSpPr>
          <p:nvPr/>
        </p:nvSpPr>
        <p:spPr bwMode="auto">
          <a:xfrm>
            <a:off x="0" y="2105025"/>
            <a:ext cx="9144000" cy="0"/>
          </a:xfrm>
          <a:prstGeom prst="rect">
            <a:avLst/>
          </a:prstGeom>
          <a:noFill/>
          <a:ln w="15875" algn="ctr">
            <a:noFill/>
            <a:miter lim="800000"/>
            <a:headEnd/>
            <a:tailEnd/>
          </a:ln>
        </p:spPr>
        <p:txBody>
          <a:bodyPr wrap="none" lIns="90000" tIns="46800" rIns="90000" bIns="46800" anchor="ctr">
            <a:spAutoFit/>
          </a:bodyPr>
          <a:lstStyle/>
          <a:p>
            <a:endParaRPr lang="de-DE" sz="2400">
              <a:latin typeface="Times New Roman" pitchFamily="18" charset="0"/>
            </a:endParaRPr>
          </a:p>
        </p:txBody>
      </p:sp>
      <p:sp>
        <p:nvSpPr>
          <p:cNvPr id="445508" name="Rectangle 73"/>
          <p:cNvSpPr>
            <a:spLocks noChangeArrowheads="1"/>
          </p:cNvSpPr>
          <p:nvPr/>
        </p:nvSpPr>
        <p:spPr bwMode="auto">
          <a:xfrm>
            <a:off x="0" y="4752975"/>
            <a:ext cx="9144000" cy="0"/>
          </a:xfrm>
          <a:prstGeom prst="rect">
            <a:avLst/>
          </a:prstGeom>
          <a:noFill/>
          <a:ln w="15875" algn="ctr">
            <a:noFill/>
            <a:miter lim="800000"/>
            <a:headEnd/>
            <a:tailEnd/>
          </a:ln>
        </p:spPr>
        <p:txBody>
          <a:bodyPr wrap="none" lIns="90000" tIns="46800" rIns="90000" bIns="46800" anchor="ctr">
            <a:spAutoFit/>
          </a:bodyPr>
          <a:lstStyle/>
          <a:p>
            <a:endParaRPr lang="de-DE" sz="2400">
              <a:latin typeface="Times New Roman" pitchFamily="18" charset="0"/>
            </a:endParaRPr>
          </a:p>
        </p:txBody>
      </p:sp>
      <p:sp>
        <p:nvSpPr>
          <p:cNvPr id="376906" name="Text Box 74"/>
          <p:cNvSpPr txBox="1">
            <a:spLocks noChangeArrowheads="1"/>
          </p:cNvSpPr>
          <p:nvPr/>
        </p:nvSpPr>
        <p:spPr bwMode="auto">
          <a:xfrm>
            <a:off x="2598121" y="4576763"/>
            <a:ext cx="4248150" cy="525401"/>
          </a:xfrm>
          <a:prstGeom prst="rect">
            <a:avLst/>
          </a:prstGeom>
          <a:solidFill>
            <a:schemeClr val="accent1"/>
          </a:solidFill>
          <a:ln w="15875" algn="ctr">
            <a:noFill/>
            <a:miter lim="800000"/>
            <a:headEnd/>
            <a:tailEnd/>
          </a:ln>
        </p:spPr>
        <p:txBody>
          <a:bodyPr lIns="90000" tIns="46800" rIns="90000" bIns="46800">
            <a:spAutoFit/>
          </a:bodyPr>
          <a:lstStyle/>
          <a:p>
            <a:pPr>
              <a:spcBef>
                <a:spcPct val="50000"/>
              </a:spcBef>
            </a:pPr>
            <a:r>
              <a:rPr lang="de-DE" sz="2800" b="1">
                <a:solidFill>
                  <a:srgbClr val="00B0F0"/>
                </a:solidFill>
                <a:effectLst>
                  <a:outerShdw blurRad="50800" dist="50800" dir="5400000" algn="ctr" rotWithShape="0">
                    <a:schemeClr val="tx1"/>
                  </a:outerShdw>
                </a:effectLst>
              </a:rPr>
              <a:t>P</a:t>
            </a:r>
            <a:r>
              <a:rPr lang="de-DE" sz="2400" b="1"/>
              <a:t>recipitation </a:t>
            </a:r>
            <a:r>
              <a:rPr lang="de-DE" sz="2800" b="1" smtClean="0">
                <a:solidFill>
                  <a:srgbClr val="00B0F0"/>
                </a:solidFill>
                <a:effectLst>
                  <a:outerShdw blurRad="50800" dist="50800" dir="5400000" algn="ctr" rotWithShape="0">
                    <a:schemeClr val="tx1"/>
                  </a:outerShdw>
                </a:effectLst>
              </a:rPr>
              <a:t>H</a:t>
            </a:r>
            <a:r>
              <a:rPr lang="de-DE" sz="2400" b="1" smtClean="0"/>
              <a:t>ardenable</a:t>
            </a:r>
            <a:endParaRPr lang="en-US" sz="2400" b="1"/>
          </a:p>
        </p:txBody>
      </p:sp>
      <p:sp>
        <p:nvSpPr>
          <p:cNvPr id="376907" name="Text Box 75"/>
          <p:cNvSpPr txBox="1">
            <a:spLocks noChangeArrowheads="1"/>
          </p:cNvSpPr>
          <p:nvPr/>
        </p:nvSpPr>
        <p:spPr bwMode="auto">
          <a:xfrm>
            <a:off x="3209000" y="5209342"/>
            <a:ext cx="3972273" cy="463846"/>
          </a:xfrm>
          <a:prstGeom prst="rect">
            <a:avLst/>
          </a:prstGeom>
          <a:gradFill rotWithShape="1">
            <a:gsLst>
              <a:gs pos="0">
                <a:srgbClr val="FFF200"/>
              </a:gs>
              <a:gs pos="45000">
                <a:srgbClr val="FF7A00"/>
              </a:gs>
              <a:gs pos="70000">
                <a:srgbClr val="FF0300"/>
              </a:gs>
              <a:gs pos="100000">
                <a:srgbClr val="4D0808"/>
              </a:gs>
            </a:gsLst>
            <a:lin ang="0" scaled="0"/>
          </a:gradFill>
          <a:ln w="15875" algn="ctr">
            <a:noFill/>
            <a:miter lim="800000"/>
            <a:headEnd/>
            <a:tailEnd/>
          </a:ln>
        </p:spPr>
        <p:txBody>
          <a:bodyPr wrap="square" lIns="90000" tIns="46800" rIns="90000" bIns="46800">
            <a:spAutoFit/>
          </a:bodyPr>
          <a:lstStyle/>
          <a:p>
            <a:pPr algn="r"/>
            <a:r>
              <a:rPr lang="de-DE" sz="2400" b="1" dirty="0" smtClean="0">
                <a:effectLst>
                  <a:outerShdw blurRad="50800" dist="50800" dir="5400000" algn="ctr" rotWithShape="0">
                    <a:schemeClr val="bg1"/>
                  </a:outerShdw>
                </a:effectLst>
                <a:cs typeface="Times New Roman" pitchFamily="18" charset="0"/>
              </a:rPr>
              <a:t>Mn (+</a:t>
            </a:r>
            <a:r>
              <a:rPr lang="de-DE" sz="2400" b="1" dirty="0" err="1" smtClean="0">
                <a:effectLst>
                  <a:outerShdw blurRad="50800" dist="50800" dir="5400000" algn="ctr" rotWithShape="0">
                    <a:schemeClr val="bg1"/>
                  </a:outerShdw>
                </a:effectLst>
                <a:cs typeface="Times New Roman" pitchFamily="18" charset="0"/>
              </a:rPr>
              <a:t>Ni</a:t>
            </a:r>
            <a:r>
              <a:rPr lang="de-DE" sz="2400" b="1" dirty="0" smtClean="0">
                <a:effectLst>
                  <a:outerShdw blurRad="50800" dist="50800" dir="5400000" algn="ctr" rotWithShape="0">
                    <a:schemeClr val="bg1"/>
                  </a:outerShdw>
                </a:effectLst>
                <a:cs typeface="Times New Roman" pitchFamily="18" charset="0"/>
              </a:rPr>
              <a:t>): </a:t>
            </a:r>
            <a:r>
              <a:rPr lang="de-DE" sz="2400" b="1" dirty="0" err="1" smtClean="0">
                <a:effectLst>
                  <a:outerShdw blurRad="50800" dist="50800" dir="5400000" algn="ctr" rotWithShape="0">
                    <a:schemeClr val="bg1"/>
                  </a:outerShdw>
                </a:effectLst>
                <a:cs typeface="Times New Roman" pitchFamily="18" charset="0"/>
              </a:rPr>
              <a:t>austenite</a:t>
            </a:r>
            <a:r>
              <a:rPr lang="de-DE" sz="2400" b="1" dirty="0" smtClean="0">
                <a:effectLst>
                  <a:outerShdw blurRad="50800" dist="50800" dir="5400000" algn="ctr" rotWithShape="0">
                    <a:schemeClr val="bg1"/>
                  </a:outerShdw>
                </a:effectLst>
                <a:cs typeface="Times New Roman" pitchFamily="18" charset="0"/>
              </a:rPr>
              <a:t> (TRIP)</a:t>
            </a:r>
            <a:endParaRPr lang="en-US" sz="2400" b="1" dirty="0" smtClean="0">
              <a:effectLst>
                <a:outerShdw blurRad="50800" dist="50800" dir="5400000" algn="ctr" rotWithShape="0">
                  <a:schemeClr val="bg1"/>
                </a:outerShdw>
              </a:effectLst>
              <a:cs typeface="Times New Roman" pitchFamily="18" charset="0"/>
            </a:endParaRPr>
          </a:p>
        </p:txBody>
      </p:sp>
      <p:sp>
        <p:nvSpPr>
          <p:cNvPr id="376909" name="Rectangle 77"/>
          <p:cNvSpPr>
            <a:spLocks noChangeArrowheads="1"/>
          </p:cNvSpPr>
          <p:nvPr/>
        </p:nvSpPr>
        <p:spPr bwMode="auto">
          <a:xfrm>
            <a:off x="25400" y="30163"/>
            <a:ext cx="8280400" cy="457200"/>
          </a:xfrm>
          <a:prstGeom prst="rect">
            <a:avLst/>
          </a:prstGeom>
          <a:effectLst>
            <a:outerShdw blurRad="50800" dist="38100" dir="2700000" algn="tl" rotWithShape="0">
              <a:prstClr val="black">
                <a:alpha val="40000"/>
              </a:prstClr>
            </a:outerShdw>
          </a:effectLst>
        </p:spPr>
        <p:txBody>
          <a:bodyPr/>
          <a:lstStyle/>
          <a:p>
            <a:pPr algn="l" eaLnBrk="0" hangingPunct="0">
              <a:defRPr/>
            </a:pPr>
            <a:r>
              <a:rPr lang="de-DE" sz="2000" b="1" dirty="0" err="1">
                <a:solidFill>
                  <a:schemeClr val="bg1"/>
                </a:solidFill>
              </a:rPr>
              <a:t>Compositions</a:t>
            </a:r>
            <a:r>
              <a:rPr lang="de-DE" sz="2000" b="1" dirty="0">
                <a:solidFill>
                  <a:schemeClr val="bg1"/>
                </a:solidFill>
              </a:rPr>
              <a:t> in </a:t>
            </a:r>
            <a:r>
              <a:rPr lang="de-DE" sz="2000" b="1" dirty="0" err="1">
                <a:solidFill>
                  <a:schemeClr val="bg1"/>
                </a:solidFill>
              </a:rPr>
              <a:t>mass</a:t>
            </a:r>
            <a:r>
              <a:rPr lang="de-DE" sz="2000" b="1" dirty="0">
                <a:solidFill>
                  <a:schemeClr val="bg1"/>
                </a:solidFill>
              </a:rPr>
              <a:t>%</a:t>
            </a:r>
          </a:p>
        </p:txBody>
      </p:sp>
      <p:grpSp>
        <p:nvGrpSpPr>
          <p:cNvPr id="4" name="Group 20"/>
          <p:cNvGrpSpPr/>
          <p:nvPr/>
        </p:nvGrpSpPr>
        <p:grpSpPr>
          <a:xfrm>
            <a:off x="874021" y="2320086"/>
            <a:ext cx="721895" cy="1541615"/>
            <a:chOff x="874021" y="2320086"/>
            <a:chExt cx="721895" cy="1541615"/>
          </a:xfrm>
        </p:grpSpPr>
        <p:sp>
          <p:nvSpPr>
            <p:cNvPr id="18" name="TextBox 17"/>
            <p:cNvSpPr txBox="1"/>
            <p:nvPr/>
          </p:nvSpPr>
          <p:spPr>
            <a:xfrm>
              <a:off x="874021" y="2320086"/>
              <a:ext cx="721895" cy="461665"/>
            </a:xfrm>
            <a:prstGeom prst="rect">
              <a:avLst/>
            </a:prstGeom>
            <a:noFill/>
          </p:spPr>
          <p:txBody>
            <a:bodyPr wrap="square" rtlCol="0">
              <a:spAutoFit/>
            </a:bodyPr>
            <a:lstStyle/>
            <a:p>
              <a:r>
                <a:rPr lang="de-DE" sz="2400" b="1" smtClean="0">
                  <a:solidFill>
                    <a:srgbClr val="00B0F0"/>
                  </a:solidFill>
                </a:rPr>
                <a:t>PH</a:t>
              </a:r>
              <a:endParaRPr lang="de-DE" sz="2400" b="1">
                <a:solidFill>
                  <a:srgbClr val="00B0F0"/>
                </a:solidFill>
              </a:endParaRPr>
            </a:p>
          </p:txBody>
        </p:sp>
        <p:sp>
          <p:nvSpPr>
            <p:cNvPr id="19" name="TextBox 18"/>
            <p:cNvSpPr txBox="1"/>
            <p:nvPr/>
          </p:nvSpPr>
          <p:spPr>
            <a:xfrm>
              <a:off x="874021" y="2859625"/>
              <a:ext cx="721895" cy="461665"/>
            </a:xfrm>
            <a:prstGeom prst="rect">
              <a:avLst/>
            </a:prstGeom>
            <a:noFill/>
          </p:spPr>
          <p:txBody>
            <a:bodyPr wrap="square" rtlCol="0">
              <a:spAutoFit/>
            </a:bodyPr>
            <a:lstStyle/>
            <a:p>
              <a:r>
                <a:rPr lang="de-DE" sz="2400" b="1" dirty="0" smtClean="0">
                  <a:solidFill>
                    <a:srgbClr val="00B0F0"/>
                  </a:solidFill>
                </a:rPr>
                <a:t>PH</a:t>
              </a:r>
              <a:endParaRPr lang="de-DE" sz="2400" b="1" dirty="0">
                <a:solidFill>
                  <a:srgbClr val="00B0F0"/>
                </a:solidFill>
              </a:endParaRPr>
            </a:p>
          </p:txBody>
        </p:sp>
        <p:sp>
          <p:nvSpPr>
            <p:cNvPr id="20" name="TextBox 19"/>
            <p:cNvSpPr txBox="1"/>
            <p:nvPr/>
          </p:nvSpPr>
          <p:spPr>
            <a:xfrm>
              <a:off x="874021" y="3400036"/>
              <a:ext cx="721895" cy="461665"/>
            </a:xfrm>
            <a:prstGeom prst="rect">
              <a:avLst/>
            </a:prstGeom>
            <a:noFill/>
          </p:spPr>
          <p:txBody>
            <a:bodyPr wrap="square" rtlCol="0">
              <a:spAutoFit/>
            </a:bodyPr>
            <a:lstStyle/>
            <a:p>
              <a:r>
                <a:rPr lang="de-DE" sz="2400" b="1" dirty="0" smtClean="0">
                  <a:solidFill>
                    <a:srgbClr val="00B0F0"/>
                  </a:solidFill>
                </a:rPr>
                <a:t>PH</a:t>
              </a:r>
              <a:endParaRPr lang="de-DE" sz="2400" b="1" dirty="0">
                <a:solidFill>
                  <a:srgbClr val="00B0F0"/>
                </a:solidFill>
              </a:endParaRPr>
            </a:p>
          </p:txBody>
        </p:sp>
      </p:grpSp>
      <p:sp>
        <p:nvSpPr>
          <p:cNvPr id="30" name="Freeform 29"/>
          <p:cNvSpPr/>
          <p:nvPr/>
        </p:nvSpPr>
        <p:spPr>
          <a:xfrm>
            <a:off x="1275347" y="4054641"/>
            <a:ext cx="1167063" cy="770021"/>
          </a:xfrm>
          <a:custGeom>
            <a:avLst/>
            <a:gdLst>
              <a:gd name="connsiteX0" fmla="*/ 1337510 w 1337510"/>
              <a:gd name="connsiteY0" fmla="*/ 770021 h 898358"/>
              <a:gd name="connsiteX1" fmla="*/ 194510 w 1337510"/>
              <a:gd name="connsiteY1" fmla="*/ 770021 h 898358"/>
              <a:gd name="connsiteX2" fmla="*/ 170447 w 1337510"/>
              <a:gd name="connsiteY2" fmla="*/ 0 h 898358"/>
              <a:gd name="connsiteX0" fmla="*/ 1337510 w 1337510"/>
              <a:gd name="connsiteY0" fmla="*/ 770021 h 770021"/>
              <a:gd name="connsiteX1" fmla="*/ 194510 w 1337510"/>
              <a:gd name="connsiteY1" fmla="*/ 770021 h 770021"/>
              <a:gd name="connsiteX2" fmla="*/ 170447 w 1337510"/>
              <a:gd name="connsiteY2" fmla="*/ 0 h 770021"/>
              <a:gd name="connsiteX0" fmla="*/ 1167063 w 1167063"/>
              <a:gd name="connsiteY0" fmla="*/ 770021 h 770021"/>
              <a:gd name="connsiteX1" fmla="*/ 24063 w 1167063"/>
              <a:gd name="connsiteY1" fmla="*/ 770021 h 770021"/>
              <a:gd name="connsiteX2" fmla="*/ 0 w 1167063"/>
              <a:gd name="connsiteY2" fmla="*/ 0 h 770021"/>
            </a:gdLst>
            <a:ahLst/>
            <a:cxnLst>
              <a:cxn ang="0">
                <a:pos x="connsiteX0" y="connsiteY0"/>
              </a:cxn>
              <a:cxn ang="0">
                <a:pos x="connsiteX1" y="connsiteY1"/>
              </a:cxn>
              <a:cxn ang="0">
                <a:pos x="connsiteX2" y="connsiteY2"/>
              </a:cxn>
            </a:cxnLst>
            <a:rect l="l" t="t" r="r" b="b"/>
            <a:pathLst>
              <a:path w="1167063" h="770021">
                <a:moveTo>
                  <a:pt x="1167063" y="770021"/>
                </a:moveTo>
                <a:lnTo>
                  <a:pt x="24063" y="770021"/>
                </a:lnTo>
                <a:lnTo>
                  <a:pt x="0" y="0"/>
                </a:lnTo>
              </a:path>
            </a:pathLst>
          </a:custGeom>
          <a:ln w="63500">
            <a:solidFill>
              <a:srgbClr val="00B0F0"/>
            </a:solidFill>
            <a:tailEnd type="triangle"/>
          </a:ln>
          <a:effectLst>
            <a:outerShdw blurRad="50800" dist="50800" dir="804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5" name="Rechteck 24"/>
          <p:cNvSpPr/>
          <p:nvPr/>
        </p:nvSpPr>
        <p:spPr>
          <a:xfrm>
            <a:off x="4572000" y="6611035"/>
            <a:ext cx="4572000" cy="261610"/>
          </a:xfrm>
          <a:prstGeom prst="rect">
            <a:avLst/>
          </a:prstGeom>
        </p:spPr>
        <p:txBody>
          <a:bodyPr>
            <a:spAutoFit/>
          </a:bodyPr>
          <a:lstStyle/>
          <a:p>
            <a:r>
              <a:rPr lang="en-GB" sz="1100" dirty="0" smtClean="0">
                <a:solidFill>
                  <a:schemeClr val="bg1">
                    <a:lumMod val="95000"/>
                  </a:schemeClr>
                </a:solidFill>
              </a:rPr>
              <a:t>D. </a:t>
            </a:r>
            <a:r>
              <a:rPr lang="en-GB" sz="1100" dirty="0" err="1" smtClean="0">
                <a:solidFill>
                  <a:schemeClr val="bg1">
                    <a:lumMod val="95000"/>
                  </a:schemeClr>
                </a:solidFill>
              </a:rPr>
              <a:t>Raabe</a:t>
            </a:r>
            <a:r>
              <a:rPr lang="en-GB" sz="1100" dirty="0" smtClean="0">
                <a:solidFill>
                  <a:schemeClr val="bg1">
                    <a:lumMod val="95000"/>
                  </a:schemeClr>
                </a:solidFill>
              </a:rPr>
              <a:t> et al. </a:t>
            </a:r>
            <a:r>
              <a:rPr lang="en-GB" sz="1100" dirty="0" err="1" smtClean="0">
                <a:solidFill>
                  <a:schemeClr val="bg1">
                    <a:lumMod val="95000"/>
                  </a:schemeClr>
                </a:solidFill>
              </a:rPr>
              <a:t>Scripta</a:t>
            </a:r>
            <a:r>
              <a:rPr lang="en-GB" sz="1100" dirty="0" smtClean="0">
                <a:solidFill>
                  <a:schemeClr val="bg1">
                    <a:lumMod val="95000"/>
                  </a:schemeClr>
                </a:solidFill>
              </a:rPr>
              <a:t> </a:t>
            </a:r>
            <a:r>
              <a:rPr lang="en-GB" sz="1100" dirty="0" err="1" smtClean="0">
                <a:solidFill>
                  <a:schemeClr val="bg1">
                    <a:lumMod val="95000"/>
                  </a:schemeClr>
                </a:solidFill>
              </a:rPr>
              <a:t>Materialia</a:t>
            </a:r>
            <a:r>
              <a:rPr lang="en-GB" sz="1100" dirty="0" smtClean="0">
                <a:solidFill>
                  <a:schemeClr val="bg1">
                    <a:lumMod val="95000"/>
                  </a:schemeClr>
                </a:solidFill>
              </a:rPr>
              <a:t> 60 (2009) 1141</a:t>
            </a:r>
            <a:endParaRPr lang="de-DE" sz="1100" dirty="0">
              <a:solidFill>
                <a:schemeClr val="bg1">
                  <a:lumMod val="95000"/>
                </a:schemeClr>
              </a:solidFill>
            </a:endParaRPr>
          </a:p>
        </p:txBody>
      </p:sp>
      <p:sp>
        <p:nvSpPr>
          <p:cNvPr id="27" name="Textfeld 26"/>
          <p:cNvSpPr txBox="1"/>
          <p:nvPr/>
        </p:nvSpPr>
        <p:spPr>
          <a:xfrm>
            <a:off x="2254885" y="5991365"/>
            <a:ext cx="4791696" cy="369332"/>
          </a:xfrm>
          <a:prstGeom prst="rect">
            <a:avLst/>
          </a:prstGeom>
          <a:noFill/>
        </p:spPr>
        <p:txBody>
          <a:bodyPr wrap="none" rtlCol="0">
            <a:spAutoFit/>
          </a:bodyPr>
          <a:lstStyle/>
          <a:p>
            <a:r>
              <a:rPr lang="de-DE" b="1" dirty="0" err="1" smtClean="0"/>
              <a:t>Martensite</a:t>
            </a:r>
            <a:r>
              <a:rPr lang="de-DE" b="1" dirty="0" smtClean="0"/>
              <a:t> </a:t>
            </a:r>
            <a:r>
              <a:rPr lang="de-DE" b="1" dirty="0" err="1" smtClean="0"/>
              <a:t>aging</a:t>
            </a:r>
            <a:r>
              <a:rPr lang="de-DE" b="1" dirty="0" smtClean="0"/>
              <a:t> after </a:t>
            </a:r>
            <a:r>
              <a:rPr lang="de-DE" b="1" dirty="0" err="1" smtClean="0"/>
              <a:t>quenching</a:t>
            </a:r>
            <a:r>
              <a:rPr lang="de-DE" b="1" dirty="0" smtClean="0"/>
              <a:t> </a:t>
            </a:r>
            <a:r>
              <a:rPr lang="de-DE" b="1" dirty="0" err="1" smtClean="0"/>
              <a:t>at</a:t>
            </a:r>
            <a:r>
              <a:rPr lang="de-DE" b="1" dirty="0" smtClean="0"/>
              <a:t> 450°C</a:t>
            </a:r>
            <a:endParaRPr lang="de-DE" b="1" dirty="0"/>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0" name="Rectangle 2"/>
          <p:cNvSpPr>
            <a:spLocks noChangeArrowheads="1"/>
          </p:cNvSpPr>
          <p:nvPr/>
        </p:nvSpPr>
        <p:spPr bwMode="auto">
          <a:xfrm>
            <a:off x="425829" y="1635942"/>
            <a:ext cx="8264104" cy="3363570"/>
          </a:xfrm>
          <a:prstGeom prst="rect">
            <a:avLst/>
          </a:prstGeom>
          <a:noFill/>
          <a:ln w="9525">
            <a:noFill/>
            <a:miter lim="800000"/>
            <a:headEnd/>
            <a:tailEnd/>
          </a:ln>
        </p:spPr>
        <p:txBody>
          <a:bodyPr>
            <a:scene3d>
              <a:camera prst="orthographicFront"/>
              <a:lightRig rig="soft" dir="t">
                <a:rot lat="0" lon="0" rev="10800000"/>
              </a:lightRig>
            </a:scene3d>
            <a:sp3d>
              <a:bevelT w="27940" h="12700"/>
              <a:contourClr>
                <a:srgbClr val="DDDDDD"/>
              </a:contourClr>
            </a:sp3d>
          </a:bodyPr>
          <a:lstStyle/>
          <a:p>
            <a:pPr marL="342900" indent="-342900" algn="l" eaLnBrk="0" hangingPunct="0">
              <a:spcBef>
                <a:spcPct val="70000"/>
              </a:spcBef>
              <a:buClr>
                <a:srgbClr val="006699"/>
              </a:buClr>
              <a:buFont typeface="Wingdings" pitchFamily="2" charset="2"/>
              <a:buChar char="§"/>
            </a:pPr>
            <a:r>
              <a:rPr lang="de-DE" sz="2600" b="1" dirty="0" smtClean="0">
                <a:ln w="1905"/>
                <a:solidFill>
                  <a:schemeClr val="accent1">
                    <a:lumMod val="50000"/>
                  </a:schemeClr>
                </a:solidFill>
                <a:effectLst>
                  <a:innerShdw blurRad="266700" dist="43180" dir="5400000">
                    <a:srgbClr val="000000">
                      <a:alpha val="54000"/>
                    </a:srgbClr>
                  </a:innerShdw>
                </a:effectLst>
              </a:rPr>
              <a:t>Motivation </a:t>
            </a:r>
            <a:r>
              <a:rPr lang="de-DE" sz="2600" b="1" dirty="0" err="1" smtClean="0">
                <a:ln w="1905"/>
                <a:solidFill>
                  <a:schemeClr val="accent1">
                    <a:lumMod val="50000"/>
                  </a:schemeClr>
                </a:solidFill>
                <a:effectLst>
                  <a:innerShdw blurRad="266700" dist="43180" dir="5400000">
                    <a:srgbClr val="000000">
                      <a:alpha val="54000"/>
                    </a:srgbClr>
                  </a:innerShdw>
                </a:effectLst>
              </a:rPr>
              <a:t>and</a:t>
            </a:r>
            <a:r>
              <a:rPr lang="de-DE" sz="2600" b="1" dirty="0" smtClean="0">
                <a:ln w="1905"/>
                <a:solidFill>
                  <a:schemeClr val="accent1">
                    <a:lumMod val="50000"/>
                  </a:schemeClr>
                </a:solidFill>
                <a:effectLst>
                  <a:innerShdw blurRad="266700" dist="43180" dir="5400000">
                    <a:srgbClr val="000000">
                      <a:alpha val="54000"/>
                    </a:srgbClr>
                  </a:innerShdw>
                </a:effectLst>
              </a:rPr>
              <a:t> </a:t>
            </a:r>
            <a:r>
              <a:rPr lang="de-DE" sz="2600" b="1" dirty="0" err="1" smtClean="0">
                <a:ln w="1905"/>
                <a:solidFill>
                  <a:schemeClr val="accent1">
                    <a:lumMod val="50000"/>
                  </a:schemeClr>
                </a:solidFill>
                <a:effectLst>
                  <a:innerShdw blurRad="266700" dist="43180" dir="5400000">
                    <a:srgbClr val="000000">
                      <a:alpha val="54000"/>
                    </a:srgbClr>
                  </a:innerShdw>
                </a:effectLst>
              </a:rPr>
              <a:t>alloy</a:t>
            </a:r>
            <a:r>
              <a:rPr lang="de-DE" sz="2600" b="1" dirty="0" smtClean="0">
                <a:ln w="1905"/>
                <a:solidFill>
                  <a:schemeClr val="accent1">
                    <a:lumMod val="50000"/>
                  </a:schemeClr>
                </a:solidFill>
                <a:effectLst>
                  <a:innerShdw blurRad="266700" dist="43180" dir="5400000">
                    <a:srgbClr val="000000">
                      <a:alpha val="54000"/>
                    </a:srgbClr>
                  </a:innerShdw>
                </a:effectLst>
              </a:rPr>
              <a:t> design</a:t>
            </a:r>
          </a:p>
          <a:p>
            <a:pPr marL="342900" indent="-342900" algn="l" eaLnBrk="0" hangingPunct="0">
              <a:spcBef>
                <a:spcPct val="70000"/>
              </a:spcBef>
              <a:buClr>
                <a:srgbClr val="006699"/>
              </a:buClr>
              <a:buFont typeface="Wingdings" pitchFamily="2" charset="2"/>
              <a:buChar char="§"/>
            </a:pPr>
            <a:r>
              <a:rPr lang="de-DE" sz="2600" b="1" dirty="0" smtClean="0">
                <a:ln w="1905"/>
                <a:solidFill>
                  <a:schemeClr val="accent1">
                    <a:lumMod val="50000"/>
                  </a:schemeClr>
                </a:solidFill>
                <a:effectLst>
                  <a:innerShdw blurRad="266700" dist="43180" dir="5400000">
                    <a:srgbClr val="000000">
                      <a:alpha val="54000"/>
                    </a:srgbClr>
                  </a:innerShdw>
                </a:effectLst>
              </a:rPr>
              <a:t>Atom probe </a:t>
            </a:r>
            <a:r>
              <a:rPr lang="de-DE" sz="2600" b="1" dirty="0" err="1" smtClean="0">
                <a:ln w="1905"/>
                <a:solidFill>
                  <a:schemeClr val="accent1">
                    <a:lumMod val="50000"/>
                  </a:schemeClr>
                </a:solidFill>
                <a:effectLst>
                  <a:innerShdw blurRad="266700" dist="43180" dir="5400000">
                    <a:srgbClr val="000000">
                      <a:alpha val="54000"/>
                    </a:srgbClr>
                  </a:innerShdw>
                </a:effectLst>
              </a:rPr>
              <a:t>tomography</a:t>
            </a:r>
            <a:endParaRPr lang="de-DE" sz="2600" b="1" dirty="0" smtClean="0">
              <a:ln w="1905"/>
              <a:solidFill>
                <a:schemeClr val="accent1">
                  <a:lumMod val="50000"/>
                </a:schemeClr>
              </a:solidFill>
              <a:effectLst>
                <a:innerShdw blurRad="266700" dist="43180" dir="5400000">
                  <a:srgbClr val="000000">
                    <a:alpha val="54000"/>
                  </a:srgbClr>
                </a:innerShdw>
              </a:effectLst>
            </a:endParaRPr>
          </a:p>
          <a:p>
            <a:pPr marL="342900" indent="-342900" algn="l" eaLnBrk="0" hangingPunct="0">
              <a:spcBef>
                <a:spcPct val="70000"/>
              </a:spcBef>
              <a:buClr>
                <a:srgbClr val="006699"/>
              </a:buClr>
              <a:buFont typeface="Wingdings" pitchFamily="2" charset="2"/>
              <a:buChar char="§"/>
            </a:pPr>
            <a:r>
              <a:rPr lang="de-DE" sz="2600" b="1" dirty="0" err="1" smtClean="0">
                <a:ln w="1905"/>
                <a:solidFill>
                  <a:schemeClr val="accent1">
                    <a:lumMod val="50000"/>
                  </a:schemeClr>
                </a:solidFill>
                <a:effectLst>
                  <a:innerShdw blurRad="266700" dist="43180" dir="5400000">
                    <a:srgbClr val="000000">
                      <a:alpha val="54000"/>
                    </a:srgbClr>
                  </a:innerShdw>
                </a:effectLst>
              </a:rPr>
              <a:t>Mechanical</a:t>
            </a:r>
            <a:r>
              <a:rPr lang="de-DE" sz="2600" b="1" dirty="0" smtClean="0">
                <a:ln w="1905"/>
                <a:solidFill>
                  <a:schemeClr val="accent1">
                    <a:lumMod val="50000"/>
                  </a:schemeClr>
                </a:solidFill>
                <a:effectLst>
                  <a:innerShdw blurRad="266700" dist="43180" dir="5400000">
                    <a:srgbClr val="000000">
                      <a:alpha val="54000"/>
                    </a:srgbClr>
                  </a:innerShdw>
                </a:effectLst>
              </a:rPr>
              <a:t> </a:t>
            </a:r>
            <a:r>
              <a:rPr lang="de-DE" sz="2600" b="1" dirty="0" err="1" smtClean="0">
                <a:ln w="1905"/>
                <a:solidFill>
                  <a:schemeClr val="accent1">
                    <a:lumMod val="50000"/>
                  </a:schemeClr>
                </a:solidFill>
                <a:effectLst>
                  <a:innerShdw blurRad="266700" dist="43180" dir="5400000">
                    <a:srgbClr val="000000">
                      <a:alpha val="54000"/>
                    </a:srgbClr>
                  </a:innerShdw>
                </a:effectLst>
              </a:rPr>
              <a:t>properties</a:t>
            </a:r>
            <a:r>
              <a:rPr lang="de-DE" sz="2600" b="1" dirty="0" smtClean="0">
                <a:ln w="1905"/>
                <a:solidFill>
                  <a:schemeClr val="accent1">
                    <a:lumMod val="50000"/>
                  </a:schemeClr>
                </a:solidFill>
                <a:effectLst>
                  <a:innerShdw blurRad="266700" dist="43180" dir="5400000">
                    <a:srgbClr val="000000">
                      <a:alpha val="54000"/>
                    </a:srgbClr>
                  </a:innerShdw>
                </a:effectLst>
              </a:rPr>
              <a:t> </a:t>
            </a:r>
            <a:r>
              <a:rPr lang="de-DE" sz="2600" b="1" dirty="0" err="1" smtClean="0">
                <a:ln w="1905"/>
                <a:solidFill>
                  <a:schemeClr val="accent1">
                    <a:lumMod val="50000"/>
                  </a:schemeClr>
                </a:solidFill>
                <a:effectLst>
                  <a:innerShdw blurRad="266700" dist="43180" dir="5400000">
                    <a:srgbClr val="000000">
                      <a:alpha val="54000"/>
                    </a:srgbClr>
                  </a:innerShdw>
                </a:effectLst>
              </a:rPr>
              <a:t>and</a:t>
            </a:r>
            <a:r>
              <a:rPr lang="de-DE" sz="2600" b="1" dirty="0" smtClean="0">
                <a:ln w="1905"/>
                <a:solidFill>
                  <a:schemeClr val="accent1">
                    <a:lumMod val="50000"/>
                  </a:schemeClr>
                </a:solidFill>
                <a:effectLst>
                  <a:innerShdw blurRad="266700" dist="43180" dir="5400000">
                    <a:srgbClr val="000000">
                      <a:alpha val="54000"/>
                    </a:srgbClr>
                  </a:innerShdw>
                </a:effectLst>
              </a:rPr>
              <a:t> </a:t>
            </a:r>
            <a:r>
              <a:rPr lang="de-DE" sz="2600" b="1" dirty="0" err="1" smtClean="0">
                <a:ln w="1905"/>
                <a:solidFill>
                  <a:schemeClr val="accent1">
                    <a:lumMod val="50000"/>
                  </a:schemeClr>
                </a:solidFill>
                <a:effectLst>
                  <a:innerShdw blurRad="266700" dist="43180" dir="5400000">
                    <a:srgbClr val="000000">
                      <a:alpha val="54000"/>
                    </a:srgbClr>
                  </a:innerShdw>
                </a:effectLst>
              </a:rPr>
              <a:t>microstructure</a:t>
            </a:r>
            <a:endParaRPr lang="de-DE" sz="2600" b="1" dirty="0" smtClean="0">
              <a:ln w="1905"/>
              <a:solidFill>
                <a:schemeClr val="accent1">
                  <a:lumMod val="50000"/>
                </a:schemeClr>
              </a:solidFill>
              <a:effectLst>
                <a:innerShdw blurRad="266700" dist="43180" dir="5400000">
                  <a:srgbClr val="000000">
                    <a:alpha val="54000"/>
                  </a:srgbClr>
                </a:innerShdw>
              </a:effectLst>
            </a:endParaRPr>
          </a:p>
          <a:p>
            <a:pPr marL="342900" indent="-342900" algn="l" eaLnBrk="0" hangingPunct="0">
              <a:spcBef>
                <a:spcPct val="70000"/>
              </a:spcBef>
              <a:buClr>
                <a:srgbClr val="006699"/>
              </a:buClr>
              <a:buFont typeface="Wingdings" pitchFamily="2" charset="2"/>
              <a:buChar char="§"/>
            </a:pPr>
            <a:r>
              <a:rPr lang="de-DE" sz="2600" b="1" dirty="0" smtClean="0">
                <a:ln w="1905"/>
                <a:solidFill>
                  <a:schemeClr val="accent1">
                    <a:lumMod val="50000"/>
                  </a:schemeClr>
                </a:solidFill>
                <a:effectLst>
                  <a:innerShdw blurRad="266700" dist="43180" dir="5400000">
                    <a:srgbClr val="000000">
                      <a:alpha val="54000"/>
                    </a:srgbClr>
                  </a:innerShdw>
                </a:effectLst>
              </a:rPr>
              <a:t>Mn </a:t>
            </a:r>
            <a:r>
              <a:rPr lang="de-DE" sz="2600" b="1" dirty="0" err="1" smtClean="0">
                <a:ln w="1905"/>
                <a:solidFill>
                  <a:schemeClr val="accent1">
                    <a:lumMod val="50000"/>
                  </a:schemeClr>
                </a:solidFill>
                <a:effectLst>
                  <a:innerShdw blurRad="266700" dist="43180" dir="5400000">
                    <a:srgbClr val="000000">
                      <a:alpha val="54000"/>
                    </a:srgbClr>
                  </a:innerShdw>
                </a:effectLst>
              </a:rPr>
              <a:t>partitioning</a:t>
            </a:r>
            <a:r>
              <a:rPr lang="de-DE" sz="2600" b="1" dirty="0" smtClean="0">
                <a:ln w="1905"/>
                <a:solidFill>
                  <a:schemeClr val="accent1">
                    <a:lumMod val="50000"/>
                  </a:schemeClr>
                </a:solidFill>
                <a:effectLst>
                  <a:innerShdw blurRad="266700" dist="43180" dir="5400000">
                    <a:srgbClr val="000000">
                      <a:alpha val="54000"/>
                    </a:srgbClr>
                  </a:innerShdw>
                </a:effectLst>
              </a:rPr>
              <a:t> </a:t>
            </a:r>
            <a:r>
              <a:rPr lang="de-DE" sz="2600" b="1" dirty="0" err="1" smtClean="0">
                <a:ln w="1905"/>
                <a:solidFill>
                  <a:schemeClr val="accent1">
                    <a:lumMod val="50000"/>
                  </a:schemeClr>
                </a:solidFill>
                <a:effectLst>
                  <a:innerShdw blurRad="266700" dist="43180" dir="5400000">
                    <a:srgbClr val="000000">
                      <a:alpha val="54000"/>
                    </a:srgbClr>
                  </a:innerShdw>
                </a:effectLst>
              </a:rPr>
              <a:t>and</a:t>
            </a:r>
            <a:r>
              <a:rPr lang="de-DE" sz="2600" b="1" dirty="0" smtClean="0">
                <a:ln w="1905"/>
                <a:solidFill>
                  <a:schemeClr val="accent1">
                    <a:lumMod val="50000"/>
                  </a:schemeClr>
                </a:solidFill>
                <a:effectLst>
                  <a:innerShdw blurRad="266700" dist="43180" dir="5400000">
                    <a:srgbClr val="000000">
                      <a:alpha val="54000"/>
                    </a:srgbClr>
                  </a:innerShdw>
                </a:effectLst>
              </a:rPr>
              <a:t> </a:t>
            </a:r>
            <a:r>
              <a:rPr lang="de-DE" sz="2600" b="1" dirty="0" err="1" smtClean="0">
                <a:ln w="1905"/>
                <a:solidFill>
                  <a:schemeClr val="accent1">
                    <a:lumMod val="50000"/>
                  </a:schemeClr>
                </a:solidFill>
                <a:effectLst>
                  <a:innerShdw blurRad="266700" dist="43180" dir="5400000">
                    <a:srgbClr val="000000">
                      <a:alpha val="54000"/>
                    </a:srgbClr>
                  </a:innerShdw>
                </a:effectLst>
              </a:rPr>
              <a:t>simulations</a:t>
            </a:r>
            <a:endParaRPr lang="de-DE" sz="2600" b="1" dirty="0" smtClean="0">
              <a:ln w="1905"/>
              <a:solidFill>
                <a:schemeClr val="accent1">
                  <a:lumMod val="50000"/>
                </a:schemeClr>
              </a:solidFill>
              <a:effectLst>
                <a:innerShdw blurRad="266700" dist="43180" dir="5400000">
                  <a:srgbClr val="000000">
                    <a:alpha val="54000"/>
                  </a:srgbClr>
                </a:innerShdw>
              </a:effectLst>
            </a:endParaRPr>
          </a:p>
          <a:p>
            <a:pPr marL="342900" indent="-342900" algn="l" eaLnBrk="0" hangingPunct="0">
              <a:lnSpc>
                <a:spcPct val="90000"/>
              </a:lnSpc>
              <a:spcBef>
                <a:spcPct val="55000"/>
              </a:spcBef>
              <a:buClr>
                <a:srgbClr val="006699"/>
              </a:buClr>
              <a:buFont typeface="Wingdings" pitchFamily="2" charset="2"/>
              <a:buChar char="§"/>
            </a:pPr>
            <a:r>
              <a:rPr lang="de-DE" sz="2600" b="1" dirty="0" err="1" smtClean="0">
                <a:ln w="1905"/>
                <a:solidFill>
                  <a:schemeClr val="accent1">
                    <a:lumMod val="50000"/>
                  </a:schemeClr>
                </a:solidFill>
                <a:effectLst>
                  <a:innerShdw blurRad="266700" dist="43180" dir="5400000">
                    <a:srgbClr val="000000">
                      <a:alpha val="54000"/>
                    </a:srgbClr>
                  </a:innerShdw>
                </a:effectLst>
              </a:rPr>
              <a:t>Conclusions</a:t>
            </a:r>
            <a:endParaRPr lang="de-DE" sz="2600" b="1" dirty="0" smtClean="0">
              <a:ln w="1905"/>
              <a:solidFill>
                <a:schemeClr val="accent1">
                  <a:lumMod val="50000"/>
                </a:schemeClr>
              </a:solidFill>
              <a:effectLst>
                <a:innerShdw blurRad="266700" dist="43180" dir="5400000">
                  <a:srgbClr val="000000">
                    <a:alpha val="54000"/>
                  </a:srgbClr>
                </a:innerShdw>
              </a:effectLst>
            </a:endParaRPr>
          </a:p>
        </p:txBody>
      </p:sp>
      <p:sp>
        <p:nvSpPr>
          <p:cNvPr id="9" name="Rectangle 2"/>
          <p:cNvSpPr txBox="1">
            <a:spLocks noChangeArrowheads="1"/>
          </p:cNvSpPr>
          <p:nvPr/>
        </p:nvSpPr>
        <p:spPr>
          <a:xfrm>
            <a:off x="57150" y="44450"/>
            <a:ext cx="8043863" cy="431800"/>
          </a:xfrm>
          <a:prstGeom prst="rect">
            <a:avLst/>
          </a:prstGeom>
          <a:effectLst>
            <a:outerShdw blurRad="50800" dist="38100" dir="2700000" algn="tl" rotWithShape="0">
              <a:prstClr val="black">
                <a:alpha val="40000"/>
              </a:prstClr>
            </a:outerShdw>
          </a:effectLst>
        </p:spPr>
        <p:txBody>
          <a:bodyPr/>
          <a:lstStyle/>
          <a:p>
            <a:pPr algn="l" eaLnBrk="0" hangingPunct="0">
              <a:defRPr/>
            </a:pPr>
            <a:r>
              <a:rPr lang="de-DE" sz="2000" b="1" dirty="0" err="1" smtClean="0">
                <a:solidFill>
                  <a:schemeClr val="bg1"/>
                </a:solidFill>
              </a:rPr>
              <a:t>Overview</a:t>
            </a:r>
            <a:endParaRPr lang="en-GB" sz="2200" b="1" dirty="0">
              <a:solidFill>
                <a:schemeClr val="bg1"/>
              </a:solidFill>
            </a:endParaRPr>
          </a:p>
        </p:txBody>
      </p:sp>
      <p:sp>
        <p:nvSpPr>
          <p:cNvPr id="5" name="Pfeil nach rechts 4"/>
          <p:cNvSpPr/>
          <p:nvPr/>
        </p:nvSpPr>
        <p:spPr>
          <a:xfrm rot="1290553" flipH="1">
            <a:off x="8682487" y="2164623"/>
            <a:ext cx="923026" cy="534838"/>
          </a:xfrm>
          <a:prstGeom prst="rightArrow">
            <a:avLst/>
          </a:prstGeom>
          <a:solidFill>
            <a:schemeClr val="accent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oliennummernplatzhalter 1"/>
          <p:cNvSpPr>
            <a:spLocks noGrp="1"/>
          </p:cNvSpPr>
          <p:nvPr>
            <p:ph type="sldNum" sz="quarter" idx="11"/>
          </p:nvPr>
        </p:nvSpPr>
        <p:spPr>
          <a:xfrm>
            <a:off x="7010400" y="6594502"/>
            <a:ext cx="2133600" cy="279400"/>
          </a:xfrm>
        </p:spPr>
        <p:txBody>
          <a:bodyPr/>
          <a:lstStyle/>
          <a:p>
            <a:pPr>
              <a:defRPr/>
            </a:pPr>
            <a:fld id="{84E08174-D096-4148-B1AA-65278E8A85EF}" type="slidenum">
              <a:rPr lang="en-US" smtClean="0"/>
              <a:pPr>
                <a:defRPr/>
              </a:pPr>
              <a:t>4</a:t>
            </a:fld>
            <a:endParaRPr lang="en-US" dirty="0"/>
          </a:p>
        </p:txBody>
      </p:sp>
      <p:sp>
        <p:nvSpPr>
          <p:cNvPr id="7" name="Rectangle 2"/>
          <p:cNvSpPr>
            <a:spLocks noChangeArrowheads="1"/>
          </p:cNvSpPr>
          <p:nvPr/>
        </p:nvSpPr>
        <p:spPr bwMode="auto">
          <a:xfrm>
            <a:off x="4914790" y="6599328"/>
            <a:ext cx="1032655"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100" dirty="0" smtClean="0">
                <a:solidFill>
                  <a:srgbClr val="BFBFBF"/>
                </a:solidFill>
              </a:rPr>
              <a:t>www.mpie.de</a:t>
            </a:r>
            <a:endParaRPr lang="de-DE" sz="1100" dirty="0" smtClean="0">
              <a:solidFill>
                <a:srgbClr val="BFBFBF"/>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35" presetClass="path" presetSubtype="0" accel="50000" decel="50000" fill="hold" grpId="0" nodeType="withEffect">
                                  <p:stCondLst>
                                    <p:cond delay="0"/>
                                  </p:stCondLst>
                                  <p:childTnLst>
                                    <p:animMotion origin="layout" path="M 5.55556E-7 -7.40741E-7 L -0.38125 0.01134 " pathEditMode="relative" rAng="0" ptsTypes="AA">
                                      <p:cBhvr>
                                        <p:cTn id="9" dur="2000" fill="hold"/>
                                        <p:tgtEl>
                                          <p:spTgt spid="5"/>
                                        </p:tgtEl>
                                        <p:attrNameLst>
                                          <p:attrName>ppt_x</p:attrName>
                                          <p:attrName>ppt_y</p:attrName>
                                        </p:attrNameLst>
                                      </p:cBhvr>
                                      <p:rCtr x="-191" y="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6"/>
          <p:cNvSpPr txBox="1">
            <a:spLocks noChangeArrowheads="1"/>
          </p:cNvSpPr>
          <p:nvPr/>
        </p:nvSpPr>
        <p:spPr bwMode="auto">
          <a:xfrm>
            <a:off x="152400" y="32285"/>
            <a:ext cx="7677150" cy="402291"/>
          </a:xfrm>
          <a:prstGeom prst="rect">
            <a:avLst/>
          </a:prstGeom>
          <a:effectLst>
            <a:outerShdw blurRad="50800" dist="38100" dir="2700000" algn="tl" rotWithShape="0">
              <a:prstClr val="black">
                <a:alpha val="40000"/>
              </a:prstClr>
            </a:outerShdw>
          </a:effectLst>
        </p:spPr>
        <p:txBody>
          <a:bodyPr/>
          <a:lstStyle/>
          <a:p>
            <a:pPr algn="l">
              <a:defRPr/>
            </a:pPr>
            <a:r>
              <a:rPr lang="de-DE" sz="2000" b="1" dirty="0">
                <a:solidFill>
                  <a:schemeClr val="bg1"/>
                </a:solidFill>
              </a:rPr>
              <a:t>Atom Probe </a:t>
            </a:r>
            <a:r>
              <a:rPr lang="de-DE" sz="2000" b="1" dirty="0" err="1">
                <a:solidFill>
                  <a:schemeClr val="bg1"/>
                </a:solidFill>
              </a:rPr>
              <a:t>Tomography</a:t>
            </a:r>
            <a:r>
              <a:rPr lang="de-DE" sz="2000" b="1" dirty="0">
                <a:solidFill>
                  <a:schemeClr val="bg1"/>
                </a:solidFill>
              </a:rPr>
              <a:t> (APT)</a:t>
            </a:r>
          </a:p>
        </p:txBody>
      </p:sp>
      <p:pic>
        <p:nvPicPr>
          <p:cNvPr id="6148" name="Grafik 45" descr="atoms.jpg"/>
          <p:cNvPicPr>
            <a:picLocks noChangeAspect="1"/>
          </p:cNvPicPr>
          <p:nvPr/>
        </p:nvPicPr>
        <p:blipFill>
          <a:blip r:embed="rId3" cstate="print"/>
          <a:srcRect/>
          <a:stretch>
            <a:fillRect/>
          </a:stretch>
        </p:blipFill>
        <p:spPr bwMode="auto">
          <a:xfrm>
            <a:off x="6172200" y="3276600"/>
            <a:ext cx="2667000" cy="3067050"/>
          </a:xfrm>
          <a:prstGeom prst="rect">
            <a:avLst/>
          </a:prstGeom>
          <a:noFill/>
          <a:ln w="9525">
            <a:noFill/>
            <a:miter lim="800000"/>
            <a:headEnd/>
            <a:tailEnd/>
          </a:ln>
        </p:spPr>
      </p:pic>
      <p:sp>
        <p:nvSpPr>
          <p:cNvPr id="6149" name="Textfeld 353"/>
          <p:cNvSpPr txBox="1">
            <a:spLocks noChangeArrowheads="1"/>
          </p:cNvSpPr>
          <p:nvPr/>
        </p:nvSpPr>
        <p:spPr bwMode="auto">
          <a:xfrm>
            <a:off x="333375" y="1804988"/>
            <a:ext cx="2433638" cy="369887"/>
          </a:xfrm>
          <a:prstGeom prst="rect">
            <a:avLst/>
          </a:prstGeom>
          <a:noFill/>
          <a:ln w="9525">
            <a:noFill/>
            <a:miter lim="800000"/>
            <a:headEnd/>
            <a:tailEnd/>
          </a:ln>
        </p:spPr>
        <p:txBody>
          <a:bodyPr>
            <a:spAutoFit/>
          </a:bodyPr>
          <a:lstStyle/>
          <a:p>
            <a:r>
              <a:rPr lang="en-US"/>
              <a:t>Tip-shaped  sample</a:t>
            </a:r>
          </a:p>
        </p:txBody>
      </p:sp>
      <p:sp>
        <p:nvSpPr>
          <p:cNvPr id="6150" name="Freeform 41"/>
          <p:cNvSpPr>
            <a:spLocks/>
          </p:cNvSpPr>
          <p:nvPr/>
        </p:nvSpPr>
        <p:spPr bwMode="auto">
          <a:xfrm>
            <a:off x="760413" y="3117850"/>
            <a:ext cx="4281487" cy="536575"/>
          </a:xfrm>
          <a:custGeom>
            <a:avLst/>
            <a:gdLst>
              <a:gd name="T0" fmla="*/ 0 w 3342"/>
              <a:gd name="T1" fmla="*/ 0 h 738"/>
              <a:gd name="T2" fmla="*/ 0 w 3342"/>
              <a:gd name="T3" fmla="*/ 2147483647 h 738"/>
              <a:gd name="T4" fmla="*/ 2147483647 w 3342"/>
              <a:gd name="T5" fmla="*/ 2147483647 h 738"/>
              <a:gd name="T6" fmla="*/ 0 60000 65536"/>
              <a:gd name="T7" fmla="*/ 0 60000 65536"/>
              <a:gd name="T8" fmla="*/ 0 60000 65536"/>
              <a:gd name="T9" fmla="*/ 0 w 3342"/>
              <a:gd name="T10" fmla="*/ 0 h 738"/>
              <a:gd name="T11" fmla="*/ 3342 w 3342"/>
              <a:gd name="T12" fmla="*/ 738 h 738"/>
            </a:gdLst>
            <a:ahLst/>
            <a:cxnLst>
              <a:cxn ang="T6">
                <a:pos x="T0" y="T1"/>
              </a:cxn>
              <a:cxn ang="T7">
                <a:pos x="T2" y="T3"/>
              </a:cxn>
              <a:cxn ang="T8">
                <a:pos x="T4" y="T5"/>
              </a:cxn>
            </a:cxnLst>
            <a:rect l="T9" t="T10" r="T11" b="T12"/>
            <a:pathLst>
              <a:path w="3342" h="738">
                <a:moveTo>
                  <a:pt x="0" y="0"/>
                </a:moveTo>
                <a:lnTo>
                  <a:pt x="0" y="738"/>
                </a:lnTo>
                <a:lnTo>
                  <a:pt x="3342" y="738"/>
                </a:lnTo>
              </a:path>
            </a:pathLst>
          </a:custGeom>
          <a:noFill/>
          <a:ln w="9525">
            <a:solidFill>
              <a:schemeClr val="tx1"/>
            </a:solidFill>
            <a:round/>
            <a:headEnd/>
            <a:tailEnd/>
          </a:ln>
        </p:spPr>
        <p:txBody>
          <a:bodyPr/>
          <a:lstStyle/>
          <a:p>
            <a:endParaRPr lang="de-DE"/>
          </a:p>
        </p:txBody>
      </p:sp>
      <p:pic>
        <p:nvPicPr>
          <p:cNvPr id="6151" name="Picture 11"/>
          <p:cNvPicPr>
            <a:picLocks noChangeAspect="1" noChangeArrowheads="1"/>
          </p:cNvPicPr>
          <p:nvPr/>
        </p:nvPicPr>
        <p:blipFill>
          <a:blip r:embed="rId4" cstate="print">
            <a:clrChange>
              <a:clrFrom>
                <a:srgbClr val="FFFFFF"/>
              </a:clrFrom>
              <a:clrTo>
                <a:srgbClr val="FFFFFF">
                  <a:alpha val="0"/>
                </a:srgbClr>
              </a:clrTo>
            </a:clrChange>
          </a:blip>
          <a:srcRect l="16548"/>
          <a:stretch>
            <a:fillRect/>
          </a:stretch>
        </p:blipFill>
        <p:spPr bwMode="auto">
          <a:xfrm>
            <a:off x="450850" y="1938338"/>
            <a:ext cx="1668463" cy="1573212"/>
          </a:xfrm>
          <a:prstGeom prst="rect">
            <a:avLst/>
          </a:prstGeom>
          <a:noFill/>
          <a:ln w="9525">
            <a:noFill/>
            <a:miter lim="800000"/>
            <a:headEnd/>
            <a:tailEnd/>
          </a:ln>
        </p:spPr>
      </p:pic>
      <p:grpSp>
        <p:nvGrpSpPr>
          <p:cNvPr id="2" name="Group 31"/>
          <p:cNvGrpSpPr>
            <a:grpSpLocks/>
          </p:cNvGrpSpPr>
          <p:nvPr/>
        </p:nvGrpSpPr>
        <p:grpSpPr bwMode="auto">
          <a:xfrm>
            <a:off x="1865313" y="1885950"/>
            <a:ext cx="3086100" cy="771525"/>
            <a:chOff x="1244" y="1820"/>
            <a:chExt cx="2424" cy="668"/>
          </a:xfrm>
        </p:grpSpPr>
        <p:sp>
          <p:nvSpPr>
            <p:cNvPr id="6187" name="Line 32"/>
            <p:cNvSpPr>
              <a:spLocks noChangeShapeType="1"/>
            </p:cNvSpPr>
            <p:nvPr/>
          </p:nvSpPr>
          <p:spPr bwMode="auto">
            <a:xfrm flipV="1">
              <a:off x="1292" y="2008"/>
              <a:ext cx="2376" cy="432"/>
            </a:xfrm>
            <a:prstGeom prst="line">
              <a:avLst/>
            </a:prstGeom>
            <a:noFill/>
            <a:ln w="9525">
              <a:solidFill>
                <a:schemeClr val="tx1"/>
              </a:solidFill>
              <a:round/>
              <a:headEnd/>
              <a:tailEnd type="stealth" w="med" len="lg"/>
            </a:ln>
          </p:spPr>
          <p:txBody>
            <a:bodyPr/>
            <a:lstStyle/>
            <a:p>
              <a:endParaRPr lang="de-DE"/>
            </a:p>
          </p:txBody>
        </p:sp>
        <p:sp>
          <p:nvSpPr>
            <p:cNvPr id="6188" name="Line 33"/>
            <p:cNvSpPr>
              <a:spLocks noChangeShapeType="1"/>
            </p:cNvSpPr>
            <p:nvPr/>
          </p:nvSpPr>
          <p:spPr bwMode="auto">
            <a:xfrm flipV="1">
              <a:off x="1300" y="2056"/>
              <a:ext cx="2356" cy="432"/>
            </a:xfrm>
            <a:prstGeom prst="line">
              <a:avLst/>
            </a:prstGeom>
            <a:noFill/>
            <a:ln w="9525">
              <a:solidFill>
                <a:schemeClr val="tx1"/>
              </a:solidFill>
              <a:round/>
              <a:headEnd/>
              <a:tailEnd type="stealth" w="med" len="lg"/>
            </a:ln>
          </p:spPr>
          <p:txBody>
            <a:bodyPr/>
            <a:lstStyle/>
            <a:p>
              <a:endParaRPr lang="de-DE"/>
            </a:p>
          </p:txBody>
        </p:sp>
        <p:sp>
          <p:nvSpPr>
            <p:cNvPr id="6189" name="Oval 34"/>
            <p:cNvSpPr>
              <a:spLocks noChangeArrowheads="1"/>
            </p:cNvSpPr>
            <p:nvPr/>
          </p:nvSpPr>
          <p:spPr bwMode="auto">
            <a:xfrm>
              <a:off x="2732" y="2204"/>
              <a:ext cx="44" cy="48"/>
            </a:xfrm>
            <a:prstGeom prst="ellipse">
              <a:avLst/>
            </a:prstGeom>
            <a:solidFill>
              <a:srgbClr val="00FF00"/>
            </a:solidFill>
            <a:ln w="9525">
              <a:noFill/>
              <a:round/>
              <a:headEnd/>
              <a:tailEnd/>
            </a:ln>
          </p:spPr>
          <p:txBody>
            <a:bodyPr wrap="none" anchor="ctr"/>
            <a:lstStyle/>
            <a:p>
              <a:endParaRPr lang="de-DE" sz="1600" i="1"/>
            </a:p>
          </p:txBody>
        </p:sp>
        <p:sp>
          <p:nvSpPr>
            <p:cNvPr id="6190" name="Oval 35"/>
            <p:cNvSpPr>
              <a:spLocks noChangeArrowheads="1"/>
            </p:cNvSpPr>
            <p:nvPr/>
          </p:nvSpPr>
          <p:spPr bwMode="auto">
            <a:xfrm>
              <a:off x="2716" y="2144"/>
              <a:ext cx="44" cy="48"/>
            </a:xfrm>
            <a:prstGeom prst="ellipse">
              <a:avLst/>
            </a:prstGeom>
            <a:solidFill>
              <a:srgbClr val="00FF00"/>
            </a:solidFill>
            <a:ln w="9525">
              <a:noFill/>
              <a:round/>
              <a:headEnd/>
              <a:tailEnd/>
            </a:ln>
          </p:spPr>
          <p:txBody>
            <a:bodyPr wrap="none" anchor="ctr"/>
            <a:lstStyle/>
            <a:p>
              <a:endParaRPr lang="de-DE" sz="1600" i="1"/>
            </a:p>
          </p:txBody>
        </p:sp>
        <p:sp>
          <p:nvSpPr>
            <p:cNvPr id="6191" name="Line 36"/>
            <p:cNvSpPr>
              <a:spLocks noChangeShapeType="1"/>
            </p:cNvSpPr>
            <p:nvPr/>
          </p:nvSpPr>
          <p:spPr bwMode="auto">
            <a:xfrm flipV="1">
              <a:off x="1244" y="1820"/>
              <a:ext cx="2412" cy="480"/>
            </a:xfrm>
            <a:prstGeom prst="line">
              <a:avLst/>
            </a:prstGeom>
            <a:noFill/>
            <a:ln w="9525">
              <a:solidFill>
                <a:schemeClr val="tx1"/>
              </a:solidFill>
              <a:round/>
              <a:headEnd/>
              <a:tailEnd type="stealth" w="med" len="lg"/>
            </a:ln>
          </p:spPr>
          <p:txBody>
            <a:bodyPr/>
            <a:lstStyle/>
            <a:p>
              <a:endParaRPr lang="de-DE"/>
            </a:p>
          </p:txBody>
        </p:sp>
        <p:sp>
          <p:nvSpPr>
            <p:cNvPr id="6192" name="Oval 37"/>
            <p:cNvSpPr>
              <a:spLocks noChangeArrowheads="1"/>
            </p:cNvSpPr>
            <p:nvPr/>
          </p:nvSpPr>
          <p:spPr bwMode="auto">
            <a:xfrm>
              <a:off x="2428" y="2028"/>
              <a:ext cx="44" cy="48"/>
            </a:xfrm>
            <a:prstGeom prst="ellipse">
              <a:avLst/>
            </a:prstGeom>
            <a:solidFill>
              <a:srgbClr val="FF3300"/>
            </a:solidFill>
            <a:ln w="9525">
              <a:noFill/>
              <a:round/>
              <a:headEnd/>
              <a:tailEnd/>
            </a:ln>
          </p:spPr>
          <p:txBody>
            <a:bodyPr wrap="none" anchor="ctr"/>
            <a:lstStyle/>
            <a:p>
              <a:endParaRPr lang="de-DE" sz="1600" i="1"/>
            </a:p>
          </p:txBody>
        </p:sp>
      </p:grpSp>
      <p:sp>
        <p:nvSpPr>
          <p:cNvPr id="6153" name="Freeform 16"/>
          <p:cNvSpPr>
            <a:spLocks/>
          </p:cNvSpPr>
          <p:nvPr/>
        </p:nvSpPr>
        <p:spPr bwMode="auto">
          <a:xfrm>
            <a:off x="2414588" y="2849563"/>
            <a:ext cx="122237" cy="358775"/>
          </a:xfrm>
          <a:custGeom>
            <a:avLst/>
            <a:gdLst>
              <a:gd name="T0" fmla="*/ 0 w 468"/>
              <a:gd name="T1" fmla="*/ 0 h 1038"/>
              <a:gd name="T2" fmla="*/ 0 w 468"/>
              <a:gd name="T3" fmla="*/ 0 h 1038"/>
              <a:gd name="T4" fmla="*/ 0 w 468"/>
              <a:gd name="T5" fmla="*/ 0 h 1038"/>
              <a:gd name="T6" fmla="*/ 0 w 468"/>
              <a:gd name="T7" fmla="*/ 0 h 1038"/>
              <a:gd name="T8" fmla="*/ 0 w 468"/>
              <a:gd name="T9" fmla="*/ 0 h 1038"/>
              <a:gd name="T10" fmla="*/ 0 w 468"/>
              <a:gd name="T11" fmla="*/ 0 h 1038"/>
              <a:gd name="T12" fmla="*/ 0 w 468"/>
              <a:gd name="T13" fmla="*/ 0 h 1038"/>
              <a:gd name="T14" fmla="*/ 0 w 468"/>
              <a:gd name="T15" fmla="*/ 0 h 1038"/>
              <a:gd name="T16" fmla="*/ 0 60000 65536"/>
              <a:gd name="T17" fmla="*/ 0 60000 65536"/>
              <a:gd name="T18" fmla="*/ 0 60000 65536"/>
              <a:gd name="T19" fmla="*/ 0 60000 65536"/>
              <a:gd name="T20" fmla="*/ 0 60000 65536"/>
              <a:gd name="T21" fmla="*/ 0 60000 65536"/>
              <a:gd name="T22" fmla="*/ 0 60000 65536"/>
              <a:gd name="T23" fmla="*/ 0 60000 65536"/>
              <a:gd name="T24" fmla="*/ 0 w 468"/>
              <a:gd name="T25" fmla="*/ 0 h 1038"/>
              <a:gd name="T26" fmla="*/ 468 w 468"/>
              <a:gd name="T27" fmla="*/ 1038 h 10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8" h="1038">
                <a:moveTo>
                  <a:pt x="240" y="0"/>
                </a:moveTo>
                <a:lnTo>
                  <a:pt x="0" y="546"/>
                </a:lnTo>
                <a:lnTo>
                  <a:pt x="186" y="492"/>
                </a:lnTo>
                <a:lnTo>
                  <a:pt x="30" y="1038"/>
                </a:lnTo>
                <a:lnTo>
                  <a:pt x="468" y="360"/>
                </a:lnTo>
                <a:lnTo>
                  <a:pt x="228" y="402"/>
                </a:lnTo>
                <a:lnTo>
                  <a:pt x="396" y="90"/>
                </a:lnTo>
                <a:lnTo>
                  <a:pt x="240" y="0"/>
                </a:lnTo>
                <a:close/>
              </a:path>
            </a:pathLst>
          </a:custGeom>
          <a:solidFill>
            <a:srgbClr val="FFFF66"/>
          </a:solidFill>
          <a:ln w="9525">
            <a:solidFill>
              <a:schemeClr val="tx1"/>
            </a:solidFill>
            <a:round/>
            <a:headEnd/>
            <a:tailEnd/>
          </a:ln>
        </p:spPr>
        <p:txBody>
          <a:bodyPr/>
          <a:lstStyle/>
          <a:p>
            <a:endParaRPr lang="de-DE"/>
          </a:p>
        </p:txBody>
      </p:sp>
      <p:grpSp>
        <p:nvGrpSpPr>
          <p:cNvPr id="3" name="Group 17"/>
          <p:cNvGrpSpPr>
            <a:grpSpLocks/>
          </p:cNvGrpSpPr>
          <p:nvPr/>
        </p:nvGrpSpPr>
        <p:grpSpPr bwMode="auto">
          <a:xfrm>
            <a:off x="3055938" y="2932113"/>
            <a:ext cx="415925" cy="173037"/>
            <a:chOff x="1746" y="1420"/>
            <a:chExt cx="417" cy="192"/>
          </a:xfrm>
        </p:grpSpPr>
        <p:sp>
          <p:nvSpPr>
            <p:cNvPr id="6177" name="Oval 18"/>
            <p:cNvSpPr>
              <a:spLocks noChangeArrowheads="1"/>
            </p:cNvSpPr>
            <p:nvPr/>
          </p:nvSpPr>
          <p:spPr bwMode="auto">
            <a:xfrm rot="10800000">
              <a:off x="2000" y="1450"/>
              <a:ext cx="138" cy="138"/>
            </a:xfrm>
            <a:prstGeom prst="ellipse">
              <a:avLst/>
            </a:prstGeom>
            <a:solidFill>
              <a:srgbClr val="FF3300"/>
            </a:solidFill>
            <a:ln w="9525">
              <a:noFill/>
              <a:round/>
              <a:headEnd/>
              <a:tailEnd/>
            </a:ln>
          </p:spPr>
          <p:txBody>
            <a:bodyPr rot="10800000" wrap="none" anchor="ctr"/>
            <a:lstStyle/>
            <a:p>
              <a:endParaRPr lang="de-DE" sz="1600" i="1"/>
            </a:p>
          </p:txBody>
        </p:sp>
        <p:sp>
          <p:nvSpPr>
            <p:cNvPr id="6178" name="Line 19"/>
            <p:cNvSpPr>
              <a:spLocks noChangeShapeType="1"/>
            </p:cNvSpPr>
            <p:nvPr/>
          </p:nvSpPr>
          <p:spPr bwMode="auto">
            <a:xfrm rot="10800000">
              <a:off x="1746" y="1516"/>
              <a:ext cx="278" cy="0"/>
            </a:xfrm>
            <a:prstGeom prst="line">
              <a:avLst/>
            </a:prstGeom>
            <a:noFill/>
            <a:ln w="57150">
              <a:solidFill>
                <a:srgbClr val="FF3300"/>
              </a:solidFill>
              <a:round/>
              <a:headEnd/>
              <a:tailEnd/>
            </a:ln>
          </p:spPr>
          <p:txBody>
            <a:bodyPr/>
            <a:lstStyle/>
            <a:p>
              <a:endParaRPr lang="de-DE"/>
            </a:p>
          </p:txBody>
        </p:sp>
        <p:sp>
          <p:nvSpPr>
            <p:cNvPr id="6179" name="Line 20"/>
            <p:cNvSpPr>
              <a:spLocks noChangeShapeType="1"/>
            </p:cNvSpPr>
            <p:nvPr/>
          </p:nvSpPr>
          <p:spPr bwMode="auto">
            <a:xfrm rot="10800000">
              <a:off x="1975" y="1420"/>
              <a:ext cx="181" cy="189"/>
            </a:xfrm>
            <a:prstGeom prst="line">
              <a:avLst/>
            </a:prstGeom>
            <a:noFill/>
            <a:ln w="19050">
              <a:solidFill>
                <a:srgbClr val="FF3300"/>
              </a:solidFill>
              <a:round/>
              <a:headEnd/>
              <a:tailEnd/>
            </a:ln>
          </p:spPr>
          <p:txBody>
            <a:bodyPr/>
            <a:lstStyle/>
            <a:p>
              <a:endParaRPr lang="de-DE"/>
            </a:p>
          </p:txBody>
        </p:sp>
        <p:sp>
          <p:nvSpPr>
            <p:cNvPr id="6180" name="Line 21"/>
            <p:cNvSpPr>
              <a:spLocks noChangeShapeType="1"/>
            </p:cNvSpPr>
            <p:nvPr/>
          </p:nvSpPr>
          <p:spPr bwMode="auto">
            <a:xfrm rot="-5400000">
              <a:off x="1976" y="1421"/>
              <a:ext cx="181" cy="189"/>
            </a:xfrm>
            <a:prstGeom prst="line">
              <a:avLst/>
            </a:prstGeom>
            <a:noFill/>
            <a:ln w="19050">
              <a:solidFill>
                <a:srgbClr val="FF3300"/>
              </a:solidFill>
              <a:round/>
              <a:headEnd/>
              <a:tailEnd/>
            </a:ln>
          </p:spPr>
          <p:txBody>
            <a:bodyPr/>
            <a:lstStyle/>
            <a:p>
              <a:endParaRPr lang="de-DE"/>
            </a:p>
          </p:txBody>
        </p:sp>
        <p:sp>
          <p:nvSpPr>
            <p:cNvPr id="6181" name="Line 22"/>
            <p:cNvSpPr>
              <a:spLocks noChangeShapeType="1"/>
            </p:cNvSpPr>
            <p:nvPr/>
          </p:nvSpPr>
          <p:spPr bwMode="auto">
            <a:xfrm rot="-8100000">
              <a:off x="1978" y="1427"/>
              <a:ext cx="181" cy="189"/>
            </a:xfrm>
            <a:prstGeom prst="line">
              <a:avLst/>
            </a:prstGeom>
            <a:noFill/>
            <a:ln w="19050">
              <a:solidFill>
                <a:srgbClr val="FF3300"/>
              </a:solidFill>
              <a:round/>
              <a:headEnd/>
              <a:tailEnd/>
            </a:ln>
          </p:spPr>
          <p:txBody>
            <a:bodyPr/>
            <a:lstStyle/>
            <a:p>
              <a:endParaRPr lang="de-DE"/>
            </a:p>
          </p:txBody>
        </p:sp>
        <p:sp>
          <p:nvSpPr>
            <p:cNvPr id="6182" name="Line 23"/>
            <p:cNvSpPr>
              <a:spLocks noChangeShapeType="1"/>
            </p:cNvSpPr>
            <p:nvPr/>
          </p:nvSpPr>
          <p:spPr bwMode="auto">
            <a:xfrm rot="-2700000">
              <a:off x="1969" y="1420"/>
              <a:ext cx="181" cy="189"/>
            </a:xfrm>
            <a:prstGeom prst="line">
              <a:avLst/>
            </a:prstGeom>
            <a:noFill/>
            <a:ln w="19050">
              <a:solidFill>
                <a:srgbClr val="FF3300"/>
              </a:solidFill>
              <a:round/>
              <a:headEnd/>
              <a:tailEnd/>
            </a:ln>
          </p:spPr>
          <p:txBody>
            <a:bodyPr/>
            <a:lstStyle/>
            <a:p>
              <a:endParaRPr lang="de-DE"/>
            </a:p>
          </p:txBody>
        </p:sp>
        <p:sp>
          <p:nvSpPr>
            <p:cNvPr id="6183" name="Line 24"/>
            <p:cNvSpPr>
              <a:spLocks noChangeShapeType="1"/>
            </p:cNvSpPr>
            <p:nvPr/>
          </p:nvSpPr>
          <p:spPr bwMode="auto">
            <a:xfrm rot="-2700000">
              <a:off x="2034" y="1426"/>
              <a:ext cx="72" cy="175"/>
            </a:xfrm>
            <a:prstGeom prst="line">
              <a:avLst/>
            </a:prstGeom>
            <a:noFill/>
            <a:ln w="19050">
              <a:solidFill>
                <a:srgbClr val="FF3300"/>
              </a:solidFill>
              <a:round/>
              <a:headEnd/>
              <a:tailEnd/>
            </a:ln>
          </p:spPr>
          <p:txBody>
            <a:bodyPr/>
            <a:lstStyle/>
            <a:p>
              <a:endParaRPr lang="de-DE"/>
            </a:p>
          </p:txBody>
        </p:sp>
        <p:sp>
          <p:nvSpPr>
            <p:cNvPr id="6184" name="Line 25"/>
            <p:cNvSpPr>
              <a:spLocks noChangeShapeType="1"/>
            </p:cNvSpPr>
            <p:nvPr/>
          </p:nvSpPr>
          <p:spPr bwMode="auto">
            <a:xfrm rot="-5400000">
              <a:off x="2027" y="1430"/>
              <a:ext cx="83" cy="168"/>
            </a:xfrm>
            <a:prstGeom prst="line">
              <a:avLst/>
            </a:prstGeom>
            <a:noFill/>
            <a:ln w="19050">
              <a:solidFill>
                <a:srgbClr val="FF3300"/>
              </a:solidFill>
              <a:round/>
              <a:headEnd/>
              <a:tailEnd/>
            </a:ln>
          </p:spPr>
          <p:txBody>
            <a:bodyPr/>
            <a:lstStyle/>
            <a:p>
              <a:endParaRPr lang="de-DE"/>
            </a:p>
          </p:txBody>
        </p:sp>
        <p:sp>
          <p:nvSpPr>
            <p:cNvPr id="6185" name="Line 26"/>
            <p:cNvSpPr>
              <a:spLocks noChangeShapeType="1"/>
            </p:cNvSpPr>
            <p:nvPr/>
          </p:nvSpPr>
          <p:spPr bwMode="auto">
            <a:xfrm rot="18900000" flipH="1">
              <a:off x="1982" y="1489"/>
              <a:ext cx="170" cy="60"/>
            </a:xfrm>
            <a:prstGeom prst="line">
              <a:avLst/>
            </a:prstGeom>
            <a:noFill/>
            <a:ln w="19050">
              <a:solidFill>
                <a:srgbClr val="FF3300"/>
              </a:solidFill>
              <a:round/>
              <a:headEnd/>
              <a:tailEnd/>
            </a:ln>
          </p:spPr>
          <p:txBody>
            <a:bodyPr/>
            <a:lstStyle/>
            <a:p>
              <a:endParaRPr lang="de-DE"/>
            </a:p>
          </p:txBody>
        </p:sp>
        <p:sp>
          <p:nvSpPr>
            <p:cNvPr id="6186" name="Line 27"/>
            <p:cNvSpPr>
              <a:spLocks noChangeShapeType="1"/>
            </p:cNvSpPr>
            <p:nvPr/>
          </p:nvSpPr>
          <p:spPr bwMode="auto">
            <a:xfrm rot="2700000">
              <a:off x="1985" y="1488"/>
              <a:ext cx="170" cy="65"/>
            </a:xfrm>
            <a:prstGeom prst="line">
              <a:avLst/>
            </a:prstGeom>
            <a:noFill/>
            <a:ln w="19050">
              <a:solidFill>
                <a:srgbClr val="FF3300"/>
              </a:solidFill>
              <a:round/>
              <a:headEnd/>
              <a:tailEnd/>
            </a:ln>
          </p:spPr>
          <p:txBody>
            <a:bodyPr/>
            <a:lstStyle/>
            <a:p>
              <a:endParaRPr lang="de-DE"/>
            </a:p>
          </p:txBody>
        </p:sp>
      </p:grpSp>
      <p:sp>
        <p:nvSpPr>
          <p:cNvPr id="6155" name="Text Box 28"/>
          <p:cNvSpPr txBox="1">
            <a:spLocks noChangeArrowheads="1"/>
          </p:cNvSpPr>
          <p:nvPr/>
        </p:nvSpPr>
        <p:spPr bwMode="auto">
          <a:xfrm>
            <a:off x="2254250" y="2524125"/>
            <a:ext cx="2405063" cy="338138"/>
          </a:xfrm>
          <a:prstGeom prst="rect">
            <a:avLst/>
          </a:prstGeom>
          <a:noFill/>
          <a:ln w="9525">
            <a:noFill/>
            <a:miter lim="800000"/>
            <a:headEnd/>
            <a:tailEnd/>
          </a:ln>
        </p:spPr>
        <p:txBody>
          <a:bodyPr>
            <a:spAutoFit/>
          </a:bodyPr>
          <a:lstStyle/>
          <a:p>
            <a:r>
              <a:rPr lang="en-US" sz="1600"/>
              <a:t>initiated evaporation by</a:t>
            </a:r>
            <a:r>
              <a:rPr lang="en-US" sz="1600" i="1"/>
              <a:t> </a:t>
            </a:r>
          </a:p>
        </p:txBody>
      </p:sp>
      <p:sp>
        <p:nvSpPr>
          <p:cNvPr id="6156" name="Oval 14"/>
          <p:cNvSpPr>
            <a:spLocks noChangeArrowheads="1"/>
          </p:cNvSpPr>
          <p:nvPr/>
        </p:nvSpPr>
        <p:spPr bwMode="auto">
          <a:xfrm>
            <a:off x="1865313" y="2468563"/>
            <a:ext cx="344487" cy="533400"/>
          </a:xfrm>
          <a:prstGeom prst="ellipse">
            <a:avLst/>
          </a:prstGeom>
          <a:solidFill>
            <a:srgbClr val="FFFF00">
              <a:alpha val="50980"/>
            </a:srgbClr>
          </a:solidFill>
          <a:ln w="9525">
            <a:noFill/>
            <a:round/>
            <a:headEnd/>
            <a:tailEnd/>
          </a:ln>
        </p:spPr>
        <p:txBody>
          <a:bodyPr wrap="none" anchor="ctr"/>
          <a:lstStyle/>
          <a:p>
            <a:endParaRPr lang="de-DE" sz="1600" i="1"/>
          </a:p>
        </p:txBody>
      </p:sp>
      <p:sp>
        <p:nvSpPr>
          <p:cNvPr id="6157" name="Rectangle 12"/>
          <p:cNvSpPr>
            <a:spLocks noChangeArrowheads="1"/>
          </p:cNvSpPr>
          <p:nvPr/>
        </p:nvSpPr>
        <p:spPr bwMode="auto">
          <a:xfrm>
            <a:off x="4945063" y="1625600"/>
            <a:ext cx="92075" cy="2184400"/>
          </a:xfrm>
          <a:prstGeom prst="rect">
            <a:avLst/>
          </a:prstGeom>
          <a:solidFill>
            <a:schemeClr val="bg2"/>
          </a:solidFill>
          <a:ln w="9525">
            <a:solidFill>
              <a:schemeClr val="tx1"/>
            </a:solidFill>
            <a:miter lim="800000"/>
            <a:headEnd/>
            <a:tailEnd/>
          </a:ln>
        </p:spPr>
        <p:txBody>
          <a:bodyPr wrap="none" anchor="ctr"/>
          <a:lstStyle/>
          <a:p>
            <a:endParaRPr lang="de-DE" sz="1600" i="1"/>
          </a:p>
        </p:txBody>
      </p:sp>
      <p:pic>
        <p:nvPicPr>
          <p:cNvPr id="6158" name="Picture 8" descr="PR2_2A_SpitzeA"/>
          <p:cNvPicPr>
            <a:picLocks noChangeAspect="1" noChangeArrowheads="1"/>
          </p:cNvPicPr>
          <p:nvPr/>
        </p:nvPicPr>
        <p:blipFill>
          <a:blip r:embed="rId5" cstate="print"/>
          <a:srcRect l="7550" t="36360" r="24841" b="37794"/>
          <a:stretch>
            <a:fillRect/>
          </a:stretch>
        </p:blipFill>
        <p:spPr bwMode="auto">
          <a:xfrm>
            <a:off x="409575" y="898525"/>
            <a:ext cx="1766888" cy="852488"/>
          </a:xfrm>
          <a:prstGeom prst="rect">
            <a:avLst/>
          </a:prstGeom>
          <a:noFill/>
          <a:ln w="9525">
            <a:noFill/>
            <a:miter lim="800000"/>
            <a:headEnd/>
            <a:tailEnd/>
          </a:ln>
        </p:spPr>
      </p:pic>
      <p:sp>
        <p:nvSpPr>
          <p:cNvPr id="6159" name="Line 9"/>
          <p:cNvSpPr>
            <a:spLocks noChangeShapeType="1"/>
          </p:cNvSpPr>
          <p:nvPr/>
        </p:nvSpPr>
        <p:spPr bwMode="auto">
          <a:xfrm>
            <a:off x="1884363" y="1416050"/>
            <a:ext cx="180975" cy="0"/>
          </a:xfrm>
          <a:prstGeom prst="line">
            <a:avLst/>
          </a:prstGeom>
          <a:noFill/>
          <a:ln w="38100">
            <a:solidFill>
              <a:schemeClr val="tx1"/>
            </a:solidFill>
            <a:round/>
            <a:headEnd/>
            <a:tailEnd/>
          </a:ln>
        </p:spPr>
        <p:txBody>
          <a:bodyPr/>
          <a:lstStyle/>
          <a:p>
            <a:endParaRPr lang="de-DE"/>
          </a:p>
        </p:txBody>
      </p:sp>
      <p:sp>
        <p:nvSpPr>
          <p:cNvPr id="6160" name="Text Box 10"/>
          <p:cNvSpPr txBox="1">
            <a:spLocks noChangeArrowheads="1"/>
          </p:cNvSpPr>
          <p:nvPr/>
        </p:nvSpPr>
        <p:spPr bwMode="auto">
          <a:xfrm>
            <a:off x="1504950" y="1371600"/>
            <a:ext cx="885825" cy="377825"/>
          </a:xfrm>
          <a:prstGeom prst="rect">
            <a:avLst/>
          </a:prstGeom>
          <a:noFill/>
          <a:ln w="9525">
            <a:noFill/>
            <a:miter lim="800000"/>
            <a:headEnd/>
            <a:tailEnd/>
          </a:ln>
        </p:spPr>
        <p:txBody>
          <a:bodyPr>
            <a:spAutoFit/>
          </a:bodyPr>
          <a:lstStyle/>
          <a:p>
            <a:r>
              <a:rPr lang="en-US" sz="1200" b="1" i="1"/>
              <a:t>200 nm</a:t>
            </a:r>
          </a:p>
        </p:txBody>
      </p:sp>
      <p:sp>
        <p:nvSpPr>
          <p:cNvPr id="6161" name="AutoShape 639"/>
          <p:cNvSpPr>
            <a:spLocks noChangeArrowheads="1"/>
          </p:cNvSpPr>
          <p:nvPr/>
        </p:nvSpPr>
        <p:spPr bwMode="auto">
          <a:xfrm rot="-2329974">
            <a:off x="5514975" y="2738438"/>
            <a:ext cx="396875" cy="474662"/>
          </a:xfrm>
          <a:prstGeom prst="downArrow">
            <a:avLst>
              <a:gd name="adj1" fmla="val 50000"/>
              <a:gd name="adj2" fmla="val 24978"/>
            </a:avLst>
          </a:prstGeom>
          <a:solidFill>
            <a:srgbClr val="339966"/>
          </a:solidFill>
          <a:ln w="12700">
            <a:solidFill>
              <a:schemeClr val="tx1"/>
            </a:solidFill>
            <a:miter lim="800000"/>
            <a:headEnd type="none" w="sm" len="sm"/>
            <a:tailEnd type="none" w="sm" len="sm"/>
          </a:ln>
        </p:spPr>
        <p:txBody>
          <a:bodyPr wrap="none" anchor="ctr"/>
          <a:lstStyle/>
          <a:p>
            <a:endParaRPr lang="de-DE"/>
          </a:p>
        </p:txBody>
      </p:sp>
      <p:sp>
        <p:nvSpPr>
          <p:cNvPr id="6162" name="Textfeld 90"/>
          <p:cNvSpPr txBox="1">
            <a:spLocks noChangeArrowheads="1"/>
          </p:cNvSpPr>
          <p:nvPr/>
        </p:nvSpPr>
        <p:spPr bwMode="auto">
          <a:xfrm>
            <a:off x="4143375" y="1182688"/>
            <a:ext cx="1082675" cy="646112"/>
          </a:xfrm>
          <a:prstGeom prst="rect">
            <a:avLst/>
          </a:prstGeom>
          <a:noFill/>
          <a:ln w="9525">
            <a:noFill/>
            <a:miter lim="800000"/>
            <a:headEnd/>
            <a:tailEnd/>
          </a:ln>
        </p:spPr>
        <p:txBody>
          <a:bodyPr wrap="none">
            <a:spAutoFit/>
          </a:bodyPr>
          <a:lstStyle/>
          <a:p>
            <a:r>
              <a:rPr lang="de-DE"/>
              <a:t>Detector</a:t>
            </a:r>
          </a:p>
          <a:p>
            <a:endParaRPr lang="de-DE"/>
          </a:p>
        </p:txBody>
      </p:sp>
      <p:sp>
        <p:nvSpPr>
          <p:cNvPr id="6163" name="Textfeld 91"/>
          <p:cNvSpPr txBox="1">
            <a:spLocks noChangeArrowheads="1"/>
          </p:cNvSpPr>
          <p:nvPr/>
        </p:nvSpPr>
        <p:spPr bwMode="auto">
          <a:xfrm>
            <a:off x="2619375" y="2801938"/>
            <a:ext cx="390525" cy="368300"/>
          </a:xfrm>
          <a:prstGeom prst="rect">
            <a:avLst/>
          </a:prstGeom>
          <a:noFill/>
          <a:ln w="9525">
            <a:noFill/>
            <a:miter lim="800000"/>
            <a:headEnd/>
            <a:tailEnd/>
          </a:ln>
        </p:spPr>
        <p:txBody>
          <a:bodyPr wrap="none">
            <a:spAutoFit/>
          </a:bodyPr>
          <a:lstStyle/>
          <a:p>
            <a:r>
              <a:rPr lang="de-DE"/>
              <a:t>or</a:t>
            </a:r>
          </a:p>
        </p:txBody>
      </p:sp>
      <p:sp>
        <p:nvSpPr>
          <p:cNvPr id="6164" name="Rechteck 92"/>
          <p:cNvSpPr>
            <a:spLocks noChangeArrowheads="1"/>
          </p:cNvSpPr>
          <p:nvPr/>
        </p:nvSpPr>
        <p:spPr bwMode="auto">
          <a:xfrm>
            <a:off x="2543175" y="3505200"/>
            <a:ext cx="609600" cy="304800"/>
          </a:xfrm>
          <a:prstGeom prst="rect">
            <a:avLst/>
          </a:prstGeom>
          <a:solidFill>
            <a:schemeClr val="bg1"/>
          </a:solidFill>
          <a:ln w="9525" algn="ctr">
            <a:noFill/>
            <a:round/>
            <a:headEnd/>
            <a:tailEnd/>
          </a:ln>
        </p:spPr>
        <p:txBody>
          <a:bodyPr wrap="none" lIns="90000" tIns="46800" rIns="90000" bIns="46800" anchor="ctr"/>
          <a:lstStyle/>
          <a:p>
            <a:endParaRPr lang="de-DE"/>
          </a:p>
        </p:txBody>
      </p:sp>
      <p:sp>
        <p:nvSpPr>
          <p:cNvPr id="6165" name="Ellipse 93"/>
          <p:cNvSpPr>
            <a:spLocks noChangeArrowheads="1"/>
          </p:cNvSpPr>
          <p:nvPr/>
        </p:nvSpPr>
        <p:spPr bwMode="auto">
          <a:xfrm>
            <a:off x="2543175" y="3581400"/>
            <a:ext cx="152400" cy="152400"/>
          </a:xfrm>
          <a:prstGeom prst="ellipse">
            <a:avLst/>
          </a:prstGeom>
          <a:solidFill>
            <a:schemeClr val="bg1"/>
          </a:solidFill>
          <a:ln w="9525" algn="ctr">
            <a:solidFill>
              <a:schemeClr val="tx1"/>
            </a:solidFill>
            <a:round/>
            <a:headEnd/>
            <a:tailEnd/>
          </a:ln>
        </p:spPr>
        <p:txBody>
          <a:bodyPr wrap="none" lIns="90000" tIns="46800" rIns="90000" bIns="46800" anchor="ctr"/>
          <a:lstStyle/>
          <a:p>
            <a:endParaRPr lang="de-DE"/>
          </a:p>
        </p:txBody>
      </p:sp>
      <p:sp>
        <p:nvSpPr>
          <p:cNvPr id="6166" name="Ellipse 94"/>
          <p:cNvSpPr>
            <a:spLocks noChangeArrowheads="1"/>
          </p:cNvSpPr>
          <p:nvPr/>
        </p:nvSpPr>
        <p:spPr bwMode="auto">
          <a:xfrm>
            <a:off x="3000375" y="3581400"/>
            <a:ext cx="152400" cy="152400"/>
          </a:xfrm>
          <a:prstGeom prst="ellipse">
            <a:avLst/>
          </a:prstGeom>
          <a:solidFill>
            <a:schemeClr val="bg1"/>
          </a:solidFill>
          <a:ln w="9525" algn="ctr">
            <a:solidFill>
              <a:schemeClr val="tx1"/>
            </a:solidFill>
            <a:round/>
            <a:headEnd/>
            <a:tailEnd/>
          </a:ln>
        </p:spPr>
        <p:txBody>
          <a:bodyPr wrap="none" lIns="90000" tIns="46800" rIns="90000" bIns="46800" anchor="ctr"/>
          <a:lstStyle/>
          <a:p>
            <a:endParaRPr lang="de-DE"/>
          </a:p>
        </p:txBody>
      </p:sp>
      <p:sp>
        <p:nvSpPr>
          <p:cNvPr id="6167" name="Textfeld 95"/>
          <p:cNvSpPr txBox="1">
            <a:spLocks noChangeArrowheads="1"/>
          </p:cNvSpPr>
          <p:nvPr/>
        </p:nvSpPr>
        <p:spPr bwMode="auto">
          <a:xfrm>
            <a:off x="2466975" y="3668713"/>
            <a:ext cx="320675" cy="369887"/>
          </a:xfrm>
          <a:prstGeom prst="rect">
            <a:avLst/>
          </a:prstGeom>
          <a:noFill/>
          <a:ln w="9525">
            <a:noFill/>
            <a:miter lim="800000"/>
            <a:headEnd/>
            <a:tailEnd/>
          </a:ln>
        </p:spPr>
        <p:txBody>
          <a:bodyPr wrap="none">
            <a:spAutoFit/>
          </a:bodyPr>
          <a:lstStyle/>
          <a:p>
            <a:r>
              <a:rPr lang="de-DE"/>
              <a:t>+</a:t>
            </a:r>
          </a:p>
        </p:txBody>
      </p:sp>
      <p:sp>
        <p:nvSpPr>
          <p:cNvPr id="6168" name="Textfeld 96"/>
          <p:cNvSpPr txBox="1">
            <a:spLocks noChangeArrowheads="1"/>
          </p:cNvSpPr>
          <p:nvPr/>
        </p:nvSpPr>
        <p:spPr bwMode="auto">
          <a:xfrm>
            <a:off x="2946400" y="3611563"/>
            <a:ext cx="282575" cy="307975"/>
          </a:xfrm>
          <a:prstGeom prst="rect">
            <a:avLst/>
          </a:prstGeom>
          <a:noFill/>
          <a:ln w="9525">
            <a:noFill/>
            <a:miter lim="800000"/>
            <a:headEnd/>
            <a:tailEnd/>
          </a:ln>
        </p:spPr>
        <p:txBody>
          <a:bodyPr>
            <a:spAutoFit/>
          </a:bodyPr>
          <a:lstStyle/>
          <a:p>
            <a:r>
              <a:rPr lang="de-DE" sz="1400"/>
              <a:t>_</a:t>
            </a:r>
          </a:p>
        </p:txBody>
      </p:sp>
      <p:sp>
        <p:nvSpPr>
          <p:cNvPr id="6169" name="Textfeld 97"/>
          <p:cNvSpPr txBox="1">
            <a:spLocks noChangeArrowheads="1"/>
          </p:cNvSpPr>
          <p:nvPr/>
        </p:nvSpPr>
        <p:spPr bwMode="auto">
          <a:xfrm>
            <a:off x="2343150" y="3886200"/>
            <a:ext cx="944563" cy="338138"/>
          </a:xfrm>
          <a:prstGeom prst="rect">
            <a:avLst/>
          </a:prstGeom>
          <a:noFill/>
          <a:ln w="9525">
            <a:noFill/>
            <a:miter lim="800000"/>
            <a:headEnd/>
            <a:tailEnd/>
          </a:ln>
        </p:spPr>
        <p:txBody>
          <a:bodyPr wrap="none">
            <a:spAutoFit/>
          </a:bodyPr>
          <a:lstStyle/>
          <a:p>
            <a:r>
              <a:rPr lang="de-DE" sz="1600"/>
              <a:t> ~ 10 kV</a:t>
            </a:r>
          </a:p>
        </p:txBody>
      </p:sp>
      <p:sp>
        <p:nvSpPr>
          <p:cNvPr id="6170" name="Text Box 58"/>
          <p:cNvSpPr txBox="1">
            <a:spLocks noChangeArrowheads="1"/>
          </p:cNvSpPr>
          <p:nvPr/>
        </p:nvSpPr>
        <p:spPr bwMode="auto">
          <a:xfrm>
            <a:off x="6400800" y="3014663"/>
            <a:ext cx="2209800" cy="338137"/>
          </a:xfrm>
          <a:prstGeom prst="rect">
            <a:avLst/>
          </a:prstGeom>
          <a:noFill/>
          <a:ln w="9525">
            <a:noFill/>
            <a:miter lim="800000"/>
            <a:headEnd/>
            <a:tailEnd/>
          </a:ln>
        </p:spPr>
        <p:txBody>
          <a:bodyPr>
            <a:spAutoFit/>
          </a:bodyPr>
          <a:lstStyle/>
          <a:p>
            <a:pPr algn="ctr"/>
            <a:r>
              <a:rPr lang="en-US" sz="1600" dirty="0">
                <a:sym typeface="Symbol" pitchFamily="18" charset="2"/>
              </a:rPr>
              <a:t>3D </a:t>
            </a:r>
            <a:r>
              <a:rPr lang="en-US" sz="1600" dirty="0" smtClean="0">
                <a:sym typeface="Symbol" pitchFamily="18" charset="2"/>
              </a:rPr>
              <a:t>atom map</a:t>
            </a:r>
            <a:endParaRPr lang="en-US" sz="1600" i="1" dirty="0">
              <a:sym typeface="Symbol" pitchFamily="18" charset="2"/>
            </a:endParaRPr>
          </a:p>
        </p:txBody>
      </p:sp>
      <p:sp>
        <p:nvSpPr>
          <p:cNvPr id="6171" name="AutoShape 639"/>
          <p:cNvSpPr>
            <a:spLocks noChangeArrowheads="1"/>
          </p:cNvSpPr>
          <p:nvPr/>
        </p:nvSpPr>
        <p:spPr bwMode="auto">
          <a:xfrm rot="-8509573">
            <a:off x="5514975" y="1663700"/>
            <a:ext cx="395288" cy="474663"/>
          </a:xfrm>
          <a:prstGeom prst="downArrow">
            <a:avLst>
              <a:gd name="adj1" fmla="val 50000"/>
              <a:gd name="adj2" fmla="val 25078"/>
            </a:avLst>
          </a:prstGeom>
          <a:solidFill>
            <a:srgbClr val="339966"/>
          </a:solidFill>
          <a:ln w="12700">
            <a:solidFill>
              <a:schemeClr val="tx1"/>
            </a:solidFill>
            <a:miter lim="800000"/>
            <a:headEnd type="none" w="sm" len="sm"/>
            <a:tailEnd type="none" w="sm" len="sm"/>
          </a:ln>
        </p:spPr>
        <p:txBody>
          <a:bodyPr wrap="none" anchor="ctr"/>
          <a:lstStyle/>
          <a:p>
            <a:endParaRPr lang="de-DE"/>
          </a:p>
        </p:txBody>
      </p:sp>
      <p:pic>
        <p:nvPicPr>
          <p:cNvPr id="6172" name="Grafik 100" descr="masspec.jpg"/>
          <p:cNvPicPr>
            <a:picLocks noChangeAspect="1"/>
          </p:cNvPicPr>
          <p:nvPr/>
        </p:nvPicPr>
        <p:blipFill>
          <a:blip r:embed="rId6" cstate="print"/>
          <a:srcRect/>
          <a:stretch>
            <a:fillRect/>
          </a:stretch>
        </p:blipFill>
        <p:spPr bwMode="auto">
          <a:xfrm>
            <a:off x="6172200" y="1066800"/>
            <a:ext cx="2574925" cy="1600200"/>
          </a:xfrm>
          <a:prstGeom prst="rect">
            <a:avLst/>
          </a:prstGeom>
          <a:noFill/>
          <a:ln w="9525">
            <a:noFill/>
            <a:miter lim="800000"/>
            <a:headEnd/>
            <a:tailEnd/>
          </a:ln>
        </p:spPr>
      </p:pic>
      <p:sp>
        <p:nvSpPr>
          <p:cNvPr id="6173" name="Textfeld 101"/>
          <p:cNvSpPr txBox="1">
            <a:spLocks noChangeArrowheads="1"/>
          </p:cNvSpPr>
          <p:nvPr/>
        </p:nvSpPr>
        <p:spPr bwMode="auto">
          <a:xfrm>
            <a:off x="6729413" y="2619375"/>
            <a:ext cx="1576387" cy="276225"/>
          </a:xfrm>
          <a:prstGeom prst="rect">
            <a:avLst/>
          </a:prstGeom>
          <a:noFill/>
          <a:ln w="9525">
            <a:noFill/>
            <a:miter lim="800000"/>
            <a:headEnd/>
            <a:tailEnd/>
          </a:ln>
        </p:spPr>
        <p:txBody>
          <a:bodyPr wrap="none">
            <a:spAutoFit/>
          </a:bodyPr>
          <a:lstStyle/>
          <a:p>
            <a:r>
              <a:rPr lang="de-DE" sz="1200"/>
              <a:t>Mass to charge ratio</a:t>
            </a:r>
          </a:p>
        </p:txBody>
      </p:sp>
      <p:sp>
        <p:nvSpPr>
          <p:cNvPr id="6174" name="Textfeld 102"/>
          <p:cNvSpPr txBox="1">
            <a:spLocks noChangeArrowheads="1"/>
          </p:cNvSpPr>
          <p:nvPr/>
        </p:nvSpPr>
        <p:spPr bwMode="auto">
          <a:xfrm>
            <a:off x="6019800" y="866775"/>
            <a:ext cx="669925" cy="276225"/>
          </a:xfrm>
          <a:prstGeom prst="rect">
            <a:avLst/>
          </a:prstGeom>
          <a:noFill/>
          <a:ln w="9525">
            <a:noFill/>
            <a:miter lim="800000"/>
            <a:headEnd/>
            <a:tailEnd/>
          </a:ln>
        </p:spPr>
        <p:txBody>
          <a:bodyPr wrap="none">
            <a:spAutoFit/>
          </a:bodyPr>
          <a:lstStyle/>
          <a:p>
            <a:r>
              <a:rPr lang="de-DE" sz="1200"/>
              <a:t>Counts</a:t>
            </a:r>
          </a:p>
        </p:txBody>
      </p:sp>
      <p:sp>
        <p:nvSpPr>
          <p:cNvPr id="6176" name="Textfeld 104"/>
          <p:cNvSpPr txBox="1">
            <a:spLocks noChangeArrowheads="1"/>
          </p:cNvSpPr>
          <p:nvPr/>
        </p:nvSpPr>
        <p:spPr bwMode="auto">
          <a:xfrm>
            <a:off x="990600" y="4572000"/>
            <a:ext cx="3557449" cy="1477328"/>
          </a:xfrm>
          <a:prstGeom prst="rect">
            <a:avLst/>
          </a:prstGeom>
          <a:noFill/>
          <a:ln w="19050">
            <a:solidFill>
              <a:schemeClr val="tx1"/>
            </a:solidFill>
            <a:miter lim="800000"/>
            <a:headEnd/>
            <a:tailEnd/>
          </a:ln>
        </p:spPr>
        <p:txBody>
          <a:bodyPr wrap="none">
            <a:spAutoFit/>
          </a:bodyPr>
          <a:lstStyle/>
          <a:p>
            <a:r>
              <a:rPr lang="de-DE" b="1" dirty="0">
                <a:solidFill>
                  <a:srgbClr val="FF0000"/>
                </a:solidFill>
              </a:rPr>
              <a:t>APT</a:t>
            </a:r>
            <a:r>
              <a:rPr lang="de-DE" dirty="0">
                <a:solidFill>
                  <a:srgbClr val="FF0000"/>
                </a:solidFill>
              </a:rPr>
              <a:t>: Time </a:t>
            </a:r>
            <a:r>
              <a:rPr lang="de-DE" dirty="0" err="1">
                <a:solidFill>
                  <a:srgbClr val="FF0000"/>
                </a:solidFill>
              </a:rPr>
              <a:t>of</a:t>
            </a:r>
            <a:r>
              <a:rPr lang="de-DE" dirty="0">
                <a:solidFill>
                  <a:srgbClr val="FF0000"/>
                </a:solidFill>
              </a:rPr>
              <a:t> </a:t>
            </a:r>
            <a:r>
              <a:rPr lang="de-DE" dirty="0" err="1">
                <a:solidFill>
                  <a:srgbClr val="FF0000"/>
                </a:solidFill>
              </a:rPr>
              <a:t>flight</a:t>
            </a:r>
            <a:r>
              <a:rPr lang="de-DE" dirty="0">
                <a:solidFill>
                  <a:srgbClr val="FF0000"/>
                </a:solidFill>
              </a:rPr>
              <a:t> </a:t>
            </a:r>
            <a:r>
              <a:rPr lang="de-DE" dirty="0" err="1" smtClean="0">
                <a:solidFill>
                  <a:srgbClr val="FF0000"/>
                </a:solidFill>
              </a:rPr>
              <a:t>measurement</a:t>
            </a:r>
            <a:endParaRPr lang="de-DE" dirty="0">
              <a:solidFill>
                <a:srgbClr val="FF0000"/>
              </a:solidFill>
            </a:endParaRPr>
          </a:p>
          <a:p>
            <a:r>
              <a:rPr lang="de-DE" dirty="0"/>
              <a:t>         (</a:t>
            </a:r>
            <a:r>
              <a:rPr lang="de-DE" dirty="0" err="1"/>
              <a:t>chemical</a:t>
            </a:r>
            <a:r>
              <a:rPr lang="de-DE" dirty="0"/>
              <a:t> </a:t>
            </a:r>
            <a:r>
              <a:rPr lang="de-DE" dirty="0" err="1"/>
              <a:t>identification</a:t>
            </a:r>
            <a:r>
              <a:rPr lang="de-DE" dirty="0"/>
              <a:t>) </a:t>
            </a:r>
          </a:p>
          <a:p>
            <a:r>
              <a:rPr lang="de-DE" dirty="0"/>
              <a:t>         +</a:t>
            </a:r>
          </a:p>
          <a:p>
            <a:r>
              <a:rPr lang="de-DE" dirty="0"/>
              <a:t>         </a:t>
            </a:r>
            <a:r>
              <a:rPr lang="de-DE" dirty="0">
                <a:solidFill>
                  <a:srgbClr val="FF0000"/>
                </a:solidFill>
              </a:rPr>
              <a:t>Ion </a:t>
            </a:r>
            <a:r>
              <a:rPr lang="de-DE" dirty="0" err="1">
                <a:solidFill>
                  <a:srgbClr val="FF0000"/>
                </a:solidFill>
              </a:rPr>
              <a:t>projection</a:t>
            </a:r>
            <a:r>
              <a:rPr lang="de-DE" dirty="0">
                <a:solidFill>
                  <a:srgbClr val="FF0000"/>
                </a:solidFill>
              </a:rPr>
              <a:t> </a:t>
            </a:r>
            <a:r>
              <a:rPr lang="de-DE" dirty="0" err="1">
                <a:solidFill>
                  <a:srgbClr val="FF0000"/>
                </a:solidFill>
              </a:rPr>
              <a:t>microscopy</a:t>
            </a:r>
            <a:endParaRPr lang="de-DE" dirty="0">
              <a:solidFill>
                <a:srgbClr val="FF0000"/>
              </a:solidFill>
            </a:endParaRPr>
          </a:p>
          <a:p>
            <a:r>
              <a:rPr lang="de-DE" dirty="0"/>
              <a:t>         (</a:t>
            </a:r>
            <a:r>
              <a:rPr lang="de-DE" dirty="0" err="1"/>
              <a:t>determination</a:t>
            </a:r>
            <a:r>
              <a:rPr lang="de-DE" dirty="0"/>
              <a:t> </a:t>
            </a:r>
            <a:r>
              <a:rPr lang="de-DE" dirty="0" err="1"/>
              <a:t>of</a:t>
            </a:r>
            <a:r>
              <a:rPr lang="de-DE" dirty="0"/>
              <a:t> </a:t>
            </a:r>
            <a:r>
              <a:rPr lang="de-DE" dirty="0" err="1"/>
              <a:t>position</a:t>
            </a:r>
            <a:r>
              <a:rPr lang="de-DE" dirty="0"/>
              <a:t>)</a:t>
            </a:r>
          </a:p>
        </p:txBody>
      </p:sp>
      <p:sp>
        <p:nvSpPr>
          <p:cNvPr id="48" name="Foliennummernplatzhalter 1"/>
          <p:cNvSpPr>
            <a:spLocks noGrp="1"/>
          </p:cNvSpPr>
          <p:nvPr>
            <p:ph type="sldNum" sz="quarter" idx="11"/>
          </p:nvPr>
        </p:nvSpPr>
        <p:spPr>
          <a:xfrm>
            <a:off x="7010400" y="6594502"/>
            <a:ext cx="2133600" cy="279400"/>
          </a:xfrm>
        </p:spPr>
        <p:txBody>
          <a:bodyPr/>
          <a:lstStyle/>
          <a:p>
            <a:pPr>
              <a:defRPr/>
            </a:pPr>
            <a:fld id="{84E08174-D096-4148-B1AA-65278E8A85EF}" type="slidenum">
              <a:rPr lang="en-US" smtClean="0"/>
              <a:pPr>
                <a:defRPr/>
              </a:pPr>
              <a:t>5</a:t>
            </a:fld>
            <a:endParaRPr lang="en-US" dirty="0"/>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0" name="Rectangle 2"/>
          <p:cNvSpPr>
            <a:spLocks noChangeArrowheads="1"/>
          </p:cNvSpPr>
          <p:nvPr/>
        </p:nvSpPr>
        <p:spPr bwMode="auto">
          <a:xfrm>
            <a:off x="425829" y="1635942"/>
            <a:ext cx="8264104" cy="3363570"/>
          </a:xfrm>
          <a:prstGeom prst="rect">
            <a:avLst/>
          </a:prstGeom>
          <a:noFill/>
          <a:ln w="9525">
            <a:noFill/>
            <a:miter lim="800000"/>
            <a:headEnd/>
            <a:tailEnd/>
          </a:ln>
        </p:spPr>
        <p:txBody>
          <a:bodyPr>
            <a:scene3d>
              <a:camera prst="orthographicFront"/>
              <a:lightRig rig="soft" dir="t">
                <a:rot lat="0" lon="0" rev="10800000"/>
              </a:lightRig>
            </a:scene3d>
            <a:sp3d>
              <a:bevelT w="27940" h="12700"/>
              <a:contourClr>
                <a:srgbClr val="DDDDDD"/>
              </a:contourClr>
            </a:sp3d>
          </a:bodyPr>
          <a:lstStyle/>
          <a:p>
            <a:pPr marL="342900" indent="-342900" algn="l" eaLnBrk="0" hangingPunct="0">
              <a:spcBef>
                <a:spcPct val="70000"/>
              </a:spcBef>
              <a:buClr>
                <a:srgbClr val="006699"/>
              </a:buClr>
              <a:buFont typeface="Wingdings" pitchFamily="2" charset="2"/>
              <a:buChar char="§"/>
            </a:pPr>
            <a:r>
              <a:rPr lang="de-DE" sz="2600" b="1" dirty="0" smtClean="0">
                <a:ln w="1905"/>
                <a:solidFill>
                  <a:schemeClr val="accent1">
                    <a:lumMod val="50000"/>
                  </a:schemeClr>
                </a:solidFill>
                <a:effectLst>
                  <a:innerShdw blurRad="266700" dist="43180" dir="5400000">
                    <a:srgbClr val="000000">
                      <a:alpha val="54000"/>
                    </a:srgbClr>
                  </a:innerShdw>
                </a:effectLst>
              </a:rPr>
              <a:t>Motivation </a:t>
            </a:r>
            <a:r>
              <a:rPr lang="de-DE" sz="2600" b="1" dirty="0" err="1" smtClean="0">
                <a:ln w="1905"/>
                <a:solidFill>
                  <a:schemeClr val="accent1">
                    <a:lumMod val="50000"/>
                  </a:schemeClr>
                </a:solidFill>
                <a:effectLst>
                  <a:innerShdw blurRad="266700" dist="43180" dir="5400000">
                    <a:srgbClr val="000000">
                      <a:alpha val="54000"/>
                    </a:srgbClr>
                  </a:innerShdw>
                </a:effectLst>
              </a:rPr>
              <a:t>and</a:t>
            </a:r>
            <a:r>
              <a:rPr lang="de-DE" sz="2600" b="1" dirty="0" smtClean="0">
                <a:ln w="1905"/>
                <a:solidFill>
                  <a:schemeClr val="accent1">
                    <a:lumMod val="50000"/>
                  </a:schemeClr>
                </a:solidFill>
                <a:effectLst>
                  <a:innerShdw blurRad="266700" dist="43180" dir="5400000">
                    <a:srgbClr val="000000">
                      <a:alpha val="54000"/>
                    </a:srgbClr>
                  </a:innerShdw>
                </a:effectLst>
              </a:rPr>
              <a:t> </a:t>
            </a:r>
            <a:r>
              <a:rPr lang="de-DE" sz="2600" b="1" dirty="0" err="1" smtClean="0">
                <a:ln w="1905"/>
                <a:solidFill>
                  <a:schemeClr val="accent1">
                    <a:lumMod val="50000"/>
                  </a:schemeClr>
                </a:solidFill>
                <a:effectLst>
                  <a:innerShdw blurRad="266700" dist="43180" dir="5400000">
                    <a:srgbClr val="000000">
                      <a:alpha val="54000"/>
                    </a:srgbClr>
                  </a:innerShdw>
                </a:effectLst>
              </a:rPr>
              <a:t>alloy</a:t>
            </a:r>
            <a:r>
              <a:rPr lang="de-DE" sz="2600" b="1" dirty="0" smtClean="0">
                <a:ln w="1905"/>
                <a:solidFill>
                  <a:schemeClr val="accent1">
                    <a:lumMod val="50000"/>
                  </a:schemeClr>
                </a:solidFill>
                <a:effectLst>
                  <a:innerShdw blurRad="266700" dist="43180" dir="5400000">
                    <a:srgbClr val="000000">
                      <a:alpha val="54000"/>
                    </a:srgbClr>
                  </a:innerShdw>
                </a:effectLst>
              </a:rPr>
              <a:t> design</a:t>
            </a:r>
          </a:p>
          <a:p>
            <a:pPr marL="342900" indent="-342900" algn="l" eaLnBrk="0" hangingPunct="0">
              <a:spcBef>
                <a:spcPct val="70000"/>
              </a:spcBef>
              <a:buClr>
                <a:srgbClr val="006699"/>
              </a:buClr>
              <a:buFont typeface="Wingdings" pitchFamily="2" charset="2"/>
              <a:buChar char="§"/>
            </a:pPr>
            <a:r>
              <a:rPr lang="de-DE" sz="2600" b="1" dirty="0" smtClean="0">
                <a:ln w="1905"/>
                <a:solidFill>
                  <a:schemeClr val="accent1">
                    <a:lumMod val="50000"/>
                  </a:schemeClr>
                </a:solidFill>
                <a:effectLst>
                  <a:innerShdw blurRad="266700" dist="43180" dir="5400000">
                    <a:srgbClr val="000000">
                      <a:alpha val="54000"/>
                    </a:srgbClr>
                  </a:innerShdw>
                </a:effectLst>
              </a:rPr>
              <a:t>Atom probe </a:t>
            </a:r>
            <a:r>
              <a:rPr lang="de-DE" sz="2600" b="1" dirty="0" err="1" smtClean="0">
                <a:ln w="1905"/>
                <a:solidFill>
                  <a:schemeClr val="accent1">
                    <a:lumMod val="50000"/>
                  </a:schemeClr>
                </a:solidFill>
                <a:effectLst>
                  <a:innerShdw blurRad="266700" dist="43180" dir="5400000">
                    <a:srgbClr val="000000">
                      <a:alpha val="54000"/>
                    </a:srgbClr>
                  </a:innerShdw>
                </a:effectLst>
              </a:rPr>
              <a:t>tomography</a:t>
            </a:r>
            <a:endParaRPr lang="de-DE" sz="2600" b="1" dirty="0" smtClean="0">
              <a:ln w="1905"/>
              <a:solidFill>
                <a:schemeClr val="accent1">
                  <a:lumMod val="50000"/>
                </a:schemeClr>
              </a:solidFill>
              <a:effectLst>
                <a:innerShdw blurRad="266700" dist="43180" dir="5400000">
                  <a:srgbClr val="000000">
                    <a:alpha val="54000"/>
                  </a:srgbClr>
                </a:innerShdw>
              </a:effectLst>
            </a:endParaRPr>
          </a:p>
          <a:p>
            <a:pPr marL="342900" indent="-342900" algn="l" eaLnBrk="0" hangingPunct="0">
              <a:spcBef>
                <a:spcPct val="70000"/>
              </a:spcBef>
              <a:buClr>
                <a:srgbClr val="006699"/>
              </a:buClr>
              <a:buFont typeface="Wingdings" pitchFamily="2" charset="2"/>
              <a:buChar char="§"/>
            </a:pPr>
            <a:r>
              <a:rPr lang="de-DE" sz="2600" b="1" dirty="0" err="1" smtClean="0">
                <a:ln w="1905"/>
                <a:solidFill>
                  <a:schemeClr val="accent1">
                    <a:lumMod val="50000"/>
                  </a:schemeClr>
                </a:solidFill>
                <a:effectLst>
                  <a:innerShdw blurRad="266700" dist="43180" dir="5400000">
                    <a:srgbClr val="000000">
                      <a:alpha val="54000"/>
                    </a:srgbClr>
                  </a:innerShdw>
                </a:effectLst>
              </a:rPr>
              <a:t>Mechanical</a:t>
            </a:r>
            <a:r>
              <a:rPr lang="de-DE" sz="2600" b="1" dirty="0" smtClean="0">
                <a:ln w="1905"/>
                <a:solidFill>
                  <a:schemeClr val="accent1">
                    <a:lumMod val="50000"/>
                  </a:schemeClr>
                </a:solidFill>
                <a:effectLst>
                  <a:innerShdw blurRad="266700" dist="43180" dir="5400000">
                    <a:srgbClr val="000000">
                      <a:alpha val="54000"/>
                    </a:srgbClr>
                  </a:innerShdw>
                </a:effectLst>
              </a:rPr>
              <a:t> </a:t>
            </a:r>
            <a:r>
              <a:rPr lang="de-DE" sz="2600" b="1" dirty="0" err="1" smtClean="0">
                <a:ln w="1905"/>
                <a:solidFill>
                  <a:schemeClr val="accent1">
                    <a:lumMod val="50000"/>
                  </a:schemeClr>
                </a:solidFill>
                <a:effectLst>
                  <a:innerShdw blurRad="266700" dist="43180" dir="5400000">
                    <a:srgbClr val="000000">
                      <a:alpha val="54000"/>
                    </a:srgbClr>
                  </a:innerShdw>
                </a:effectLst>
              </a:rPr>
              <a:t>properties</a:t>
            </a:r>
            <a:r>
              <a:rPr lang="de-DE" sz="2600" b="1" dirty="0" smtClean="0">
                <a:ln w="1905"/>
                <a:solidFill>
                  <a:schemeClr val="accent1">
                    <a:lumMod val="50000"/>
                  </a:schemeClr>
                </a:solidFill>
                <a:effectLst>
                  <a:innerShdw blurRad="266700" dist="43180" dir="5400000">
                    <a:srgbClr val="000000">
                      <a:alpha val="54000"/>
                    </a:srgbClr>
                  </a:innerShdw>
                </a:effectLst>
              </a:rPr>
              <a:t> </a:t>
            </a:r>
            <a:r>
              <a:rPr lang="de-DE" sz="2600" b="1" dirty="0" err="1" smtClean="0">
                <a:ln w="1905"/>
                <a:solidFill>
                  <a:schemeClr val="accent1">
                    <a:lumMod val="50000"/>
                  </a:schemeClr>
                </a:solidFill>
                <a:effectLst>
                  <a:innerShdw blurRad="266700" dist="43180" dir="5400000">
                    <a:srgbClr val="000000">
                      <a:alpha val="54000"/>
                    </a:srgbClr>
                  </a:innerShdw>
                </a:effectLst>
              </a:rPr>
              <a:t>and</a:t>
            </a:r>
            <a:r>
              <a:rPr lang="de-DE" sz="2600" b="1" dirty="0" smtClean="0">
                <a:ln w="1905"/>
                <a:solidFill>
                  <a:schemeClr val="accent1">
                    <a:lumMod val="50000"/>
                  </a:schemeClr>
                </a:solidFill>
                <a:effectLst>
                  <a:innerShdw blurRad="266700" dist="43180" dir="5400000">
                    <a:srgbClr val="000000">
                      <a:alpha val="54000"/>
                    </a:srgbClr>
                  </a:innerShdw>
                </a:effectLst>
              </a:rPr>
              <a:t> </a:t>
            </a:r>
            <a:r>
              <a:rPr lang="de-DE" sz="2600" b="1" dirty="0" err="1" smtClean="0">
                <a:ln w="1905"/>
                <a:solidFill>
                  <a:schemeClr val="accent1">
                    <a:lumMod val="50000"/>
                  </a:schemeClr>
                </a:solidFill>
                <a:effectLst>
                  <a:innerShdw blurRad="266700" dist="43180" dir="5400000">
                    <a:srgbClr val="000000">
                      <a:alpha val="54000"/>
                    </a:srgbClr>
                  </a:innerShdw>
                </a:effectLst>
              </a:rPr>
              <a:t>microstructure</a:t>
            </a:r>
            <a:endParaRPr lang="de-DE" sz="2600" b="1" dirty="0" smtClean="0">
              <a:ln w="1905"/>
              <a:solidFill>
                <a:schemeClr val="accent1">
                  <a:lumMod val="50000"/>
                </a:schemeClr>
              </a:solidFill>
              <a:effectLst>
                <a:innerShdw blurRad="266700" dist="43180" dir="5400000">
                  <a:srgbClr val="000000">
                    <a:alpha val="54000"/>
                  </a:srgbClr>
                </a:innerShdw>
              </a:effectLst>
            </a:endParaRPr>
          </a:p>
          <a:p>
            <a:pPr marL="342900" indent="-342900" algn="l" eaLnBrk="0" hangingPunct="0">
              <a:spcBef>
                <a:spcPct val="70000"/>
              </a:spcBef>
              <a:buClr>
                <a:srgbClr val="006699"/>
              </a:buClr>
              <a:buFont typeface="Wingdings" pitchFamily="2" charset="2"/>
              <a:buChar char="§"/>
            </a:pPr>
            <a:r>
              <a:rPr lang="de-DE" sz="2600" b="1" dirty="0" smtClean="0">
                <a:ln w="1905"/>
                <a:solidFill>
                  <a:schemeClr val="accent1">
                    <a:lumMod val="50000"/>
                  </a:schemeClr>
                </a:solidFill>
                <a:effectLst>
                  <a:innerShdw blurRad="266700" dist="43180" dir="5400000">
                    <a:srgbClr val="000000">
                      <a:alpha val="54000"/>
                    </a:srgbClr>
                  </a:innerShdw>
                </a:effectLst>
              </a:rPr>
              <a:t>Mn </a:t>
            </a:r>
            <a:r>
              <a:rPr lang="de-DE" sz="2600" b="1" dirty="0" err="1" smtClean="0">
                <a:ln w="1905"/>
                <a:solidFill>
                  <a:schemeClr val="accent1">
                    <a:lumMod val="50000"/>
                  </a:schemeClr>
                </a:solidFill>
                <a:effectLst>
                  <a:innerShdw blurRad="266700" dist="43180" dir="5400000">
                    <a:srgbClr val="000000">
                      <a:alpha val="54000"/>
                    </a:srgbClr>
                  </a:innerShdw>
                </a:effectLst>
              </a:rPr>
              <a:t>partitioning</a:t>
            </a:r>
            <a:r>
              <a:rPr lang="de-DE" sz="2600" b="1" dirty="0" smtClean="0">
                <a:ln w="1905"/>
                <a:solidFill>
                  <a:schemeClr val="accent1">
                    <a:lumMod val="50000"/>
                  </a:schemeClr>
                </a:solidFill>
                <a:effectLst>
                  <a:innerShdw blurRad="266700" dist="43180" dir="5400000">
                    <a:srgbClr val="000000">
                      <a:alpha val="54000"/>
                    </a:srgbClr>
                  </a:innerShdw>
                </a:effectLst>
              </a:rPr>
              <a:t> </a:t>
            </a:r>
            <a:r>
              <a:rPr lang="de-DE" sz="2600" b="1" dirty="0" err="1" smtClean="0">
                <a:ln w="1905"/>
                <a:solidFill>
                  <a:schemeClr val="accent1">
                    <a:lumMod val="50000"/>
                  </a:schemeClr>
                </a:solidFill>
                <a:effectLst>
                  <a:innerShdw blurRad="266700" dist="43180" dir="5400000">
                    <a:srgbClr val="000000">
                      <a:alpha val="54000"/>
                    </a:srgbClr>
                  </a:innerShdw>
                </a:effectLst>
              </a:rPr>
              <a:t>and</a:t>
            </a:r>
            <a:r>
              <a:rPr lang="de-DE" sz="2600" b="1" dirty="0" smtClean="0">
                <a:ln w="1905"/>
                <a:solidFill>
                  <a:schemeClr val="accent1">
                    <a:lumMod val="50000"/>
                  </a:schemeClr>
                </a:solidFill>
                <a:effectLst>
                  <a:innerShdw blurRad="266700" dist="43180" dir="5400000">
                    <a:srgbClr val="000000">
                      <a:alpha val="54000"/>
                    </a:srgbClr>
                  </a:innerShdw>
                </a:effectLst>
              </a:rPr>
              <a:t> </a:t>
            </a:r>
            <a:r>
              <a:rPr lang="de-DE" sz="2600" b="1" dirty="0" err="1" smtClean="0">
                <a:ln w="1905"/>
                <a:solidFill>
                  <a:schemeClr val="accent1">
                    <a:lumMod val="50000"/>
                  </a:schemeClr>
                </a:solidFill>
                <a:effectLst>
                  <a:innerShdw blurRad="266700" dist="43180" dir="5400000">
                    <a:srgbClr val="000000">
                      <a:alpha val="54000"/>
                    </a:srgbClr>
                  </a:innerShdw>
                </a:effectLst>
              </a:rPr>
              <a:t>simulations</a:t>
            </a:r>
            <a:endParaRPr lang="de-DE" sz="2600" b="1" dirty="0" smtClean="0">
              <a:ln w="1905"/>
              <a:solidFill>
                <a:schemeClr val="accent1">
                  <a:lumMod val="50000"/>
                </a:schemeClr>
              </a:solidFill>
              <a:effectLst>
                <a:innerShdw blurRad="266700" dist="43180" dir="5400000">
                  <a:srgbClr val="000000">
                    <a:alpha val="54000"/>
                  </a:srgbClr>
                </a:innerShdw>
              </a:effectLst>
            </a:endParaRPr>
          </a:p>
          <a:p>
            <a:pPr marL="342900" indent="-342900" algn="l" eaLnBrk="0" hangingPunct="0">
              <a:lnSpc>
                <a:spcPct val="90000"/>
              </a:lnSpc>
              <a:spcBef>
                <a:spcPct val="55000"/>
              </a:spcBef>
              <a:buClr>
                <a:srgbClr val="006699"/>
              </a:buClr>
              <a:buFont typeface="Wingdings" pitchFamily="2" charset="2"/>
              <a:buChar char="§"/>
            </a:pPr>
            <a:r>
              <a:rPr lang="de-DE" sz="2600" b="1" dirty="0" err="1" smtClean="0">
                <a:ln w="1905"/>
                <a:solidFill>
                  <a:schemeClr val="accent1">
                    <a:lumMod val="50000"/>
                  </a:schemeClr>
                </a:solidFill>
                <a:effectLst>
                  <a:innerShdw blurRad="266700" dist="43180" dir="5400000">
                    <a:srgbClr val="000000">
                      <a:alpha val="54000"/>
                    </a:srgbClr>
                  </a:innerShdw>
                </a:effectLst>
              </a:rPr>
              <a:t>Conclusions</a:t>
            </a:r>
            <a:endParaRPr lang="de-DE" sz="2600" b="1" dirty="0" smtClean="0">
              <a:ln w="1905"/>
              <a:solidFill>
                <a:schemeClr val="accent1">
                  <a:lumMod val="50000"/>
                </a:schemeClr>
              </a:solidFill>
              <a:effectLst>
                <a:innerShdw blurRad="266700" dist="43180" dir="5400000">
                  <a:srgbClr val="000000">
                    <a:alpha val="54000"/>
                  </a:srgbClr>
                </a:innerShdw>
              </a:effectLst>
            </a:endParaRPr>
          </a:p>
        </p:txBody>
      </p:sp>
      <p:sp>
        <p:nvSpPr>
          <p:cNvPr id="9" name="Rectangle 2"/>
          <p:cNvSpPr txBox="1">
            <a:spLocks noChangeArrowheads="1"/>
          </p:cNvSpPr>
          <p:nvPr/>
        </p:nvSpPr>
        <p:spPr>
          <a:xfrm>
            <a:off x="57150" y="44450"/>
            <a:ext cx="8043863" cy="431800"/>
          </a:xfrm>
          <a:prstGeom prst="rect">
            <a:avLst/>
          </a:prstGeom>
          <a:effectLst>
            <a:outerShdw blurRad="50800" dist="38100" dir="2700000" algn="tl" rotWithShape="0">
              <a:prstClr val="black">
                <a:alpha val="40000"/>
              </a:prstClr>
            </a:outerShdw>
          </a:effectLst>
        </p:spPr>
        <p:txBody>
          <a:bodyPr/>
          <a:lstStyle/>
          <a:p>
            <a:pPr algn="l" eaLnBrk="0" hangingPunct="0">
              <a:defRPr/>
            </a:pPr>
            <a:r>
              <a:rPr lang="de-DE" sz="2000" b="1" dirty="0" err="1" smtClean="0">
                <a:solidFill>
                  <a:schemeClr val="bg1"/>
                </a:solidFill>
              </a:rPr>
              <a:t>Overview</a:t>
            </a:r>
            <a:endParaRPr lang="en-GB" sz="2200" b="1" dirty="0">
              <a:solidFill>
                <a:schemeClr val="bg1"/>
              </a:solidFill>
            </a:endParaRPr>
          </a:p>
        </p:txBody>
      </p:sp>
      <p:sp>
        <p:nvSpPr>
          <p:cNvPr id="5" name="Pfeil nach rechts 4"/>
          <p:cNvSpPr/>
          <p:nvPr/>
        </p:nvSpPr>
        <p:spPr>
          <a:xfrm rot="1290553" flipH="1">
            <a:off x="10677542" y="2924644"/>
            <a:ext cx="923026" cy="534838"/>
          </a:xfrm>
          <a:prstGeom prst="rightArrow">
            <a:avLst/>
          </a:prstGeom>
          <a:solidFill>
            <a:schemeClr val="accent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oliennummernplatzhalter 1"/>
          <p:cNvSpPr>
            <a:spLocks noGrp="1"/>
          </p:cNvSpPr>
          <p:nvPr>
            <p:ph type="sldNum" sz="quarter" idx="11"/>
          </p:nvPr>
        </p:nvSpPr>
        <p:spPr>
          <a:xfrm>
            <a:off x="7010400" y="6594502"/>
            <a:ext cx="2133600" cy="279400"/>
          </a:xfrm>
        </p:spPr>
        <p:txBody>
          <a:bodyPr/>
          <a:lstStyle/>
          <a:p>
            <a:pPr>
              <a:defRPr/>
            </a:pPr>
            <a:fld id="{84E08174-D096-4148-B1AA-65278E8A85EF}" type="slidenum">
              <a:rPr lang="en-US" smtClean="0"/>
              <a:pPr>
                <a:defRPr/>
              </a:pPr>
              <a:t>6</a:t>
            </a:fld>
            <a:endParaRPr lang="en-US" dirty="0"/>
          </a:p>
        </p:txBody>
      </p:sp>
      <p:sp>
        <p:nvSpPr>
          <p:cNvPr id="7" name="Rectangle 2"/>
          <p:cNvSpPr>
            <a:spLocks noChangeArrowheads="1"/>
          </p:cNvSpPr>
          <p:nvPr/>
        </p:nvSpPr>
        <p:spPr bwMode="auto">
          <a:xfrm>
            <a:off x="4914790" y="6599328"/>
            <a:ext cx="1032655"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100" dirty="0" smtClean="0">
                <a:solidFill>
                  <a:srgbClr val="BFBFBF"/>
                </a:solidFill>
              </a:rPr>
              <a:t>www.mpie.de</a:t>
            </a:r>
            <a:endParaRPr lang="de-DE" sz="1100" dirty="0" smtClean="0">
              <a:solidFill>
                <a:srgbClr val="BFBFBF"/>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35" presetClass="path" presetSubtype="0" accel="50000" decel="50000" fill="hold" grpId="0" nodeType="withEffect">
                                  <p:stCondLst>
                                    <p:cond delay="0"/>
                                  </p:stCondLst>
                                  <p:childTnLst>
                                    <p:animMotion origin="layout" path="M 4.44444E-6 2.63645E-6 L -0.31893 0.00786 " pathEditMode="relative" rAng="0" ptsTypes="AA">
                                      <p:cBhvr>
                                        <p:cTn id="9" dur="2000" fill="hold"/>
                                        <p:tgtEl>
                                          <p:spTgt spid="5"/>
                                        </p:tgtEl>
                                        <p:attrNameLst>
                                          <p:attrName>ppt_x</p:attrName>
                                          <p:attrName>ppt_y</p:attrName>
                                        </p:attrNameLst>
                                      </p:cBhvr>
                                      <p:rCtr x="-160" y="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22938" y="2262217"/>
            <a:ext cx="4733162" cy="3727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2" name="Gruppieren 53"/>
          <p:cNvGrpSpPr/>
          <p:nvPr/>
        </p:nvGrpSpPr>
        <p:grpSpPr>
          <a:xfrm>
            <a:off x="909638" y="559672"/>
            <a:ext cx="3205162" cy="3038475"/>
            <a:chOff x="909638" y="685800"/>
            <a:chExt cx="3205162" cy="3038475"/>
          </a:xfrm>
        </p:grpSpPr>
        <p:grpSp>
          <p:nvGrpSpPr>
            <p:cNvPr id="3" name="Gruppieren 49"/>
            <p:cNvGrpSpPr/>
            <p:nvPr/>
          </p:nvGrpSpPr>
          <p:grpSpPr>
            <a:xfrm>
              <a:off x="909638" y="685800"/>
              <a:ext cx="3205162" cy="3038475"/>
              <a:chOff x="909638" y="685800"/>
              <a:chExt cx="3205162" cy="3038475"/>
            </a:xfrm>
          </p:grpSpPr>
          <p:pic>
            <p:nvPicPr>
              <p:cNvPr id="9218" name="Grafik 5" descr="PR3 e=0%.emf"/>
              <p:cNvPicPr>
                <a:picLocks noChangeAspect="1"/>
              </p:cNvPicPr>
              <p:nvPr/>
            </p:nvPicPr>
            <p:blipFill>
              <a:blip r:embed="rId3" cstate="print"/>
              <a:srcRect l="1485" t="1749" r="1028" b="1308"/>
              <a:stretch>
                <a:fillRect/>
              </a:stretch>
            </p:blipFill>
            <p:spPr bwMode="auto">
              <a:xfrm>
                <a:off x="909638" y="685800"/>
                <a:ext cx="3128962" cy="2971800"/>
              </a:xfrm>
              <a:prstGeom prst="rect">
                <a:avLst/>
              </a:prstGeom>
              <a:noFill/>
              <a:ln w="19050">
                <a:noFill/>
                <a:miter lim="800000"/>
                <a:headEnd/>
                <a:tailEnd/>
              </a:ln>
            </p:spPr>
          </p:pic>
          <p:grpSp>
            <p:nvGrpSpPr>
              <p:cNvPr id="4" name="Gruppieren 54"/>
              <p:cNvGrpSpPr>
                <a:grpSpLocks/>
              </p:cNvGrpSpPr>
              <p:nvPr/>
            </p:nvGrpSpPr>
            <p:grpSpPr bwMode="auto">
              <a:xfrm>
                <a:off x="2514600" y="3200400"/>
                <a:ext cx="1600200" cy="523875"/>
                <a:chOff x="2438400" y="3200400"/>
                <a:chExt cx="1600200" cy="523220"/>
              </a:xfrm>
            </p:grpSpPr>
            <p:pic>
              <p:nvPicPr>
                <p:cNvPr id="9239" name="Picture 29" descr="PR3KLA_neu_Präpariert_Mitte_HR2_Phase_L"/>
                <p:cNvPicPr>
                  <a:picLocks noChangeAspect="1" noChangeArrowheads="1"/>
                </p:cNvPicPr>
                <p:nvPr/>
              </p:nvPicPr>
              <p:blipFill>
                <a:blip r:embed="rId4" cstate="print"/>
                <a:srcRect t="57610" r="86230" b="35555"/>
                <a:stretch>
                  <a:fillRect/>
                </a:stretch>
              </p:blipFill>
              <p:spPr bwMode="auto">
                <a:xfrm>
                  <a:off x="2438400" y="3200400"/>
                  <a:ext cx="598420" cy="457200"/>
                </a:xfrm>
                <a:prstGeom prst="rect">
                  <a:avLst/>
                </a:prstGeom>
                <a:noFill/>
                <a:ln w="9525">
                  <a:noFill/>
                  <a:miter lim="800000"/>
                  <a:headEnd/>
                  <a:tailEnd/>
                </a:ln>
              </p:spPr>
            </p:pic>
            <p:sp>
              <p:nvSpPr>
                <p:cNvPr id="9240" name="Textfeld 31"/>
                <p:cNvSpPr txBox="1">
                  <a:spLocks noChangeArrowheads="1"/>
                </p:cNvSpPr>
                <p:nvPr/>
              </p:nvSpPr>
              <p:spPr bwMode="auto">
                <a:xfrm>
                  <a:off x="3018769" y="3200400"/>
                  <a:ext cx="1019831" cy="523220"/>
                </a:xfrm>
                <a:prstGeom prst="rect">
                  <a:avLst/>
                </a:prstGeom>
                <a:solidFill>
                  <a:schemeClr val="bg1"/>
                </a:solidFill>
                <a:ln w="9525">
                  <a:noFill/>
                  <a:miter lim="800000"/>
                  <a:headEnd/>
                  <a:tailEnd/>
                </a:ln>
              </p:spPr>
              <p:txBody>
                <a:bodyPr wrap="none">
                  <a:spAutoFit/>
                </a:bodyPr>
                <a:lstStyle/>
                <a:p>
                  <a:r>
                    <a:rPr lang="en-US" sz="1400" dirty="0" err="1">
                      <a:sym typeface="Symbol" pitchFamily="18" charset="2"/>
                    </a:rPr>
                    <a:t>martensite</a:t>
                  </a:r>
                  <a:endParaRPr lang="en-US" sz="1400" dirty="0"/>
                </a:p>
                <a:p>
                  <a:r>
                    <a:rPr lang="en-US" sz="1400" dirty="0">
                      <a:sym typeface="Symbol" pitchFamily="18" charset="2"/>
                    </a:rPr>
                    <a:t>austenite</a:t>
                  </a:r>
                  <a:endParaRPr lang="en-US" sz="1400" dirty="0"/>
                </a:p>
              </p:txBody>
            </p:sp>
          </p:grpSp>
          <p:sp>
            <p:nvSpPr>
              <p:cNvPr id="19" name="Rechteck 18"/>
              <p:cNvSpPr>
                <a:spLocks noChangeArrowheads="1"/>
              </p:cNvSpPr>
              <p:nvPr/>
            </p:nvSpPr>
            <p:spPr bwMode="auto">
              <a:xfrm>
                <a:off x="2481263" y="1752600"/>
                <a:ext cx="228600" cy="152400"/>
              </a:xfrm>
              <a:prstGeom prst="rect">
                <a:avLst/>
              </a:prstGeom>
              <a:noFill/>
              <a:ln w="25400" algn="ctr">
                <a:solidFill>
                  <a:srgbClr val="FF0000"/>
                </a:solidFill>
                <a:prstDash val="sysDot"/>
                <a:round/>
                <a:headEnd/>
                <a:tailEnd/>
              </a:ln>
            </p:spPr>
            <p:txBody>
              <a:bodyPr wrap="none" lIns="90000" tIns="46800" rIns="90000" bIns="46800" anchor="ctr"/>
              <a:lstStyle/>
              <a:p>
                <a:endParaRPr lang="de-DE"/>
              </a:p>
            </p:txBody>
          </p:sp>
          <p:grpSp>
            <p:nvGrpSpPr>
              <p:cNvPr id="5" name="Gruppieren 45"/>
              <p:cNvGrpSpPr/>
              <p:nvPr/>
            </p:nvGrpSpPr>
            <p:grpSpPr>
              <a:xfrm>
                <a:off x="914399" y="3226713"/>
                <a:ext cx="1188720" cy="430887"/>
                <a:chOff x="914400" y="2971800"/>
                <a:chExt cx="1096963" cy="430887"/>
              </a:xfrm>
            </p:grpSpPr>
            <p:sp>
              <p:nvSpPr>
                <p:cNvPr id="9220" name="Textfeld 16"/>
                <p:cNvSpPr txBox="1">
                  <a:spLocks noChangeArrowheads="1"/>
                </p:cNvSpPr>
                <p:nvPr/>
              </p:nvSpPr>
              <p:spPr bwMode="auto">
                <a:xfrm>
                  <a:off x="914400" y="2971800"/>
                  <a:ext cx="1096963" cy="430887"/>
                </a:xfrm>
                <a:prstGeom prst="rect">
                  <a:avLst/>
                </a:prstGeom>
                <a:solidFill>
                  <a:schemeClr val="bg1"/>
                </a:solidFill>
                <a:ln w="9525">
                  <a:noFill/>
                  <a:miter lim="800000"/>
                  <a:headEnd/>
                  <a:tailEnd/>
                </a:ln>
              </p:spPr>
              <p:txBody>
                <a:bodyPr wrap="square">
                  <a:spAutoFit/>
                </a:bodyPr>
                <a:lstStyle/>
                <a:p>
                  <a:pPr algn="ctr"/>
                  <a:r>
                    <a:rPr lang="de-DE" sz="1400" dirty="0"/>
                    <a:t>10 </a:t>
                  </a:r>
                  <a:r>
                    <a:rPr lang="de-DE" sz="1400" dirty="0" smtClean="0"/>
                    <a:t>µm</a:t>
                  </a:r>
                </a:p>
                <a:p>
                  <a:pPr algn="ctr"/>
                  <a:endParaRPr lang="de-DE" sz="800" dirty="0"/>
                </a:p>
              </p:txBody>
            </p:sp>
            <p:sp>
              <p:nvSpPr>
                <p:cNvPr id="45" name="Rechteck 44"/>
                <p:cNvSpPr/>
                <p:nvPr/>
              </p:nvSpPr>
              <p:spPr bwMode="auto">
                <a:xfrm>
                  <a:off x="914400" y="3276600"/>
                  <a:ext cx="1066800" cy="76200"/>
                </a:xfrm>
                <a:prstGeom prst="rect">
                  <a:avLst/>
                </a:prstGeom>
                <a:solidFill>
                  <a:schemeClr val="tx1"/>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cs typeface="Arial" charset="0"/>
                  </a:endParaRPr>
                </a:p>
              </p:txBody>
            </p:sp>
          </p:grpSp>
        </p:grpSp>
        <p:sp>
          <p:nvSpPr>
            <p:cNvPr id="52" name="Textfeld 51"/>
            <p:cNvSpPr txBox="1"/>
            <p:nvPr/>
          </p:nvSpPr>
          <p:spPr>
            <a:xfrm>
              <a:off x="2971800" y="685800"/>
              <a:ext cx="1066801" cy="523220"/>
            </a:xfrm>
            <a:prstGeom prst="rect">
              <a:avLst/>
            </a:prstGeom>
            <a:solidFill>
              <a:schemeClr val="bg1"/>
            </a:solidFill>
          </p:spPr>
          <p:txBody>
            <a:bodyPr wrap="square" rtlCol="0">
              <a:spAutoFit/>
            </a:bodyPr>
            <a:lstStyle/>
            <a:p>
              <a:r>
                <a:rPr lang="de-DE" sz="1400" dirty="0" smtClean="0">
                  <a:latin typeface="+mn-lt"/>
                </a:rPr>
                <a:t>450°C/48h</a:t>
              </a:r>
            </a:p>
            <a:p>
              <a:r>
                <a:rPr lang="de-DE" sz="1400" dirty="0" smtClean="0">
                  <a:solidFill>
                    <a:srgbClr val="FF0000"/>
                  </a:solidFill>
                  <a:latin typeface="Symbol" pitchFamily="18" charset="2"/>
                </a:rPr>
                <a:t>e</a:t>
              </a:r>
              <a:r>
                <a:rPr lang="de-DE" sz="1400" dirty="0" smtClean="0">
                  <a:solidFill>
                    <a:srgbClr val="FF0000"/>
                  </a:solidFill>
                </a:rPr>
                <a:t> = 0 %</a:t>
              </a:r>
              <a:endParaRPr lang="de-DE" sz="1400" dirty="0">
                <a:solidFill>
                  <a:srgbClr val="FF0000"/>
                </a:solidFill>
              </a:endParaRPr>
            </a:p>
          </p:txBody>
        </p:sp>
      </p:grpSp>
      <p:grpSp>
        <p:nvGrpSpPr>
          <p:cNvPr id="6" name="Gruppieren 57"/>
          <p:cNvGrpSpPr>
            <a:grpSpLocks/>
          </p:cNvGrpSpPr>
          <p:nvPr/>
        </p:nvGrpSpPr>
        <p:grpSpPr bwMode="auto">
          <a:xfrm>
            <a:off x="381000" y="1905000"/>
            <a:ext cx="4191000" cy="4546600"/>
            <a:chOff x="-2667000" y="1905000"/>
            <a:chExt cx="4191001" cy="4546005"/>
          </a:xfrm>
        </p:grpSpPr>
        <p:grpSp>
          <p:nvGrpSpPr>
            <p:cNvPr id="7" name="Gruppieren 30"/>
            <p:cNvGrpSpPr>
              <a:grpSpLocks/>
            </p:cNvGrpSpPr>
            <p:nvPr/>
          </p:nvGrpSpPr>
          <p:grpSpPr bwMode="auto">
            <a:xfrm>
              <a:off x="-2667000" y="1905000"/>
              <a:ext cx="4191001" cy="4546005"/>
              <a:chOff x="304800" y="1905000"/>
              <a:chExt cx="4191001" cy="4546005"/>
            </a:xfrm>
          </p:grpSpPr>
          <p:cxnSp>
            <p:nvCxnSpPr>
              <p:cNvPr id="9236" name="Gerade Verbindung 24"/>
              <p:cNvCxnSpPr>
                <a:cxnSpLocks noChangeShapeType="1"/>
              </p:cNvCxnSpPr>
              <p:nvPr/>
            </p:nvCxnSpPr>
            <p:spPr bwMode="auto">
              <a:xfrm rot="16200000" flipH="1">
                <a:off x="2566417" y="1956816"/>
                <a:ext cx="1981199" cy="1877568"/>
              </a:xfrm>
              <a:prstGeom prst="line">
                <a:avLst/>
              </a:prstGeom>
              <a:noFill/>
              <a:ln w="25400" algn="ctr">
                <a:solidFill>
                  <a:srgbClr val="FF0000"/>
                </a:solidFill>
                <a:prstDash val="sysDot"/>
                <a:round/>
                <a:headEnd/>
                <a:tailEnd/>
              </a:ln>
            </p:spPr>
          </p:cxnSp>
          <p:pic>
            <p:nvPicPr>
              <p:cNvPr id="9237" name="Picture 4" descr="Fig_long_05b"/>
              <p:cNvPicPr>
                <a:picLocks noChangeAspect="1" noChangeArrowheads="1"/>
              </p:cNvPicPr>
              <p:nvPr/>
            </p:nvPicPr>
            <p:blipFill>
              <a:blip r:embed="rId5" cstate="print"/>
              <a:srcRect/>
              <a:stretch>
                <a:fillRect/>
              </a:stretch>
            </p:blipFill>
            <p:spPr bwMode="auto">
              <a:xfrm>
                <a:off x="304801" y="3886200"/>
                <a:ext cx="4191000" cy="2564805"/>
              </a:xfrm>
              <a:prstGeom prst="rect">
                <a:avLst/>
              </a:prstGeom>
              <a:noFill/>
              <a:ln w="9525">
                <a:noFill/>
                <a:miter lim="800000"/>
                <a:headEnd/>
                <a:tailEnd/>
              </a:ln>
            </p:spPr>
          </p:pic>
          <p:cxnSp>
            <p:nvCxnSpPr>
              <p:cNvPr id="9238" name="Gerade Verbindung 20"/>
              <p:cNvCxnSpPr>
                <a:cxnSpLocks noChangeShapeType="1"/>
              </p:cNvCxnSpPr>
              <p:nvPr/>
            </p:nvCxnSpPr>
            <p:spPr bwMode="auto">
              <a:xfrm rot="10800000" flipV="1">
                <a:off x="304800" y="1905000"/>
                <a:ext cx="2103120" cy="1981200"/>
              </a:xfrm>
              <a:prstGeom prst="line">
                <a:avLst/>
              </a:prstGeom>
              <a:noFill/>
              <a:ln w="25400" algn="ctr">
                <a:solidFill>
                  <a:srgbClr val="FF0000"/>
                </a:solidFill>
                <a:prstDash val="sysDot"/>
                <a:round/>
                <a:headEnd/>
                <a:tailEnd/>
              </a:ln>
            </p:spPr>
          </p:cxnSp>
        </p:grpSp>
        <p:sp>
          <p:nvSpPr>
            <p:cNvPr id="9235" name="Textfeld 50"/>
            <p:cNvSpPr txBox="1">
              <a:spLocks noChangeArrowheads="1"/>
            </p:cNvSpPr>
            <p:nvPr/>
          </p:nvSpPr>
          <p:spPr bwMode="auto">
            <a:xfrm>
              <a:off x="-1219200" y="4190701"/>
              <a:ext cx="2739854" cy="830888"/>
            </a:xfrm>
            <a:prstGeom prst="rect">
              <a:avLst/>
            </a:prstGeom>
            <a:noFill/>
            <a:ln w="9525">
              <a:noFill/>
              <a:miter lim="800000"/>
              <a:headEnd/>
              <a:tailEnd/>
            </a:ln>
          </p:spPr>
          <p:txBody>
            <a:bodyPr wrap="none">
              <a:spAutoFit/>
            </a:bodyPr>
            <a:lstStyle/>
            <a:p>
              <a:pPr>
                <a:lnSpc>
                  <a:spcPct val="150000"/>
                </a:lnSpc>
              </a:pPr>
              <a:r>
                <a:rPr lang="en-US" sz="1600" b="1" dirty="0" smtClean="0">
                  <a:solidFill>
                    <a:schemeClr val="bg1"/>
                  </a:solidFill>
                </a:rPr>
                <a:t>Precipitation-hardening of</a:t>
              </a:r>
            </a:p>
            <a:p>
              <a:pPr>
                <a:lnSpc>
                  <a:spcPct val="150000"/>
                </a:lnSpc>
              </a:pPr>
              <a:r>
                <a:rPr lang="en-US" sz="1600" b="1" dirty="0" err="1" smtClean="0">
                  <a:solidFill>
                    <a:schemeClr val="bg1"/>
                  </a:solidFill>
                </a:rPr>
                <a:t>martensite</a:t>
              </a:r>
              <a:r>
                <a:rPr lang="en-US" sz="1600" b="1" dirty="0" smtClean="0">
                  <a:solidFill>
                    <a:schemeClr val="bg1"/>
                  </a:solidFill>
                </a:rPr>
                <a:t> </a:t>
              </a:r>
              <a:r>
                <a:rPr lang="en-US" sz="1600" b="1" dirty="0" smtClean="0">
                  <a:solidFill>
                    <a:schemeClr val="bg1"/>
                  </a:solidFill>
                  <a:sym typeface="Symbol"/>
                </a:rPr>
                <a:t> “</a:t>
              </a:r>
              <a:r>
                <a:rPr lang="en-US" sz="1600" b="1" dirty="0" err="1" smtClean="0">
                  <a:solidFill>
                    <a:schemeClr val="bg1"/>
                  </a:solidFill>
                  <a:sym typeface="Symbol"/>
                </a:rPr>
                <a:t>maraging</a:t>
              </a:r>
              <a:r>
                <a:rPr lang="en-US" sz="1600" b="1" dirty="0" smtClean="0">
                  <a:solidFill>
                    <a:schemeClr val="bg1"/>
                  </a:solidFill>
                  <a:sym typeface="Symbol"/>
                </a:rPr>
                <a:t>“</a:t>
              </a:r>
              <a:endParaRPr lang="en-US" sz="1600" b="1" dirty="0">
                <a:solidFill>
                  <a:schemeClr val="bg1"/>
                </a:solidFill>
              </a:endParaRPr>
            </a:p>
          </p:txBody>
        </p:sp>
      </p:grpSp>
      <p:sp>
        <p:nvSpPr>
          <p:cNvPr id="33" name="Rechteck 32"/>
          <p:cNvSpPr>
            <a:spLocks noChangeArrowheads="1"/>
          </p:cNvSpPr>
          <p:nvPr/>
        </p:nvSpPr>
        <p:spPr bwMode="auto">
          <a:xfrm>
            <a:off x="685800" y="4648200"/>
            <a:ext cx="533400" cy="1295400"/>
          </a:xfrm>
          <a:prstGeom prst="rect">
            <a:avLst/>
          </a:prstGeom>
          <a:noFill/>
          <a:ln w="25400" algn="ctr">
            <a:solidFill>
              <a:srgbClr val="FF0000"/>
            </a:solidFill>
            <a:prstDash val="sysDot"/>
            <a:round/>
            <a:headEnd/>
            <a:tailEnd/>
          </a:ln>
        </p:spPr>
        <p:txBody>
          <a:bodyPr wrap="none" lIns="90000" tIns="46800" rIns="90000" bIns="46800" anchor="ctr"/>
          <a:lstStyle/>
          <a:p>
            <a:endParaRPr lang="de-DE"/>
          </a:p>
        </p:txBody>
      </p:sp>
      <p:sp>
        <p:nvSpPr>
          <p:cNvPr id="9224" name="Titel 1"/>
          <p:cNvSpPr>
            <a:spLocks noGrp="1"/>
          </p:cNvSpPr>
          <p:nvPr>
            <p:ph type="title"/>
          </p:nvPr>
        </p:nvSpPr>
        <p:spPr>
          <a:xfrm>
            <a:off x="76200" y="25400"/>
            <a:ext cx="8324850" cy="431800"/>
          </a:xfrm>
          <a:effectLst>
            <a:outerShdw blurRad="50800" dist="38100" dir="2700000" algn="tl" rotWithShape="0">
              <a:prstClr val="black">
                <a:alpha val="40000"/>
              </a:prstClr>
            </a:outerShdw>
          </a:effectLst>
        </p:spPr>
        <p:txBody>
          <a:bodyPr/>
          <a:lstStyle/>
          <a:p>
            <a:pPr>
              <a:defRPr/>
            </a:pPr>
            <a:r>
              <a:rPr lang="de-DE" sz="2000" b="1" kern="1200" dirty="0" err="1" smtClean="0">
                <a:latin typeface="Arial" charset="0"/>
                <a:ea typeface="+mn-ea"/>
                <a:cs typeface="Arial" charset="0"/>
              </a:rPr>
              <a:t>Hierarchy</a:t>
            </a:r>
            <a:r>
              <a:rPr lang="de-DE" sz="2000" b="1" kern="1200" dirty="0" smtClean="0">
                <a:latin typeface="Arial" charset="0"/>
                <a:ea typeface="+mn-ea"/>
                <a:cs typeface="Arial" charset="0"/>
              </a:rPr>
              <a:t> </a:t>
            </a:r>
            <a:r>
              <a:rPr lang="de-DE" sz="2000" b="1" kern="1200" dirty="0" err="1" smtClean="0">
                <a:latin typeface="Arial" charset="0"/>
                <a:ea typeface="+mn-ea"/>
                <a:cs typeface="Arial" charset="0"/>
              </a:rPr>
              <a:t>of</a:t>
            </a:r>
            <a:r>
              <a:rPr lang="de-DE" sz="2000" b="1" kern="1200" dirty="0" smtClean="0">
                <a:latin typeface="Arial" charset="0"/>
                <a:ea typeface="+mn-ea"/>
                <a:cs typeface="Arial" charset="0"/>
              </a:rPr>
              <a:t> maraging TRIP / TWIP </a:t>
            </a:r>
            <a:r>
              <a:rPr lang="de-DE" sz="2000" b="1" kern="1200" dirty="0" err="1" smtClean="0">
                <a:latin typeface="Arial" charset="0"/>
                <a:ea typeface="+mn-ea"/>
                <a:cs typeface="Arial" charset="0"/>
              </a:rPr>
              <a:t>steels</a:t>
            </a:r>
            <a:endParaRPr lang="de-DE" sz="2000" b="1" kern="1200" dirty="0" smtClean="0">
              <a:latin typeface="Arial" charset="0"/>
              <a:ea typeface="+mn-ea"/>
              <a:cs typeface="Arial" charset="0"/>
            </a:endParaRPr>
          </a:p>
        </p:txBody>
      </p:sp>
      <p:grpSp>
        <p:nvGrpSpPr>
          <p:cNvPr id="8" name="Gruppieren 56"/>
          <p:cNvGrpSpPr>
            <a:grpSpLocks/>
          </p:cNvGrpSpPr>
          <p:nvPr/>
        </p:nvGrpSpPr>
        <p:grpSpPr bwMode="auto">
          <a:xfrm>
            <a:off x="1203375" y="686922"/>
            <a:ext cx="7899305" cy="5791199"/>
            <a:chOff x="1219200" y="685800"/>
            <a:chExt cx="7899305" cy="5791200"/>
          </a:xfrm>
        </p:grpSpPr>
        <p:grpSp>
          <p:nvGrpSpPr>
            <p:cNvPr id="9" name="Gruppieren 49"/>
            <p:cNvGrpSpPr>
              <a:grpSpLocks/>
            </p:cNvGrpSpPr>
            <p:nvPr/>
          </p:nvGrpSpPr>
          <p:grpSpPr bwMode="auto">
            <a:xfrm>
              <a:off x="1219200" y="685800"/>
              <a:ext cx="4191000" cy="5791200"/>
              <a:chOff x="1219200" y="685800"/>
              <a:chExt cx="4191000" cy="5791200"/>
            </a:xfrm>
          </p:grpSpPr>
          <p:cxnSp>
            <p:nvCxnSpPr>
              <p:cNvPr id="9232" name="Gerade Verbindung 33"/>
              <p:cNvCxnSpPr>
                <a:cxnSpLocks noChangeShapeType="1"/>
              </p:cNvCxnSpPr>
              <p:nvPr/>
            </p:nvCxnSpPr>
            <p:spPr bwMode="auto">
              <a:xfrm rot="10800000" flipV="1">
                <a:off x="1219200" y="685800"/>
                <a:ext cx="4191000" cy="3962400"/>
              </a:xfrm>
              <a:prstGeom prst="line">
                <a:avLst/>
              </a:prstGeom>
              <a:noFill/>
              <a:ln w="25400" algn="ctr">
                <a:solidFill>
                  <a:srgbClr val="FF0000"/>
                </a:solidFill>
                <a:prstDash val="sysDot"/>
                <a:round/>
                <a:headEnd/>
                <a:tailEnd/>
              </a:ln>
            </p:spPr>
          </p:cxnSp>
          <p:cxnSp>
            <p:nvCxnSpPr>
              <p:cNvPr id="9233" name="Gerade Verbindung 40"/>
              <p:cNvCxnSpPr>
                <a:cxnSpLocks noChangeShapeType="1"/>
              </p:cNvCxnSpPr>
              <p:nvPr/>
            </p:nvCxnSpPr>
            <p:spPr bwMode="auto">
              <a:xfrm rot="10800000">
                <a:off x="1219200" y="5943600"/>
                <a:ext cx="4191000" cy="533400"/>
              </a:xfrm>
              <a:prstGeom prst="line">
                <a:avLst/>
              </a:prstGeom>
              <a:noFill/>
              <a:ln w="25400" algn="ctr">
                <a:solidFill>
                  <a:srgbClr val="FF0000"/>
                </a:solidFill>
                <a:prstDash val="sysDot"/>
                <a:round/>
                <a:headEnd/>
                <a:tailEnd/>
              </a:ln>
            </p:spPr>
          </p:cxnSp>
        </p:grpSp>
        <p:sp>
          <p:nvSpPr>
            <p:cNvPr id="9228" name="Textfeld 51"/>
            <p:cNvSpPr txBox="1">
              <a:spLocks noChangeArrowheads="1"/>
            </p:cNvSpPr>
            <p:nvPr/>
          </p:nvSpPr>
          <p:spPr bwMode="auto">
            <a:xfrm>
              <a:off x="8205275" y="2187922"/>
              <a:ext cx="901208" cy="276999"/>
            </a:xfrm>
            <a:prstGeom prst="rect">
              <a:avLst/>
            </a:prstGeom>
            <a:noFill/>
            <a:ln w="9525">
              <a:noFill/>
              <a:miter lim="800000"/>
              <a:headEnd/>
              <a:tailEnd/>
            </a:ln>
          </p:spPr>
          <p:txBody>
            <a:bodyPr wrap="none">
              <a:spAutoFit/>
            </a:bodyPr>
            <a:lstStyle/>
            <a:p>
              <a:pPr algn="r"/>
              <a:r>
                <a:rPr lang="de-DE" sz="1200" dirty="0"/>
                <a:t>martensite</a:t>
              </a:r>
            </a:p>
          </p:txBody>
        </p:sp>
        <p:sp>
          <p:nvSpPr>
            <p:cNvPr id="9229" name="Textfeld 52"/>
            <p:cNvSpPr txBox="1">
              <a:spLocks noChangeArrowheads="1"/>
            </p:cNvSpPr>
            <p:nvPr/>
          </p:nvSpPr>
          <p:spPr bwMode="auto">
            <a:xfrm>
              <a:off x="8205275" y="5809896"/>
              <a:ext cx="901208" cy="276999"/>
            </a:xfrm>
            <a:prstGeom prst="rect">
              <a:avLst/>
            </a:prstGeom>
            <a:noFill/>
            <a:ln w="9525">
              <a:noFill/>
              <a:miter lim="800000"/>
              <a:headEnd/>
              <a:tailEnd/>
            </a:ln>
          </p:spPr>
          <p:txBody>
            <a:bodyPr wrap="none">
              <a:spAutoFit/>
            </a:bodyPr>
            <a:lstStyle/>
            <a:p>
              <a:pPr algn="r"/>
              <a:r>
                <a:rPr lang="de-DE" sz="1200" dirty="0"/>
                <a:t>martensite</a:t>
              </a:r>
            </a:p>
          </p:txBody>
        </p:sp>
        <p:sp>
          <p:nvSpPr>
            <p:cNvPr id="9230" name="Textfeld 53"/>
            <p:cNvSpPr txBox="1">
              <a:spLocks noChangeArrowheads="1"/>
            </p:cNvSpPr>
            <p:nvPr/>
          </p:nvSpPr>
          <p:spPr bwMode="auto">
            <a:xfrm>
              <a:off x="8311874" y="4531318"/>
              <a:ext cx="806631" cy="276999"/>
            </a:xfrm>
            <a:prstGeom prst="rect">
              <a:avLst/>
            </a:prstGeom>
            <a:noFill/>
            <a:ln w="9525">
              <a:noFill/>
              <a:miter lim="800000"/>
              <a:headEnd/>
              <a:tailEnd/>
            </a:ln>
          </p:spPr>
          <p:txBody>
            <a:bodyPr wrap="none">
              <a:spAutoFit/>
            </a:bodyPr>
            <a:lstStyle/>
            <a:p>
              <a:pPr algn="r"/>
              <a:r>
                <a:rPr lang="de-DE" sz="1200" dirty="0" err="1"/>
                <a:t>austenite</a:t>
              </a:r>
              <a:endParaRPr lang="de-DE" sz="1200" dirty="0"/>
            </a:p>
          </p:txBody>
        </p:sp>
      </p:grpSp>
      <p:grpSp>
        <p:nvGrpSpPr>
          <p:cNvPr id="10" name="Gruppieren 58"/>
          <p:cNvGrpSpPr/>
          <p:nvPr/>
        </p:nvGrpSpPr>
        <p:grpSpPr>
          <a:xfrm>
            <a:off x="4190291" y="517141"/>
            <a:ext cx="4404360" cy="3038475"/>
            <a:chOff x="3977640" y="685800"/>
            <a:chExt cx="4404360" cy="3038475"/>
          </a:xfrm>
        </p:grpSpPr>
        <p:grpSp>
          <p:nvGrpSpPr>
            <p:cNvPr id="11" name="Gruppieren 54"/>
            <p:cNvGrpSpPr/>
            <p:nvPr/>
          </p:nvGrpSpPr>
          <p:grpSpPr>
            <a:xfrm>
              <a:off x="5175751" y="685800"/>
              <a:ext cx="3206249" cy="3038475"/>
              <a:chOff x="5175751" y="685800"/>
              <a:chExt cx="3206249" cy="3038475"/>
            </a:xfrm>
          </p:grpSpPr>
          <p:grpSp>
            <p:nvGrpSpPr>
              <p:cNvPr id="12" name="Gruppieren 50"/>
              <p:cNvGrpSpPr/>
              <p:nvPr/>
            </p:nvGrpSpPr>
            <p:grpSpPr>
              <a:xfrm>
                <a:off x="5175751" y="685800"/>
                <a:ext cx="3206249" cy="3038475"/>
                <a:chOff x="5175751" y="685800"/>
                <a:chExt cx="3206249" cy="3038475"/>
              </a:xfrm>
            </p:grpSpPr>
            <p:pic>
              <p:nvPicPr>
                <p:cNvPr id="25" name="Grafik 24" descr="PR3 e=15%.emf"/>
                <p:cNvPicPr>
                  <a:picLocks noChangeAspect="1"/>
                </p:cNvPicPr>
                <p:nvPr/>
              </p:nvPicPr>
              <p:blipFill>
                <a:blip r:embed="rId6" cstate="print"/>
                <a:srcRect t="1549" r="1701" b="1336"/>
                <a:stretch>
                  <a:fillRect/>
                </a:stretch>
              </p:blipFill>
              <p:spPr>
                <a:xfrm>
                  <a:off x="5175751" y="685800"/>
                  <a:ext cx="3053849" cy="2971800"/>
                </a:xfrm>
                <a:prstGeom prst="rect">
                  <a:avLst/>
                </a:prstGeom>
                <a:ln w="19050">
                  <a:noFill/>
                </a:ln>
              </p:spPr>
            </p:pic>
            <p:grpSp>
              <p:nvGrpSpPr>
                <p:cNvPr id="13" name="Gruppieren 54"/>
                <p:cNvGrpSpPr>
                  <a:grpSpLocks/>
                </p:cNvGrpSpPr>
                <p:nvPr/>
              </p:nvGrpSpPr>
              <p:grpSpPr bwMode="auto">
                <a:xfrm>
                  <a:off x="6781800" y="3200400"/>
                  <a:ext cx="1600200" cy="523875"/>
                  <a:chOff x="2438400" y="3200400"/>
                  <a:chExt cx="1600200" cy="523220"/>
                </a:xfrm>
              </p:grpSpPr>
              <p:pic>
                <p:nvPicPr>
                  <p:cNvPr id="27" name="Picture 29" descr="PR3KLA_neu_Präpariert_Mitte_HR2_Phase_L"/>
                  <p:cNvPicPr>
                    <a:picLocks noChangeAspect="1" noChangeArrowheads="1"/>
                  </p:cNvPicPr>
                  <p:nvPr/>
                </p:nvPicPr>
                <p:blipFill>
                  <a:blip r:embed="rId4" cstate="print"/>
                  <a:srcRect t="57610" r="86230" b="35555"/>
                  <a:stretch>
                    <a:fillRect/>
                  </a:stretch>
                </p:blipFill>
                <p:spPr bwMode="auto">
                  <a:xfrm>
                    <a:off x="2438400" y="3200400"/>
                    <a:ext cx="598420" cy="457200"/>
                  </a:xfrm>
                  <a:prstGeom prst="rect">
                    <a:avLst/>
                  </a:prstGeom>
                  <a:noFill/>
                  <a:ln w="9525">
                    <a:noFill/>
                    <a:miter lim="800000"/>
                    <a:headEnd/>
                    <a:tailEnd/>
                  </a:ln>
                </p:spPr>
              </p:pic>
              <p:sp>
                <p:nvSpPr>
                  <p:cNvPr id="28" name="Textfeld 31"/>
                  <p:cNvSpPr txBox="1">
                    <a:spLocks noChangeArrowheads="1"/>
                  </p:cNvSpPr>
                  <p:nvPr/>
                </p:nvSpPr>
                <p:spPr bwMode="auto">
                  <a:xfrm>
                    <a:off x="3018769" y="3200400"/>
                    <a:ext cx="1019831" cy="523220"/>
                  </a:xfrm>
                  <a:prstGeom prst="rect">
                    <a:avLst/>
                  </a:prstGeom>
                  <a:solidFill>
                    <a:schemeClr val="bg1"/>
                  </a:solidFill>
                  <a:ln w="9525">
                    <a:noFill/>
                    <a:miter lim="800000"/>
                    <a:headEnd/>
                    <a:tailEnd/>
                  </a:ln>
                </p:spPr>
                <p:txBody>
                  <a:bodyPr wrap="none">
                    <a:spAutoFit/>
                  </a:bodyPr>
                  <a:lstStyle/>
                  <a:p>
                    <a:r>
                      <a:rPr lang="en-US" sz="1400">
                        <a:sym typeface="Symbol" pitchFamily="18" charset="2"/>
                      </a:rPr>
                      <a:t>martensite</a:t>
                    </a:r>
                    <a:endParaRPr lang="en-US" sz="1400"/>
                  </a:p>
                  <a:p>
                    <a:r>
                      <a:rPr lang="en-US" sz="1400">
                        <a:sym typeface="Symbol" pitchFamily="18" charset="2"/>
                      </a:rPr>
                      <a:t>austenite</a:t>
                    </a:r>
                    <a:endParaRPr lang="en-US" sz="1400"/>
                  </a:p>
                </p:txBody>
              </p:sp>
            </p:grpSp>
            <p:sp>
              <p:nvSpPr>
                <p:cNvPr id="29" name="Textfeld 16"/>
                <p:cNvSpPr txBox="1">
                  <a:spLocks noChangeArrowheads="1"/>
                </p:cNvSpPr>
                <p:nvPr/>
              </p:nvSpPr>
              <p:spPr bwMode="auto">
                <a:xfrm>
                  <a:off x="5181600" y="3349625"/>
                  <a:ext cx="1096963" cy="307975"/>
                </a:xfrm>
                <a:prstGeom prst="rect">
                  <a:avLst/>
                </a:prstGeom>
                <a:solidFill>
                  <a:schemeClr val="bg1"/>
                </a:solidFill>
                <a:ln w="9525">
                  <a:noFill/>
                  <a:miter lim="800000"/>
                  <a:headEnd/>
                  <a:tailEnd/>
                </a:ln>
              </p:spPr>
              <p:txBody>
                <a:bodyPr wrap="none">
                  <a:spAutoFit/>
                </a:bodyPr>
                <a:lstStyle/>
                <a:p>
                  <a:pPr algn="ctr"/>
                  <a:r>
                    <a:rPr lang="de-DE" sz="1400"/>
                    <a:t>10 µm</a:t>
                  </a:r>
                </a:p>
              </p:txBody>
            </p:sp>
            <p:grpSp>
              <p:nvGrpSpPr>
                <p:cNvPr id="14" name="Gruppieren 46"/>
                <p:cNvGrpSpPr/>
                <p:nvPr/>
              </p:nvGrpSpPr>
              <p:grpSpPr>
                <a:xfrm>
                  <a:off x="5181599" y="3226713"/>
                  <a:ext cx="1188720" cy="430887"/>
                  <a:chOff x="914400" y="2971800"/>
                  <a:chExt cx="1096963" cy="430887"/>
                </a:xfrm>
              </p:grpSpPr>
              <p:sp>
                <p:nvSpPr>
                  <p:cNvPr id="48" name="Textfeld 16"/>
                  <p:cNvSpPr txBox="1">
                    <a:spLocks noChangeArrowheads="1"/>
                  </p:cNvSpPr>
                  <p:nvPr/>
                </p:nvSpPr>
                <p:spPr bwMode="auto">
                  <a:xfrm>
                    <a:off x="914400" y="2971800"/>
                    <a:ext cx="1096963" cy="430887"/>
                  </a:xfrm>
                  <a:prstGeom prst="rect">
                    <a:avLst/>
                  </a:prstGeom>
                  <a:solidFill>
                    <a:schemeClr val="bg1"/>
                  </a:solidFill>
                  <a:ln w="9525">
                    <a:noFill/>
                    <a:miter lim="800000"/>
                    <a:headEnd/>
                    <a:tailEnd/>
                  </a:ln>
                </p:spPr>
                <p:txBody>
                  <a:bodyPr wrap="square">
                    <a:spAutoFit/>
                  </a:bodyPr>
                  <a:lstStyle/>
                  <a:p>
                    <a:pPr algn="ctr"/>
                    <a:r>
                      <a:rPr lang="de-DE" sz="1400" dirty="0"/>
                      <a:t>10 </a:t>
                    </a:r>
                    <a:r>
                      <a:rPr lang="de-DE" sz="1400" dirty="0" smtClean="0"/>
                      <a:t>µm</a:t>
                    </a:r>
                  </a:p>
                  <a:p>
                    <a:pPr algn="ctr"/>
                    <a:endParaRPr lang="de-DE" sz="800" dirty="0"/>
                  </a:p>
                </p:txBody>
              </p:sp>
              <p:sp>
                <p:nvSpPr>
                  <p:cNvPr id="49" name="Rechteck 48"/>
                  <p:cNvSpPr/>
                  <p:nvPr/>
                </p:nvSpPr>
                <p:spPr bwMode="auto">
                  <a:xfrm>
                    <a:off x="914400" y="3276600"/>
                    <a:ext cx="1066800" cy="76200"/>
                  </a:xfrm>
                  <a:prstGeom prst="rect">
                    <a:avLst/>
                  </a:prstGeom>
                  <a:solidFill>
                    <a:schemeClr val="tx1"/>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cs typeface="Arial" charset="0"/>
                    </a:endParaRPr>
                  </a:p>
                </p:txBody>
              </p:sp>
            </p:grpSp>
          </p:grpSp>
          <p:sp>
            <p:nvSpPr>
              <p:cNvPr id="53" name="Textfeld 52"/>
              <p:cNvSpPr txBox="1"/>
              <p:nvPr/>
            </p:nvSpPr>
            <p:spPr>
              <a:xfrm>
                <a:off x="7239000" y="685800"/>
                <a:ext cx="1032655" cy="523220"/>
              </a:xfrm>
              <a:prstGeom prst="rect">
                <a:avLst/>
              </a:prstGeom>
              <a:solidFill>
                <a:schemeClr val="bg1"/>
              </a:solidFill>
            </p:spPr>
            <p:txBody>
              <a:bodyPr wrap="none" rtlCol="0">
                <a:spAutoFit/>
              </a:bodyPr>
              <a:lstStyle/>
              <a:p>
                <a:r>
                  <a:rPr lang="de-DE" sz="1400" dirty="0" smtClean="0">
                    <a:latin typeface="+mn-lt"/>
                  </a:rPr>
                  <a:t>450°C/48h</a:t>
                </a:r>
              </a:p>
              <a:p>
                <a:r>
                  <a:rPr lang="de-DE" sz="1400" dirty="0" smtClean="0">
                    <a:solidFill>
                      <a:srgbClr val="FF0000"/>
                    </a:solidFill>
                    <a:latin typeface="Symbol" pitchFamily="18" charset="2"/>
                  </a:rPr>
                  <a:t>e</a:t>
                </a:r>
                <a:r>
                  <a:rPr lang="de-DE" sz="1400" dirty="0" smtClean="0">
                    <a:solidFill>
                      <a:srgbClr val="FF0000"/>
                    </a:solidFill>
                  </a:rPr>
                  <a:t> = 15 %</a:t>
                </a:r>
                <a:endParaRPr lang="de-DE" sz="1400" dirty="0">
                  <a:solidFill>
                    <a:srgbClr val="FF0000"/>
                  </a:solidFill>
                </a:endParaRPr>
              </a:p>
            </p:txBody>
          </p:sp>
        </p:grpSp>
        <p:sp>
          <p:nvSpPr>
            <p:cNvPr id="56" name="Pfeil nach rechts 55"/>
            <p:cNvSpPr/>
            <p:nvPr/>
          </p:nvSpPr>
          <p:spPr bwMode="auto">
            <a:xfrm>
              <a:off x="4114800" y="1981200"/>
              <a:ext cx="990600" cy="228600"/>
            </a:xfrm>
            <a:prstGeom prst="rightArrow">
              <a:avLst/>
            </a:prstGeom>
            <a:solidFill>
              <a:srgbClr val="FF0000"/>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cs typeface="Arial" charset="0"/>
              </a:endParaRPr>
            </a:p>
          </p:txBody>
        </p:sp>
        <p:sp>
          <p:nvSpPr>
            <p:cNvPr id="57" name="Textfeld 56"/>
            <p:cNvSpPr txBox="1"/>
            <p:nvPr/>
          </p:nvSpPr>
          <p:spPr>
            <a:xfrm>
              <a:off x="3977640" y="1600200"/>
              <a:ext cx="1385957" cy="1200329"/>
            </a:xfrm>
            <a:prstGeom prst="rect">
              <a:avLst/>
            </a:prstGeom>
            <a:noFill/>
          </p:spPr>
          <p:txBody>
            <a:bodyPr wrap="square" rtlCol="0">
              <a:spAutoFit/>
            </a:bodyPr>
            <a:lstStyle/>
            <a:p>
              <a:r>
                <a:rPr lang="de-DE" b="1" dirty="0" smtClean="0">
                  <a:solidFill>
                    <a:srgbClr val="FF0000"/>
                  </a:solidFill>
                </a:rPr>
                <a:t>TRIP </a:t>
              </a:r>
              <a:r>
                <a:rPr lang="de-DE" b="1" dirty="0" err="1" smtClean="0">
                  <a:solidFill>
                    <a:srgbClr val="FF0000"/>
                  </a:solidFill>
                </a:rPr>
                <a:t>effect</a:t>
              </a:r>
              <a:endParaRPr lang="de-DE" b="1" dirty="0" smtClean="0">
                <a:solidFill>
                  <a:srgbClr val="FF0000"/>
                </a:solidFill>
              </a:endParaRPr>
            </a:p>
            <a:p>
              <a:endParaRPr lang="de-DE" dirty="0" smtClean="0">
                <a:solidFill>
                  <a:srgbClr val="FF0000"/>
                </a:solidFill>
              </a:endParaRPr>
            </a:p>
            <a:p>
              <a:r>
                <a:rPr lang="de-DE" dirty="0" err="1" smtClean="0">
                  <a:solidFill>
                    <a:srgbClr val="FF0000"/>
                  </a:solidFill>
                </a:rPr>
                <a:t>hardness</a:t>
              </a:r>
              <a:r>
                <a:rPr lang="de-DE" dirty="0" smtClean="0">
                  <a:solidFill>
                    <a:srgbClr val="FF0000"/>
                  </a:solidFill>
                </a:rPr>
                <a:t> </a:t>
              </a:r>
            </a:p>
            <a:p>
              <a:r>
                <a:rPr lang="de-DE" dirty="0" smtClean="0">
                  <a:solidFill>
                    <a:srgbClr val="FF0000"/>
                  </a:solidFill>
                </a:rPr>
                <a:t>+ </a:t>
              </a:r>
              <a:r>
                <a:rPr lang="de-DE" dirty="0" err="1" smtClean="0">
                  <a:solidFill>
                    <a:srgbClr val="FF0000"/>
                  </a:solidFill>
                </a:rPr>
                <a:t>ductility</a:t>
              </a:r>
              <a:endParaRPr lang="de-DE" dirty="0">
                <a:solidFill>
                  <a:srgbClr val="FF0000"/>
                </a:solidFill>
              </a:endParaRPr>
            </a:p>
          </p:txBody>
        </p:sp>
      </p:grpSp>
      <p:pic>
        <p:nvPicPr>
          <p:cNvPr id="74" name="Grafik 73" descr="atom_probe_movie_minus_Fe-Cr-Co-Mo-C-Ga-Cu-Si-Ni.gif"/>
          <p:cNvPicPr>
            <a:picLocks noChangeAspect="1"/>
          </p:cNvPicPr>
          <p:nvPr/>
        </p:nvPicPr>
        <p:blipFill>
          <a:blip r:embed="rId7" cstate="print"/>
          <a:stretch>
            <a:fillRect/>
          </a:stretch>
        </p:blipFill>
        <p:spPr>
          <a:xfrm rot="5400000">
            <a:off x="3563216" y="1856049"/>
            <a:ext cx="5833669" cy="3499112"/>
          </a:xfrm>
          <a:prstGeom prst="rect">
            <a:avLst/>
          </a:prstGeom>
          <a:noFill/>
          <a:ln w="9525" cap="flat" cmpd="sng">
            <a:noFill/>
            <a:prstDash val="solid"/>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76" name="Foliennummernplatzhalter 1"/>
          <p:cNvSpPr>
            <a:spLocks noGrp="1"/>
          </p:cNvSpPr>
          <p:nvPr>
            <p:ph type="sldNum" sz="quarter" idx="11"/>
          </p:nvPr>
        </p:nvSpPr>
        <p:spPr>
          <a:xfrm>
            <a:off x="7010400" y="6594502"/>
            <a:ext cx="2133600" cy="279400"/>
          </a:xfrm>
        </p:spPr>
        <p:txBody>
          <a:bodyPr/>
          <a:lstStyle/>
          <a:p>
            <a:pPr>
              <a:defRPr/>
            </a:pPr>
            <a:fld id="{84E08174-D096-4148-B1AA-65278E8A85EF}" type="slidenum">
              <a:rPr lang="en-US" smtClean="0"/>
              <a:pPr>
                <a:defRPr/>
              </a:pPr>
              <a:t>7</a:t>
            </a:fld>
            <a:endParaRPr lang="en-US" dirty="0"/>
          </a:p>
        </p:txBody>
      </p:sp>
      <p:sp>
        <p:nvSpPr>
          <p:cNvPr id="15" name="Textfeld 14"/>
          <p:cNvSpPr txBox="1"/>
          <p:nvPr/>
        </p:nvSpPr>
        <p:spPr>
          <a:xfrm>
            <a:off x="7684182" y="3258777"/>
            <a:ext cx="505268" cy="646331"/>
          </a:xfrm>
          <a:prstGeom prst="rect">
            <a:avLst/>
          </a:prstGeom>
          <a:noFill/>
        </p:spPr>
        <p:txBody>
          <a:bodyPr wrap="none" rtlCol="0">
            <a:spAutoFit/>
          </a:bodyPr>
          <a:lstStyle/>
          <a:p>
            <a:pPr algn="l"/>
            <a:r>
              <a:rPr lang="de-DE" dirty="0" smtClean="0">
                <a:solidFill>
                  <a:schemeClr val="accent6">
                    <a:lumMod val="60000"/>
                    <a:lumOff val="40000"/>
                  </a:schemeClr>
                </a:solidFill>
              </a:rPr>
              <a:t>Al</a:t>
            </a:r>
          </a:p>
          <a:p>
            <a:pPr algn="l"/>
            <a:r>
              <a:rPr lang="de-DE" dirty="0" err="1" smtClean="0">
                <a:solidFill>
                  <a:srgbClr val="FFC000"/>
                </a:solidFill>
              </a:rPr>
              <a:t>Mn</a:t>
            </a:r>
            <a:endParaRPr lang="de-DE" dirty="0">
              <a:solidFill>
                <a:srgbClr val="FFC000"/>
              </a:solidFill>
            </a:endParaRPr>
          </a:p>
        </p:txBody>
      </p:sp>
      <p:sp>
        <p:nvSpPr>
          <p:cNvPr id="51" name="Inhaltsplatzhalter 4"/>
          <p:cNvSpPr txBox="1">
            <a:spLocks/>
          </p:cNvSpPr>
          <p:nvPr/>
        </p:nvSpPr>
        <p:spPr bwMode="auto">
          <a:xfrm>
            <a:off x="4635500" y="6621400"/>
            <a:ext cx="4183063" cy="260350"/>
          </a:xfrm>
          <a:prstGeom prst="rect">
            <a:avLst/>
          </a:prstGeom>
          <a:noFill/>
          <a:ln w="9525">
            <a:noFill/>
            <a:miter lim="800000"/>
            <a:headEnd/>
            <a:tailEnd/>
          </a:ln>
        </p:spPr>
        <p:txBody>
          <a:bodyPr/>
          <a:lstStyle>
            <a:lvl1pPr>
              <a:buFontTx/>
              <a:buNone/>
              <a:defRPr lang="en-US" sz="1200" smtClean="0"/>
            </a:lvl1pPr>
            <a:lvl2pPr>
              <a:defRPr sz="1800"/>
            </a:lvl2pPr>
            <a:lvl3pPr>
              <a:defRPr sz="1800"/>
            </a:lvl3pPr>
            <a:lvl4pPr>
              <a:defRPr sz="1800"/>
            </a:lvl4pPr>
            <a:lvl5pPr>
              <a:defRPr sz="1800"/>
            </a:lvl5pPr>
          </a:lstStyle>
          <a:p>
            <a:pPr marL="342900" indent="-342900" eaLnBrk="0" hangingPunct="0">
              <a:spcBef>
                <a:spcPct val="20000"/>
              </a:spcBef>
              <a:defRPr/>
            </a:pPr>
            <a:r>
              <a:rPr lang="en-US" sz="1100" kern="0" dirty="0" err="1">
                <a:solidFill>
                  <a:schemeClr val="bg1"/>
                </a:solidFill>
                <a:latin typeface="+mn-lt"/>
                <a:cs typeface="+mn-cs"/>
              </a:rPr>
              <a:t>Dmitrieva</a:t>
            </a:r>
            <a:r>
              <a:rPr lang="en-US" sz="1100" kern="0" dirty="0">
                <a:solidFill>
                  <a:schemeClr val="bg1"/>
                </a:solidFill>
                <a:latin typeface="+mn-lt"/>
                <a:cs typeface="+mn-cs"/>
              </a:rPr>
              <a:t> et al</a:t>
            </a:r>
            <a:r>
              <a:rPr lang="en-US" sz="1100" kern="0" dirty="0" smtClean="0">
                <a:solidFill>
                  <a:schemeClr val="bg1"/>
                </a:solidFill>
                <a:latin typeface="+mn-lt"/>
                <a:cs typeface="+mn-cs"/>
              </a:rPr>
              <a:t>. </a:t>
            </a:r>
            <a:r>
              <a:rPr lang="en-US" sz="1100" kern="0" dirty="0" err="1">
                <a:solidFill>
                  <a:schemeClr val="bg1"/>
                </a:solidFill>
                <a:latin typeface="+mn-lt"/>
                <a:cs typeface="+mn-cs"/>
              </a:rPr>
              <a:t>Acta</a:t>
            </a:r>
            <a:r>
              <a:rPr lang="en-US" sz="1100" kern="0" dirty="0">
                <a:solidFill>
                  <a:schemeClr val="bg1"/>
                </a:solidFill>
                <a:latin typeface="+mn-lt"/>
                <a:cs typeface="+mn-cs"/>
              </a:rPr>
              <a:t> </a:t>
            </a:r>
            <a:r>
              <a:rPr lang="en-US" sz="1100" kern="0" dirty="0" smtClean="0">
                <a:solidFill>
                  <a:schemeClr val="bg1"/>
                </a:solidFill>
                <a:latin typeface="+mn-lt"/>
                <a:cs typeface="+mn-cs"/>
              </a:rPr>
              <a:t>Mater </a:t>
            </a:r>
            <a:r>
              <a:rPr lang="en-US" sz="1100" kern="0" dirty="0">
                <a:solidFill>
                  <a:schemeClr val="bg1"/>
                </a:solidFill>
                <a:latin typeface="+mn-lt"/>
                <a:cs typeface="+mn-cs"/>
              </a:rPr>
              <a:t>59 (2011)</a:t>
            </a:r>
            <a:endParaRPr lang="de-DE" sz="1100" kern="0" dirty="0">
              <a:solidFill>
                <a:schemeClr val="bg1"/>
              </a:solidFill>
              <a:latin typeface="+mn-lt"/>
              <a:cs typeface="+mn-cs"/>
            </a:endParaRPr>
          </a:p>
        </p:txBody>
      </p:sp>
    </p:spTree>
    <p:extLst>
      <p:ext uri="{BB962C8B-B14F-4D97-AF65-F5344CB8AC3E}">
        <p14:creationId xmlns="" xmlns:p14="http://schemas.microsoft.com/office/powerpoint/2010/main" val="35290351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0"/>
                                        <p:tgtEl>
                                          <p:spTgt spid="68"/>
                                        </p:tgtEl>
                                      </p:cBhvr>
                                    </p:animEffect>
                                    <p:set>
                                      <p:cBhvr>
                                        <p:cTn id="7" dur="1" fill="hold">
                                          <p:stCondLst>
                                            <p:cond delay="2499"/>
                                          </p:stCondLst>
                                        </p:cTn>
                                        <p:tgtEl>
                                          <p:spTgt spid="68"/>
                                        </p:tgtEl>
                                        <p:attrNameLst>
                                          <p:attrName>style.visibility</p:attrName>
                                        </p:attrNameLst>
                                      </p:cBhvr>
                                      <p:to>
                                        <p:strVal val="hidden"/>
                                      </p:to>
                                    </p:se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2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
                                        </p:tgtEl>
                                        <p:attrNameLst>
                                          <p:attrName>style.visibility</p:attrName>
                                        </p:attrNameLst>
                                      </p:cBhvr>
                                      <p:to>
                                        <p:strVal val="hidden"/>
                                      </p:to>
                                    </p:set>
                                  </p:childTnLst>
                                </p:cTn>
                              </p:par>
                              <p:par>
                                <p:cTn id="20" presetID="55"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500"/>
                                        <p:tgtEl>
                                          <p:spTgt spid="33"/>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74"/>
                                        </p:tgtEl>
                                        <p:attrNameLst>
                                          <p:attrName>style.visibility</p:attrName>
                                        </p:attrNameLst>
                                      </p:cBhvr>
                                      <p:to>
                                        <p:strVal val="visible"/>
                                      </p:to>
                                    </p:set>
                                    <p:animEffect transition="in" filter="fade">
                                      <p:cBhvr>
                                        <p:cTn id="33" dur="2000"/>
                                        <p:tgtEl>
                                          <p:spTgt spid="7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55"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strVal val="#ppt_w*0.70"/>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Effect transition="in" filter="fade">
                                      <p:cBhvr>
                                        <p:cTn id="4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0" name="Rectangle 2"/>
          <p:cNvSpPr>
            <a:spLocks noChangeArrowheads="1"/>
          </p:cNvSpPr>
          <p:nvPr/>
        </p:nvSpPr>
        <p:spPr bwMode="auto">
          <a:xfrm>
            <a:off x="425829" y="1635942"/>
            <a:ext cx="8264104" cy="3363570"/>
          </a:xfrm>
          <a:prstGeom prst="rect">
            <a:avLst/>
          </a:prstGeom>
          <a:noFill/>
          <a:ln w="9525">
            <a:noFill/>
            <a:miter lim="800000"/>
            <a:headEnd/>
            <a:tailEnd/>
          </a:ln>
        </p:spPr>
        <p:txBody>
          <a:bodyPr>
            <a:scene3d>
              <a:camera prst="orthographicFront"/>
              <a:lightRig rig="soft" dir="t">
                <a:rot lat="0" lon="0" rev="10800000"/>
              </a:lightRig>
            </a:scene3d>
            <a:sp3d>
              <a:bevelT w="27940" h="12700"/>
              <a:contourClr>
                <a:srgbClr val="DDDDDD"/>
              </a:contourClr>
            </a:sp3d>
          </a:bodyPr>
          <a:lstStyle/>
          <a:p>
            <a:pPr marL="342900" indent="-342900" algn="l" eaLnBrk="0" hangingPunct="0">
              <a:spcBef>
                <a:spcPct val="70000"/>
              </a:spcBef>
              <a:buClr>
                <a:srgbClr val="006699"/>
              </a:buClr>
              <a:buFont typeface="Wingdings" pitchFamily="2" charset="2"/>
              <a:buChar char="§"/>
            </a:pPr>
            <a:r>
              <a:rPr lang="de-DE" sz="2600" b="1" dirty="0" smtClean="0">
                <a:ln w="1905"/>
                <a:solidFill>
                  <a:schemeClr val="accent1">
                    <a:lumMod val="50000"/>
                  </a:schemeClr>
                </a:solidFill>
                <a:effectLst>
                  <a:innerShdw blurRad="266700" dist="43180" dir="5400000">
                    <a:srgbClr val="000000">
                      <a:alpha val="54000"/>
                    </a:srgbClr>
                  </a:innerShdw>
                </a:effectLst>
              </a:rPr>
              <a:t>Motivation </a:t>
            </a:r>
            <a:r>
              <a:rPr lang="de-DE" sz="2600" b="1" dirty="0" err="1" smtClean="0">
                <a:ln w="1905"/>
                <a:solidFill>
                  <a:schemeClr val="accent1">
                    <a:lumMod val="50000"/>
                  </a:schemeClr>
                </a:solidFill>
                <a:effectLst>
                  <a:innerShdw blurRad="266700" dist="43180" dir="5400000">
                    <a:srgbClr val="000000">
                      <a:alpha val="54000"/>
                    </a:srgbClr>
                  </a:innerShdw>
                </a:effectLst>
              </a:rPr>
              <a:t>and</a:t>
            </a:r>
            <a:r>
              <a:rPr lang="de-DE" sz="2600" b="1" dirty="0" smtClean="0">
                <a:ln w="1905"/>
                <a:solidFill>
                  <a:schemeClr val="accent1">
                    <a:lumMod val="50000"/>
                  </a:schemeClr>
                </a:solidFill>
                <a:effectLst>
                  <a:innerShdw blurRad="266700" dist="43180" dir="5400000">
                    <a:srgbClr val="000000">
                      <a:alpha val="54000"/>
                    </a:srgbClr>
                  </a:innerShdw>
                </a:effectLst>
              </a:rPr>
              <a:t> </a:t>
            </a:r>
            <a:r>
              <a:rPr lang="de-DE" sz="2600" b="1" dirty="0" err="1" smtClean="0">
                <a:ln w="1905"/>
                <a:solidFill>
                  <a:schemeClr val="accent1">
                    <a:lumMod val="50000"/>
                  </a:schemeClr>
                </a:solidFill>
                <a:effectLst>
                  <a:innerShdw blurRad="266700" dist="43180" dir="5400000">
                    <a:srgbClr val="000000">
                      <a:alpha val="54000"/>
                    </a:srgbClr>
                  </a:innerShdw>
                </a:effectLst>
              </a:rPr>
              <a:t>alloy</a:t>
            </a:r>
            <a:r>
              <a:rPr lang="de-DE" sz="2600" b="1" dirty="0" smtClean="0">
                <a:ln w="1905"/>
                <a:solidFill>
                  <a:schemeClr val="accent1">
                    <a:lumMod val="50000"/>
                  </a:schemeClr>
                </a:solidFill>
                <a:effectLst>
                  <a:innerShdw blurRad="266700" dist="43180" dir="5400000">
                    <a:srgbClr val="000000">
                      <a:alpha val="54000"/>
                    </a:srgbClr>
                  </a:innerShdw>
                </a:effectLst>
              </a:rPr>
              <a:t> design</a:t>
            </a:r>
          </a:p>
          <a:p>
            <a:pPr marL="342900" indent="-342900" algn="l" eaLnBrk="0" hangingPunct="0">
              <a:spcBef>
                <a:spcPct val="70000"/>
              </a:spcBef>
              <a:buClr>
                <a:srgbClr val="006699"/>
              </a:buClr>
              <a:buFont typeface="Wingdings" pitchFamily="2" charset="2"/>
              <a:buChar char="§"/>
            </a:pPr>
            <a:r>
              <a:rPr lang="de-DE" sz="2600" b="1" dirty="0" smtClean="0">
                <a:ln w="1905"/>
                <a:solidFill>
                  <a:schemeClr val="accent1">
                    <a:lumMod val="50000"/>
                  </a:schemeClr>
                </a:solidFill>
                <a:effectLst>
                  <a:innerShdw blurRad="266700" dist="43180" dir="5400000">
                    <a:srgbClr val="000000">
                      <a:alpha val="54000"/>
                    </a:srgbClr>
                  </a:innerShdw>
                </a:effectLst>
              </a:rPr>
              <a:t>Atom probe </a:t>
            </a:r>
            <a:r>
              <a:rPr lang="de-DE" sz="2600" b="1" dirty="0" err="1" smtClean="0">
                <a:ln w="1905"/>
                <a:solidFill>
                  <a:schemeClr val="accent1">
                    <a:lumMod val="50000"/>
                  </a:schemeClr>
                </a:solidFill>
                <a:effectLst>
                  <a:innerShdw blurRad="266700" dist="43180" dir="5400000">
                    <a:srgbClr val="000000">
                      <a:alpha val="54000"/>
                    </a:srgbClr>
                  </a:innerShdw>
                </a:effectLst>
              </a:rPr>
              <a:t>tomography</a:t>
            </a:r>
            <a:endParaRPr lang="de-DE" sz="2600" b="1" dirty="0" smtClean="0">
              <a:ln w="1905"/>
              <a:solidFill>
                <a:schemeClr val="accent1">
                  <a:lumMod val="50000"/>
                </a:schemeClr>
              </a:solidFill>
              <a:effectLst>
                <a:innerShdw blurRad="266700" dist="43180" dir="5400000">
                  <a:srgbClr val="000000">
                    <a:alpha val="54000"/>
                  </a:srgbClr>
                </a:innerShdw>
              </a:effectLst>
            </a:endParaRPr>
          </a:p>
          <a:p>
            <a:pPr marL="342900" indent="-342900" algn="l" eaLnBrk="0" hangingPunct="0">
              <a:spcBef>
                <a:spcPct val="70000"/>
              </a:spcBef>
              <a:buClr>
                <a:srgbClr val="006699"/>
              </a:buClr>
              <a:buFont typeface="Wingdings" pitchFamily="2" charset="2"/>
              <a:buChar char="§"/>
            </a:pPr>
            <a:r>
              <a:rPr lang="de-DE" sz="2600" b="1" dirty="0" err="1" smtClean="0">
                <a:ln w="1905"/>
                <a:solidFill>
                  <a:schemeClr val="accent1">
                    <a:lumMod val="50000"/>
                  </a:schemeClr>
                </a:solidFill>
                <a:effectLst>
                  <a:innerShdw blurRad="266700" dist="43180" dir="5400000">
                    <a:srgbClr val="000000">
                      <a:alpha val="54000"/>
                    </a:srgbClr>
                  </a:innerShdw>
                </a:effectLst>
              </a:rPr>
              <a:t>Mechanical</a:t>
            </a:r>
            <a:r>
              <a:rPr lang="de-DE" sz="2600" b="1" dirty="0" smtClean="0">
                <a:ln w="1905"/>
                <a:solidFill>
                  <a:schemeClr val="accent1">
                    <a:lumMod val="50000"/>
                  </a:schemeClr>
                </a:solidFill>
                <a:effectLst>
                  <a:innerShdw blurRad="266700" dist="43180" dir="5400000">
                    <a:srgbClr val="000000">
                      <a:alpha val="54000"/>
                    </a:srgbClr>
                  </a:innerShdw>
                </a:effectLst>
              </a:rPr>
              <a:t> </a:t>
            </a:r>
            <a:r>
              <a:rPr lang="de-DE" sz="2600" b="1" dirty="0" err="1" smtClean="0">
                <a:ln w="1905"/>
                <a:solidFill>
                  <a:schemeClr val="accent1">
                    <a:lumMod val="50000"/>
                  </a:schemeClr>
                </a:solidFill>
                <a:effectLst>
                  <a:innerShdw blurRad="266700" dist="43180" dir="5400000">
                    <a:srgbClr val="000000">
                      <a:alpha val="54000"/>
                    </a:srgbClr>
                  </a:innerShdw>
                </a:effectLst>
              </a:rPr>
              <a:t>properties</a:t>
            </a:r>
            <a:r>
              <a:rPr lang="de-DE" sz="2600" b="1" dirty="0" smtClean="0">
                <a:ln w="1905"/>
                <a:solidFill>
                  <a:schemeClr val="accent1">
                    <a:lumMod val="50000"/>
                  </a:schemeClr>
                </a:solidFill>
                <a:effectLst>
                  <a:innerShdw blurRad="266700" dist="43180" dir="5400000">
                    <a:srgbClr val="000000">
                      <a:alpha val="54000"/>
                    </a:srgbClr>
                  </a:innerShdw>
                </a:effectLst>
              </a:rPr>
              <a:t> </a:t>
            </a:r>
            <a:r>
              <a:rPr lang="de-DE" sz="2600" b="1" dirty="0" err="1" smtClean="0">
                <a:ln w="1905"/>
                <a:solidFill>
                  <a:schemeClr val="accent1">
                    <a:lumMod val="50000"/>
                  </a:schemeClr>
                </a:solidFill>
                <a:effectLst>
                  <a:innerShdw blurRad="266700" dist="43180" dir="5400000">
                    <a:srgbClr val="000000">
                      <a:alpha val="54000"/>
                    </a:srgbClr>
                  </a:innerShdw>
                </a:effectLst>
              </a:rPr>
              <a:t>and</a:t>
            </a:r>
            <a:r>
              <a:rPr lang="de-DE" sz="2600" b="1" dirty="0" smtClean="0">
                <a:ln w="1905"/>
                <a:solidFill>
                  <a:schemeClr val="accent1">
                    <a:lumMod val="50000"/>
                  </a:schemeClr>
                </a:solidFill>
                <a:effectLst>
                  <a:innerShdw blurRad="266700" dist="43180" dir="5400000">
                    <a:srgbClr val="000000">
                      <a:alpha val="54000"/>
                    </a:srgbClr>
                  </a:innerShdw>
                </a:effectLst>
              </a:rPr>
              <a:t> </a:t>
            </a:r>
            <a:r>
              <a:rPr lang="de-DE" sz="2600" b="1" dirty="0" err="1" smtClean="0">
                <a:ln w="1905"/>
                <a:solidFill>
                  <a:schemeClr val="accent1">
                    <a:lumMod val="50000"/>
                  </a:schemeClr>
                </a:solidFill>
                <a:effectLst>
                  <a:innerShdw blurRad="266700" dist="43180" dir="5400000">
                    <a:srgbClr val="000000">
                      <a:alpha val="54000"/>
                    </a:srgbClr>
                  </a:innerShdw>
                </a:effectLst>
              </a:rPr>
              <a:t>microstructure</a:t>
            </a:r>
            <a:endParaRPr lang="de-DE" sz="2600" b="1" dirty="0" smtClean="0">
              <a:ln w="1905"/>
              <a:solidFill>
                <a:schemeClr val="accent1">
                  <a:lumMod val="50000"/>
                </a:schemeClr>
              </a:solidFill>
              <a:effectLst>
                <a:innerShdw blurRad="266700" dist="43180" dir="5400000">
                  <a:srgbClr val="000000">
                    <a:alpha val="54000"/>
                  </a:srgbClr>
                </a:innerShdw>
              </a:effectLst>
            </a:endParaRPr>
          </a:p>
          <a:p>
            <a:pPr marL="342900" indent="-342900" algn="l" eaLnBrk="0" hangingPunct="0">
              <a:spcBef>
                <a:spcPct val="70000"/>
              </a:spcBef>
              <a:buClr>
                <a:srgbClr val="006699"/>
              </a:buClr>
              <a:buFont typeface="Wingdings" pitchFamily="2" charset="2"/>
              <a:buChar char="§"/>
            </a:pPr>
            <a:r>
              <a:rPr lang="de-DE" sz="2600" b="1" dirty="0" smtClean="0">
                <a:ln w="1905"/>
                <a:solidFill>
                  <a:schemeClr val="accent1">
                    <a:lumMod val="50000"/>
                  </a:schemeClr>
                </a:solidFill>
                <a:effectLst>
                  <a:innerShdw blurRad="266700" dist="43180" dir="5400000">
                    <a:srgbClr val="000000">
                      <a:alpha val="54000"/>
                    </a:srgbClr>
                  </a:innerShdw>
                </a:effectLst>
              </a:rPr>
              <a:t>Mn </a:t>
            </a:r>
            <a:r>
              <a:rPr lang="de-DE" sz="2600" b="1" dirty="0" err="1" smtClean="0">
                <a:ln w="1905"/>
                <a:solidFill>
                  <a:schemeClr val="accent1">
                    <a:lumMod val="50000"/>
                  </a:schemeClr>
                </a:solidFill>
                <a:effectLst>
                  <a:innerShdw blurRad="266700" dist="43180" dir="5400000">
                    <a:srgbClr val="000000">
                      <a:alpha val="54000"/>
                    </a:srgbClr>
                  </a:innerShdw>
                </a:effectLst>
              </a:rPr>
              <a:t>partitioning</a:t>
            </a:r>
            <a:r>
              <a:rPr lang="de-DE" sz="2600" b="1" dirty="0" smtClean="0">
                <a:ln w="1905"/>
                <a:solidFill>
                  <a:schemeClr val="accent1">
                    <a:lumMod val="50000"/>
                  </a:schemeClr>
                </a:solidFill>
                <a:effectLst>
                  <a:innerShdw blurRad="266700" dist="43180" dir="5400000">
                    <a:srgbClr val="000000">
                      <a:alpha val="54000"/>
                    </a:srgbClr>
                  </a:innerShdw>
                </a:effectLst>
              </a:rPr>
              <a:t> </a:t>
            </a:r>
            <a:r>
              <a:rPr lang="de-DE" sz="2600" b="1" dirty="0" err="1" smtClean="0">
                <a:ln w="1905"/>
                <a:solidFill>
                  <a:schemeClr val="accent1">
                    <a:lumMod val="50000"/>
                  </a:schemeClr>
                </a:solidFill>
                <a:effectLst>
                  <a:innerShdw blurRad="266700" dist="43180" dir="5400000">
                    <a:srgbClr val="000000">
                      <a:alpha val="54000"/>
                    </a:srgbClr>
                  </a:innerShdw>
                </a:effectLst>
              </a:rPr>
              <a:t>and</a:t>
            </a:r>
            <a:r>
              <a:rPr lang="de-DE" sz="2600" b="1" dirty="0" smtClean="0">
                <a:ln w="1905"/>
                <a:solidFill>
                  <a:schemeClr val="accent1">
                    <a:lumMod val="50000"/>
                  </a:schemeClr>
                </a:solidFill>
                <a:effectLst>
                  <a:innerShdw blurRad="266700" dist="43180" dir="5400000">
                    <a:srgbClr val="000000">
                      <a:alpha val="54000"/>
                    </a:srgbClr>
                  </a:innerShdw>
                </a:effectLst>
              </a:rPr>
              <a:t> </a:t>
            </a:r>
            <a:r>
              <a:rPr lang="de-DE" sz="2600" b="1" dirty="0" err="1" smtClean="0">
                <a:ln w="1905"/>
                <a:solidFill>
                  <a:schemeClr val="accent1">
                    <a:lumMod val="50000"/>
                  </a:schemeClr>
                </a:solidFill>
                <a:effectLst>
                  <a:innerShdw blurRad="266700" dist="43180" dir="5400000">
                    <a:srgbClr val="000000">
                      <a:alpha val="54000"/>
                    </a:srgbClr>
                  </a:innerShdw>
                </a:effectLst>
              </a:rPr>
              <a:t>simulations</a:t>
            </a:r>
            <a:endParaRPr lang="de-DE" sz="2600" b="1" dirty="0" smtClean="0">
              <a:ln w="1905"/>
              <a:solidFill>
                <a:schemeClr val="accent1">
                  <a:lumMod val="50000"/>
                </a:schemeClr>
              </a:solidFill>
              <a:effectLst>
                <a:innerShdw blurRad="266700" dist="43180" dir="5400000">
                  <a:srgbClr val="000000">
                    <a:alpha val="54000"/>
                  </a:srgbClr>
                </a:innerShdw>
              </a:effectLst>
            </a:endParaRPr>
          </a:p>
          <a:p>
            <a:pPr marL="342900" indent="-342900" algn="l" eaLnBrk="0" hangingPunct="0">
              <a:lnSpc>
                <a:spcPct val="90000"/>
              </a:lnSpc>
              <a:spcBef>
                <a:spcPct val="55000"/>
              </a:spcBef>
              <a:buClr>
                <a:srgbClr val="006699"/>
              </a:buClr>
              <a:buFont typeface="Wingdings" pitchFamily="2" charset="2"/>
              <a:buChar char="§"/>
            </a:pPr>
            <a:r>
              <a:rPr lang="de-DE" sz="2600" b="1" dirty="0" err="1" smtClean="0">
                <a:ln w="1905"/>
                <a:solidFill>
                  <a:schemeClr val="accent1">
                    <a:lumMod val="50000"/>
                  </a:schemeClr>
                </a:solidFill>
                <a:effectLst>
                  <a:innerShdw blurRad="266700" dist="43180" dir="5400000">
                    <a:srgbClr val="000000">
                      <a:alpha val="54000"/>
                    </a:srgbClr>
                  </a:innerShdw>
                </a:effectLst>
              </a:rPr>
              <a:t>Conclusions</a:t>
            </a:r>
            <a:endParaRPr lang="de-DE" sz="2600" b="1" dirty="0" smtClean="0">
              <a:ln w="1905"/>
              <a:solidFill>
                <a:schemeClr val="accent1">
                  <a:lumMod val="50000"/>
                </a:schemeClr>
              </a:solidFill>
              <a:effectLst>
                <a:innerShdw blurRad="266700" dist="43180" dir="5400000">
                  <a:srgbClr val="000000">
                    <a:alpha val="54000"/>
                  </a:srgbClr>
                </a:innerShdw>
              </a:effectLst>
            </a:endParaRPr>
          </a:p>
        </p:txBody>
      </p:sp>
      <p:sp>
        <p:nvSpPr>
          <p:cNvPr id="9" name="Rectangle 2"/>
          <p:cNvSpPr txBox="1">
            <a:spLocks noChangeArrowheads="1"/>
          </p:cNvSpPr>
          <p:nvPr/>
        </p:nvSpPr>
        <p:spPr>
          <a:xfrm>
            <a:off x="57150" y="44450"/>
            <a:ext cx="8043863" cy="431800"/>
          </a:xfrm>
          <a:prstGeom prst="rect">
            <a:avLst/>
          </a:prstGeom>
          <a:effectLst>
            <a:outerShdw blurRad="50800" dist="38100" dir="2700000" algn="tl" rotWithShape="0">
              <a:prstClr val="black">
                <a:alpha val="40000"/>
              </a:prstClr>
            </a:outerShdw>
          </a:effectLst>
        </p:spPr>
        <p:txBody>
          <a:bodyPr/>
          <a:lstStyle/>
          <a:p>
            <a:pPr algn="l" eaLnBrk="0" hangingPunct="0">
              <a:defRPr/>
            </a:pPr>
            <a:r>
              <a:rPr lang="de-DE" sz="2000" b="1" dirty="0" err="1" smtClean="0">
                <a:solidFill>
                  <a:schemeClr val="bg1"/>
                </a:solidFill>
              </a:rPr>
              <a:t>Overview</a:t>
            </a:r>
            <a:endParaRPr lang="en-GB" sz="2200" b="1" dirty="0">
              <a:solidFill>
                <a:schemeClr val="bg1"/>
              </a:solidFill>
            </a:endParaRPr>
          </a:p>
        </p:txBody>
      </p:sp>
      <p:sp>
        <p:nvSpPr>
          <p:cNvPr id="5" name="Pfeil nach rechts 4"/>
          <p:cNvSpPr/>
          <p:nvPr/>
        </p:nvSpPr>
        <p:spPr>
          <a:xfrm rot="1290553" flipH="1">
            <a:off x="10261907" y="3684664"/>
            <a:ext cx="923026" cy="534838"/>
          </a:xfrm>
          <a:prstGeom prst="rightArrow">
            <a:avLst/>
          </a:prstGeom>
          <a:solidFill>
            <a:schemeClr val="accent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oliennummernplatzhalter 1"/>
          <p:cNvSpPr>
            <a:spLocks noGrp="1"/>
          </p:cNvSpPr>
          <p:nvPr>
            <p:ph type="sldNum" sz="quarter" idx="11"/>
          </p:nvPr>
        </p:nvSpPr>
        <p:spPr>
          <a:xfrm>
            <a:off x="7010400" y="6594502"/>
            <a:ext cx="2133600" cy="279400"/>
          </a:xfrm>
        </p:spPr>
        <p:txBody>
          <a:bodyPr/>
          <a:lstStyle/>
          <a:p>
            <a:pPr>
              <a:defRPr/>
            </a:pPr>
            <a:fld id="{84E08174-D096-4148-B1AA-65278E8A85EF}" type="slidenum">
              <a:rPr lang="en-US" smtClean="0"/>
              <a:pPr>
                <a:defRPr/>
              </a:pPr>
              <a:t>8</a:t>
            </a:fld>
            <a:endParaRPr lang="en-US" dirty="0"/>
          </a:p>
        </p:txBody>
      </p:sp>
      <p:sp>
        <p:nvSpPr>
          <p:cNvPr id="7" name="Rectangle 2"/>
          <p:cNvSpPr>
            <a:spLocks noChangeArrowheads="1"/>
          </p:cNvSpPr>
          <p:nvPr/>
        </p:nvSpPr>
        <p:spPr bwMode="auto">
          <a:xfrm>
            <a:off x="4914790" y="6599328"/>
            <a:ext cx="1032655"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100" dirty="0" smtClean="0">
                <a:solidFill>
                  <a:srgbClr val="BFBFBF"/>
                </a:solidFill>
              </a:rPr>
              <a:t>www.mpie.de</a:t>
            </a:r>
            <a:endParaRPr lang="de-DE" sz="1100" dirty="0" smtClean="0">
              <a:solidFill>
                <a:srgbClr val="BFBFBF"/>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35" presetClass="path" presetSubtype="0" accel="50000" decel="50000" fill="hold" grpId="0" nodeType="withEffect">
                                  <p:stCondLst>
                                    <p:cond delay="0"/>
                                  </p:stCondLst>
                                  <p:childTnLst>
                                    <p:animMotion origin="layout" path="M -3.05556E-6 -4.42183E-6 L -0.40711 -0.0111 " pathEditMode="relative" rAng="0" ptsTypes="AA">
                                      <p:cBhvr>
                                        <p:cTn id="9" dur="2000" fill="hold"/>
                                        <p:tgtEl>
                                          <p:spTgt spid="5"/>
                                        </p:tgtEl>
                                        <p:attrNameLst>
                                          <p:attrName>ppt_x</p:attrName>
                                          <p:attrName>ppt_y</p:attrName>
                                        </p:attrNameLst>
                                      </p:cBhvr>
                                      <p:rCtr x="-204" y="-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b44e663bd468ed97ce8eaafb5ef46aa90474a9d"/>
</p:tagLst>
</file>

<file path=ppt/theme/theme1.xml><?xml version="1.0" encoding="utf-8"?>
<a:theme xmlns:a="http://schemas.openxmlformats.org/drawingml/2006/main" name="powerpoint_mpie_Word2003_2008-11-04">
  <a:themeElements>
    <a:clrScheme name="powerpoint_mpie_Word2003_2008-11-0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owerpoint_mpie_Word2003_2008-11-04">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owerpoint_mpie_Word2003_2008-11-0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owerpoint_mpie_Word2003_2008-11-0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owerpoint_mpie_Word2003_2008-11-0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owerpoint_mpie_Word2003_2008-11-0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owerpoint_mpie_Word2003_2008-11-0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owerpoint_mpie_Word2003_2008-11-0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owerpoint_mpie_Word2003_2008-11-0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owerpoint_mpie_Word2003_2008-11-0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owerpoint_mpie_Word2003_2008-11-0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owerpoint_mpie_Word2003_2008-11-0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owerpoint_mpie_Word2003_2008-11-0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owerpoint_mpie_Word2003_2008-11-0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powerpoint_mpie_Word2003_2008-11-04</Template>
  <TotalTime>0</TotalTime>
  <Words>1170</Words>
  <Application>Microsoft Office PowerPoint</Application>
  <PresentationFormat>Bildschirmpräsentation (4:3)</PresentationFormat>
  <Paragraphs>278</Paragraphs>
  <Slides>16</Slides>
  <Notes>13</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16</vt:i4>
      </vt:variant>
    </vt:vector>
  </HeadingPairs>
  <TitlesOfParts>
    <vt:vector size="18" baseType="lpstr">
      <vt:lpstr>powerpoint_mpie_Word2003_2008-11-04</vt:lpstr>
      <vt:lpstr>Equation</vt:lpstr>
      <vt:lpstr>Folie 0</vt:lpstr>
      <vt:lpstr>Folie 1</vt:lpstr>
      <vt:lpstr>Folie 2</vt:lpstr>
      <vt:lpstr>Folie 3</vt:lpstr>
      <vt:lpstr>Folie 4</vt:lpstr>
      <vt:lpstr>Folie 5</vt:lpstr>
      <vt:lpstr>Folie 6</vt:lpstr>
      <vt:lpstr>Hierarchy of maraging TRIP / TWIP steels</vt:lpstr>
      <vt:lpstr>Folie 8</vt:lpstr>
      <vt:lpstr>Folie 9</vt:lpstr>
      <vt:lpstr>Folie 10</vt:lpstr>
      <vt:lpstr>Folie 11</vt:lpstr>
      <vt:lpstr>Folie 12</vt:lpstr>
      <vt:lpstr>Folie 13</vt:lpstr>
      <vt:lpstr>Folie 14</vt:lpstr>
      <vt:lpstr>Folie 15</vt:lpstr>
    </vt:vector>
  </TitlesOfParts>
  <Company>Max-Planck-Institut-fuer-Eisenforschung_GmbH_MU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overview_crystalmechanics</dc:title>
  <dc:creator>msupc15</dc:creator>
  <cp:lastModifiedBy>d.raabe</cp:lastModifiedBy>
  <cp:revision>1473</cp:revision>
  <dcterms:created xsi:type="dcterms:W3CDTF">2008-11-06T18:25:57Z</dcterms:created>
  <dcterms:modified xsi:type="dcterms:W3CDTF">2011-05-21T06:08:07Z</dcterms:modified>
</cp:coreProperties>
</file>