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8"/>
  </p:notesMasterIdLst>
  <p:sldIdLst>
    <p:sldId id="256" r:id="rId2"/>
    <p:sldId id="1178" r:id="rId3"/>
    <p:sldId id="1180" r:id="rId4"/>
    <p:sldId id="1167" r:id="rId5"/>
    <p:sldId id="1168" r:id="rId6"/>
    <p:sldId id="1169" r:id="rId7"/>
    <p:sldId id="1172" r:id="rId8"/>
    <p:sldId id="1164" r:id="rId9"/>
    <p:sldId id="1137" r:id="rId10"/>
    <p:sldId id="1138" r:id="rId11"/>
    <p:sldId id="1132" r:id="rId12"/>
    <p:sldId id="1134" r:id="rId13"/>
    <p:sldId id="1090" r:id="rId14"/>
    <p:sldId id="1142" r:id="rId15"/>
    <p:sldId id="1150" r:id="rId16"/>
    <p:sldId id="1176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FF"/>
    <a:srgbClr val="3021F7"/>
    <a:srgbClr val="35708B"/>
    <a:srgbClr val="C43CBE"/>
    <a:srgbClr val="306F74"/>
    <a:srgbClr val="97D1D5"/>
    <a:srgbClr val="82C7CC"/>
    <a:srgbClr val="E1F2F3"/>
    <a:srgbClr val="D0EAE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9" autoAdjust="0"/>
    <p:restoredTop sz="94660"/>
  </p:normalViewPr>
  <p:slideViewPr>
    <p:cSldViewPr snapToGrid="0">
      <p:cViewPr>
        <p:scale>
          <a:sx n="80" d="100"/>
          <a:sy n="80" d="100"/>
        </p:scale>
        <p:origin x="-2430" y="-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1" d="100"/>
          <a:sy n="111" d="100"/>
        </p:scale>
        <p:origin x="-2394" y="-90"/>
      </p:cViewPr>
      <p:guideLst>
        <p:guide orient="horz" pos="2880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ABC3988-0891-47A3-BB4B-9033ADFC486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1870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Stress- strain curves for the Maraging TRIP alloy. It has up to 15 vol. % retained austenite prior to deformation which is gradually reduced during straining and provide for a high dictility. After the aging heat treatment, the alloy shows an unexpected effect that the </a:t>
            </a:r>
            <a:r>
              <a:rPr lang="en-GB" b="1" smtClean="0"/>
              <a:t>ultimate tensile strength </a:t>
            </a:r>
            <a:r>
              <a:rPr lang="en-GB" smtClean="0"/>
              <a:t>and the </a:t>
            </a:r>
            <a:r>
              <a:rPr lang="en-GB" b="1" smtClean="0"/>
              <a:t>total elongation </a:t>
            </a:r>
            <a:r>
              <a:rPr lang="en-GB" smtClean="0"/>
              <a:t>simultaneously increase. The increase in the strength is mainly attributed to the formation of the nano-precipitates and to the following precipitation hardening of the martensite. However, as one of the possible reasons for the </a:t>
            </a:r>
            <a:r>
              <a:rPr lang="en-GB" b="1" smtClean="0"/>
              <a:t>partial increase </a:t>
            </a:r>
            <a:r>
              <a:rPr lang="en-GB" smtClean="0"/>
              <a:t>in ductility we consider a delayed austenitization, means that the volume fraction of austenite grows during the aging. </a:t>
            </a:r>
          </a:p>
          <a:p>
            <a:r>
              <a:rPr lang="en-US" smtClean="0"/>
              <a:t>Other reasons: tempering of the as-quenched martensitic microstructure: reduced micro-strains; high strain hardening rate: local hardening due to Orowan loops formation, preventing the necking.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0D0565-274D-4BA2-BBC8-BE68A4A566E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E3E4F-82F5-4453-A2CA-E84D7A386DD4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X-</a:t>
            </a:r>
            <a:r>
              <a:rPr lang="de-DE" err="1" smtClean="0"/>
              <a:t>ray</a:t>
            </a:r>
            <a:r>
              <a:rPr lang="de-DE" smtClean="0"/>
              <a:t>: 12Mn PH: </a:t>
            </a:r>
          </a:p>
          <a:p>
            <a:pPr eaLnBrk="1" hangingPunct="1"/>
            <a:r>
              <a:rPr lang="de-DE" smtClean="0"/>
              <a:t>90% </a:t>
            </a:r>
            <a:r>
              <a:rPr lang="de-DE" err="1" smtClean="0"/>
              <a:t>a‘-martensite</a:t>
            </a:r>
            <a:endParaRPr lang="de-DE" smtClean="0"/>
          </a:p>
          <a:p>
            <a:pPr eaLnBrk="1" hangingPunct="1"/>
            <a:r>
              <a:rPr lang="de-DE" smtClean="0"/>
              <a:t>4% e-</a:t>
            </a:r>
            <a:r>
              <a:rPr lang="de-DE" err="1" smtClean="0"/>
              <a:t>martensite</a:t>
            </a:r>
            <a:endParaRPr lang="de-DE" smtClean="0"/>
          </a:p>
          <a:p>
            <a:pPr eaLnBrk="1" hangingPunct="1"/>
            <a:r>
              <a:rPr lang="de-DE" smtClean="0"/>
              <a:t>7% </a:t>
            </a:r>
            <a:r>
              <a:rPr lang="de-DE" err="1" smtClean="0"/>
              <a:t>retained</a:t>
            </a:r>
            <a:r>
              <a:rPr lang="de-DE" smtClean="0"/>
              <a:t> </a:t>
            </a:r>
            <a:r>
              <a:rPr lang="de-DE" err="1" smtClean="0"/>
              <a:t>austenite</a:t>
            </a:r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253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560D7E-9438-4238-ACE0-E4AC110FE7D3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3260B3-6F34-4809-A0F4-455D61E70EC2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BC3988-0891-47A3-BB4B-9033ADFC486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3CE8AB-626C-4EA4-AF5C-3FC6845DBC3F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A13E3-17AD-4988-877F-6520F738B97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AA690-CF6F-4092-9BE6-8C571356E89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E821-F0E0-4054-926E-5D73CA956B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7201F-7560-4060-B736-A3C6AD06BEF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4E450-081E-4A7B-B800-24ECE10A4E0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34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5975" y="836613"/>
            <a:ext cx="4038600" cy="26241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34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5975" y="3613150"/>
            <a:ext cx="4038600" cy="262413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5E6D8-2745-45ED-9D6B-682D764763E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08174-D096-4148-B1AA-65278E8A8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de-DE" sz="20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08174-D096-4148-B1AA-65278E8A8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Inhaltsplatzhalter 4"/>
          <p:cNvSpPr txBox="1">
            <a:spLocks/>
          </p:cNvSpPr>
          <p:nvPr userDrawn="1"/>
        </p:nvSpPr>
        <p:spPr bwMode="auto">
          <a:xfrm>
            <a:off x="4753421" y="6597596"/>
            <a:ext cx="439058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lang="en-US" sz="120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78DBC8-768C-45BC-92AE-C0728254C82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342900" marR="0" lvl="0" indent="-34290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Inhaltsplatzhalter 4"/>
          <p:cNvSpPr txBox="1">
            <a:spLocks/>
          </p:cNvSpPr>
          <p:nvPr userDrawn="1"/>
        </p:nvSpPr>
        <p:spPr bwMode="auto">
          <a:xfrm>
            <a:off x="4753421" y="6597596"/>
            <a:ext cx="439058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Tx/>
              <a:buNone/>
              <a:defRPr lang="en-US" sz="120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78DBC8-768C-45BC-92AE-C0728254C821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342900" marR="0" lvl="0" indent="-342900" algn="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34253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4658-43B8-48F9-9AD3-B3CD6FEB7C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08174-D096-4148-B1AA-65278E8A8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26302" y="6586551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1CA5B-F340-42EA-A02B-0791E2958A4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4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5975" y="836613"/>
            <a:ext cx="4038600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019F9-F27B-4D23-A476-E5DC3ED75FC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226D9-6F4F-4A25-B5D1-3F3A1123860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61C8E-A507-410D-B89A-3984B063A67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08174-D096-4148-B1AA-65278E8A85E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6D05C-4ABD-4B1A-80CB-783C6C7F08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A4007-B595-4C5C-B1E4-F5E696E80E7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7" name="Titel 1"/>
          <p:cNvSpPr txBox="1">
            <a:spLocks/>
          </p:cNvSpPr>
          <p:nvPr userDrawn="1"/>
        </p:nvSpPr>
        <p:spPr bwMode="auto">
          <a:xfrm>
            <a:off x="57150" y="2540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de-DE" sz="2000" b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Titelmasterformat durch Klicken bearbeiten</a:t>
            </a: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" y="25400"/>
            <a:ext cx="8043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4975" y="836613"/>
            <a:ext cx="82296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88" y="6381750"/>
            <a:ext cx="40322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78600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DFC805D-6B78-4101-A5F0-001C013121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42" r:id="rId16"/>
    <p:sldLayoutId id="2147483848" r:id="rId17"/>
    <p:sldLayoutId id="2147483849" r:id="rId18"/>
    <p:sldLayoutId id="2147483850" r:id="rId19"/>
    <p:sldLayoutId id="2147483851" r:id="rId20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2000" b="1" kern="1200" smtClean="0">
          <a:solidFill>
            <a:schemeClr val="bg1"/>
          </a:solidFill>
          <a:latin typeface="Arial" charset="0"/>
          <a:ea typeface="+mn-ea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emf"/><Relationship Id="rId10" Type="http://schemas.openxmlformats.org/officeDocument/2006/relationships/image" Target="../media/image29.gi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91451" y="1486491"/>
            <a:ext cx="720477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e-DE" sz="1700" dirty="0" smtClean="0">
                <a:solidFill>
                  <a:srgbClr val="6AA7B9"/>
                </a:solidFill>
              </a:rPr>
              <a:t>D. </a:t>
            </a:r>
            <a:r>
              <a:rPr lang="de-DE" sz="1700" dirty="0" err="1" smtClean="0">
                <a:solidFill>
                  <a:srgbClr val="6AA7B9"/>
                </a:solidFill>
              </a:rPr>
              <a:t>Ponge</a:t>
            </a:r>
            <a:r>
              <a:rPr lang="de-DE" sz="1700" dirty="0" smtClean="0">
                <a:solidFill>
                  <a:srgbClr val="6AA7B9"/>
                </a:solidFill>
              </a:rPr>
              <a:t>, J. Millan, L. Yuan, S. </a:t>
            </a:r>
            <a:r>
              <a:rPr lang="de-DE" sz="1700" dirty="0" err="1" smtClean="0">
                <a:solidFill>
                  <a:srgbClr val="6AA7B9"/>
                </a:solidFill>
              </a:rPr>
              <a:t>Sandlöbes</a:t>
            </a:r>
            <a:r>
              <a:rPr lang="de-DE" sz="1700" dirty="0" smtClean="0">
                <a:solidFill>
                  <a:srgbClr val="6AA7B9"/>
                </a:solidFill>
              </a:rPr>
              <a:t>, A. Kostka, P. Choi, T. Hickel, J. Neugebauer, D. Raabe</a:t>
            </a:r>
            <a:endParaRPr lang="en-US" sz="1700" dirty="0">
              <a:solidFill>
                <a:srgbClr val="6AA7B9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90247" y="3663294"/>
            <a:ext cx="27254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 smtClean="0">
                <a:solidFill>
                  <a:srgbClr val="35708B"/>
                </a:solidFill>
              </a:rPr>
              <a:t>Düsseldorf, Germany</a:t>
            </a:r>
            <a:endParaRPr lang="de-DE" sz="2100" dirty="0">
              <a:solidFill>
                <a:srgbClr val="35708B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408838" y="4033808"/>
            <a:ext cx="2321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16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WWW.MPIE.DE</a:t>
            </a:r>
          </a:p>
          <a:p>
            <a:pPr lvl="0" algn="l"/>
            <a:r>
              <a:rPr lang="de-DE" sz="1600" dirty="0" smtClean="0">
                <a:solidFill>
                  <a:srgbClr val="35708B"/>
                </a:solidFill>
                <a:latin typeface="Arial" pitchFamily="34" charset="0"/>
                <a:cs typeface="Arial" pitchFamily="34" charset="0"/>
              </a:rPr>
              <a:t>d.raabe@mpie.de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493369" y="6521409"/>
            <a:ext cx="650941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300" dirty="0" smtClean="0">
                <a:solidFill>
                  <a:srgbClr val="35708B"/>
                </a:solidFill>
              </a:rPr>
              <a:t>30. Nov. </a:t>
            </a:r>
            <a:r>
              <a:rPr lang="de-DE" sz="1300" dirty="0" smtClean="0">
                <a:solidFill>
                  <a:srgbClr val="35708B"/>
                </a:solidFill>
                <a:cs typeface="Arial" charset="0"/>
              </a:rPr>
              <a:t>2011          </a:t>
            </a:r>
            <a:r>
              <a:rPr lang="de-DE" sz="1300" dirty="0" smtClean="0">
                <a:solidFill>
                  <a:srgbClr val="35708B"/>
                </a:solidFill>
              </a:rPr>
              <a:t>Dierk Raabe           </a:t>
            </a:r>
            <a:r>
              <a:rPr lang="de-DE" sz="1300" dirty="0" err="1" smtClean="0">
                <a:solidFill>
                  <a:srgbClr val="35708B"/>
                </a:solidFill>
              </a:rPr>
              <a:t>GDCh</a:t>
            </a:r>
            <a:r>
              <a:rPr lang="de-DE" sz="1300" dirty="0" smtClean="0">
                <a:solidFill>
                  <a:srgbClr val="35708B"/>
                </a:solidFill>
              </a:rPr>
              <a:t> Kolloquium Universität Duisburg-Essen</a:t>
            </a:r>
            <a:endParaRPr lang="de-DE" sz="1300" i="1" dirty="0">
              <a:solidFill>
                <a:srgbClr val="35708B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59083" y="929154"/>
            <a:ext cx="8013653" cy="53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600" dirty="0" smtClean="0">
                <a:solidFill>
                  <a:schemeClr val="bg1"/>
                </a:solidFill>
              </a:rPr>
              <a:t>Nanostructuring </a:t>
            </a:r>
            <a:r>
              <a:rPr lang="de-DE" sz="2600" dirty="0" err="1" smtClean="0">
                <a:solidFill>
                  <a:schemeClr val="bg1"/>
                </a:solidFill>
              </a:rPr>
              <a:t>of</a:t>
            </a:r>
            <a:r>
              <a:rPr lang="de-DE" sz="2600" dirty="0" smtClean="0">
                <a:solidFill>
                  <a:schemeClr val="bg1"/>
                </a:solidFill>
              </a:rPr>
              <a:t> 100 </a:t>
            </a:r>
            <a:r>
              <a:rPr lang="de-DE" sz="2600" dirty="0" err="1" smtClean="0">
                <a:solidFill>
                  <a:schemeClr val="bg1"/>
                </a:solidFill>
              </a:rPr>
              <a:t>thousand</a:t>
            </a:r>
            <a:r>
              <a:rPr lang="de-DE" sz="2600" dirty="0" smtClean="0">
                <a:solidFill>
                  <a:schemeClr val="bg1"/>
                </a:solidFill>
              </a:rPr>
              <a:t> </a:t>
            </a:r>
            <a:r>
              <a:rPr lang="de-DE" sz="2600" dirty="0" err="1" smtClean="0">
                <a:solidFill>
                  <a:schemeClr val="bg1"/>
                </a:solidFill>
              </a:rPr>
              <a:t>tons</a:t>
            </a:r>
            <a:endParaRPr lang="de-DE" sz="2600" dirty="0" smtClean="0">
              <a:solidFill>
                <a:schemeClr val="bg1"/>
              </a:solidFill>
            </a:endParaRPr>
          </a:p>
        </p:txBody>
      </p:sp>
      <p:pic>
        <p:nvPicPr>
          <p:cNvPr id="14" name="Grafik 13" descr="flug_durch_Eise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8057" y="4940135"/>
            <a:ext cx="1274547" cy="107699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Grafik 14" descr="APT_PR_overview0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6803" y="4904825"/>
            <a:ext cx="1778390" cy="11590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Grafik 15" descr="atom_probe_movie_minus_Fe-Cr-Co-Mo-C-Ga-Cu-Si-N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751390" y="4332894"/>
            <a:ext cx="2128571" cy="127674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Grafik 16" descr="catweazle0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2533" y="4730638"/>
            <a:ext cx="1823583" cy="13743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18" name="Picture 5" descr="Kupfer_hephaistoskur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7442" y="4790512"/>
            <a:ext cx="1864426" cy="14051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898" name="Picture 18" descr="PR3 X-R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35025" y="-141109"/>
            <a:ext cx="10174968" cy="710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836" name="Text Box 12"/>
          <p:cNvSpPr txBox="1">
            <a:spLocks noChangeArrowheads="1"/>
          </p:cNvSpPr>
          <p:nvPr/>
        </p:nvSpPr>
        <p:spPr bwMode="auto">
          <a:xfrm>
            <a:off x="7199811" y="756785"/>
            <a:ext cx="1539240" cy="7604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18000" tIns="10800" rIns="18000" bIns="1080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400" b="1"/>
              <a:t>12MnPH X-Ray</a:t>
            </a:r>
            <a:endParaRPr lang="en-US" sz="2400" b="1"/>
          </a:p>
        </p:txBody>
      </p:sp>
      <p:sp>
        <p:nvSpPr>
          <p:cNvPr id="461843" name="Rectangle 19"/>
          <p:cNvSpPr>
            <a:spLocks noChangeArrowheads="1"/>
          </p:cNvSpPr>
          <p:nvPr/>
        </p:nvSpPr>
        <p:spPr bwMode="auto">
          <a:xfrm>
            <a:off x="254000" y="20638"/>
            <a:ext cx="82804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>
                <a:solidFill>
                  <a:schemeClr val="bg1"/>
                </a:solidFill>
              </a:rPr>
              <a:t>Effect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of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cold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rolling</a:t>
            </a:r>
            <a:r>
              <a:rPr lang="de-DE" sz="2000" b="1" dirty="0">
                <a:solidFill>
                  <a:schemeClr val="bg1"/>
                </a:solidFill>
              </a:rPr>
              <a:t> after </a:t>
            </a:r>
            <a:r>
              <a:rPr lang="de-DE" sz="2000" b="1" dirty="0" err="1">
                <a:solidFill>
                  <a:schemeClr val="bg1"/>
                </a:solidFill>
              </a:rPr>
              <a:t>aging</a:t>
            </a:r>
            <a:endParaRPr lang="de-DE" sz="2000" b="1" dirty="0">
              <a:solidFill>
                <a:schemeClr val="bg1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971776" y="849086"/>
            <a:ext cx="1653857" cy="3257828"/>
            <a:chOff x="472" y="934"/>
            <a:chExt cx="872" cy="1609"/>
          </a:xfrm>
        </p:grpSpPr>
        <p:sp>
          <p:nvSpPr>
            <p:cNvPr id="464903" name="Line 27"/>
            <p:cNvSpPr>
              <a:spLocks noChangeShapeType="1"/>
            </p:cNvSpPr>
            <p:nvPr/>
          </p:nvSpPr>
          <p:spPr bwMode="auto">
            <a:xfrm flipV="1">
              <a:off x="476" y="934"/>
              <a:ext cx="0" cy="155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 sz="2000"/>
            </a:p>
          </p:txBody>
        </p:sp>
        <p:sp>
          <p:nvSpPr>
            <p:cNvPr id="464904" name="Text Box 28"/>
            <p:cNvSpPr txBox="1">
              <a:spLocks noChangeArrowheads="1"/>
            </p:cNvSpPr>
            <p:nvPr/>
          </p:nvSpPr>
          <p:spPr bwMode="auto">
            <a:xfrm>
              <a:off x="472" y="1585"/>
              <a:ext cx="872" cy="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0000FF"/>
                  </a:solidFill>
                  <a:latin typeface="Symbol" pitchFamily="18" charset="2"/>
                </a:rPr>
                <a:t>g </a:t>
              </a:r>
              <a:r>
                <a:rPr lang="en-US" sz="2400">
                  <a:solidFill>
                    <a:srgbClr val="0000FF"/>
                  </a:solidFill>
                </a:rPr>
                <a:t>formation</a:t>
              </a:r>
            </a:p>
            <a:p>
              <a:r>
                <a:rPr lang="en-US" sz="2400">
                  <a:solidFill>
                    <a:srgbClr val="0000FF"/>
                  </a:solidFill>
                </a:rPr>
                <a:t>during </a:t>
              </a:r>
              <a:r>
                <a:rPr lang="en-US" sz="2400" smtClean="0">
                  <a:solidFill>
                    <a:srgbClr val="0000FF"/>
                  </a:solidFill>
                </a:rPr>
                <a:t>aging</a:t>
              </a:r>
            </a:p>
            <a:p>
              <a:r>
                <a:rPr lang="en-US" sz="2400" b="1" smtClean="0">
                  <a:solidFill>
                    <a:srgbClr val="0000FF"/>
                  </a:solidFill>
                </a:rPr>
                <a:t>450°C/48h</a:t>
              </a:r>
              <a:endParaRPr lang="en-US" sz="2000" b="1">
                <a:solidFill>
                  <a:srgbClr val="0000FF"/>
                </a:solidFill>
              </a:endParaRPr>
            </a:p>
          </p:txBody>
        </p:sp>
      </p:grpSp>
      <p:sp>
        <p:nvSpPr>
          <p:cNvPr id="461854" name="Text Box 30"/>
          <p:cNvSpPr txBox="1">
            <a:spLocks noChangeArrowheads="1"/>
          </p:cNvSpPr>
          <p:nvPr/>
        </p:nvSpPr>
        <p:spPr bwMode="auto">
          <a:xfrm>
            <a:off x="3589606" y="2040282"/>
            <a:ext cx="23730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Symbol" pitchFamily="18" charset="2"/>
              </a:rPr>
              <a:t>g-&gt;a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</a:rPr>
              <a:t>’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</a:rPr>
              <a:t> (TRIP)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992777" y="4062549"/>
            <a:ext cx="2312398" cy="1700076"/>
          </a:xfrm>
          <a:prstGeom prst="line">
            <a:avLst/>
          </a:prstGeom>
          <a:ln w="57150">
            <a:solidFill>
              <a:schemeClr val="bg1">
                <a:lumMod val="50000"/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1000125" y="819150"/>
            <a:ext cx="6915150" cy="2466975"/>
          </a:xfrm>
          <a:custGeom>
            <a:avLst/>
            <a:gdLst>
              <a:gd name="connsiteX0" fmla="*/ 0 w 6915150"/>
              <a:gd name="connsiteY0" fmla="*/ 0 h 2466975"/>
              <a:gd name="connsiteX1" fmla="*/ 1076325 w 6915150"/>
              <a:gd name="connsiteY1" fmla="*/ 590550 h 2466975"/>
              <a:gd name="connsiteX2" fmla="*/ 1790700 w 6915150"/>
              <a:gd name="connsiteY2" fmla="*/ 1162050 h 2466975"/>
              <a:gd name="connsiteX3" fmla="*/ 2714625 w 6915150"/>
              <a:gd name="connsiteY3" fmla="*/ 1752600 h 2466975"/>
              <a:gd name="connsiteX4" fmla="*/ 3981450 w 6915150"/>
              <a:gd name="connsiteY4" fmla="*/ 2171700 h 2466975"/>
              <a:gd name="connsiteX5" fmla="*/ 5334000 w 6915150"/>
              <a:gd name="connsiteY5" fmla="*/ 2409825 h 2466975"/>
              <a:gd name="connsiteX6" fmla="*/ 6429375 w 6915150"/>
              <a:gd name="connsiteY6" fmla="*/ 2457450 h 2466975"/>
              <a:gd name="connsiteX7" fmla="*/ 6915150 w 6915150"/>
              <a:gd name="connsiteY7" fmla="*/ 2466975 h 246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5150" h="2466975">
                <a:moveTo>
                  <a:pt x="0" y="0"/>
                </a:moveTo>
                <a:cubicBezTo>
                  <a:pt x="388937" y="198437"/>
                  <a:pt x="777875" y="396875"/>
                  <a:pt x="1076325" y="590550"/>
                </a:cubicBezTo>
                <a:cubicBezTo>
                  <a:pt x="1374775" y="784225"/>
                  <a:pt x="1517650" y="968375"/>
                  <a:pt x="1790700" y="1162050"/>
                </a:cubicBezTo>
                <a:cubicBezTo>
                  <a:pt x="2063750" y="1355725"/>
                  <a:pt x="2349500" y="1584325"/>
                  <a:pt x="2714625" y="1752600"/>
                </a:cubicBezTo>
                <a:cubicBezTo>
                  <a:pt x="3079750" y="1920875"/>
                  <a:pt x="3544888" y="2062163"/>
                  <a:pt x="3981450" y="2171700"/>
                </a:cubicBezTo>
                <a:cubicBezTo>
                  <a:pt x="4418013" y="2281238"/>
                  <a:pt x="4926013" y="2362200"/>
                  <a:pt x="5334000" y="2409825"/>
                </a:cubicBezTo>
                <a:cubicBezTo>
                  <a:pt x="5741987" y="2457450"/>
                  <a:pt x="6165850" y="2447925"/>
                  <a:pt x="6429375" y="2457450"/>
                </a:cubicBezTo>
                <a:cubicBezTo>
                  <a:pt x="6692900" y="2466975"/>
                  <a:pt x="6804025" y="2466975"/>
                  <a:pt x="6915150" y="2466975"/>
                </a:cubicBezTo>
              </a:path>
            </a:pathLst>
          </a:custGeom>
          <a:ln w="57150">
            <a:solidFill>
              <a:srgbClr val="00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reihandform 23"/>
          <p:cNvSpPr/>
          <p:nvPr/>
        </p:nvSpPr>
        <p:spPr>
          <a:xfrm>
            <a:off x="853341" y="3954775"/>
            <a:ext cx="156551" cy="253648"/>
          </a:xfrm>
          <a:custGeom>
            <a:avLst/>
            <a:gdLst>
              <a:gd name="connsiteX0" fmla="*/ 267014 w 552921"/>
              <a:gd name="connsiteY0" fmla="*/ 25190 h 919438"/>
              <a:gd name="connsiteX1" fmla="*/ 40304 w 552921"/>
              <a:gd name="connsiteY1" fmla="*/ 191445 h 919438"/>
              <a:gd name="connsiteX2" fmla="*/ 32747 w 552921"/>
              <a:gd name="connsiteY2" fmla="*/ 614638 h 919438"/>
              <a:gd name="connsiteX3" fmla="*/ 236786 w 552921"/>
              <a:gd name="connsiteY3" fmla="*/ 901805 h 919438"/>
              <a:gd name="connsiteX4" fmla="*/ 486168 w 552921"/>
              <a:gd name="connsiteY4" fmla="*/ 720437 h 919438"/>
              <a:gd name="connsiteX5" fmla="*/ 531510 w 552921"/>
              <a:gd name="connsiteY5" fmla="*/ 229230 h 919438"/>
              <a:gd name="connsiteX6" fmla="*/ 357699 w 552921"/>
              <a:gd name="connsiteY6" fmla="*/ 40304 h 919438"/>
              <a:gd name="connsiteX7" fmla="*/ 267014 w 552921"/>
              <a:gd name="connsiteY7" fmla="*/ 25190 h 919438"/>
              <a:gd name="connsiteX0" fmla="*/ 267014 w 568036"/>
              <a:gd name="connsiteY0" fmla="*/ 6297 h 900545"/>
              <a:gd name="connsiteX1" fmla="*/ 40304 w 568036"/>
              <a:gd name="connsiteY1" fmla="*/ 172552 h 900545"/>
              <a:gd name="connsiteX2" fmla="*/ 32747 w 568036"/>
              <a:gd name="connsiteY2" fmla="*/ 595745 h 900545"/>
              <a:gd name="connsiteX3" fmla="*/ 236786 w 568036"/>
              <a:gd name="connsiteY3" fmla="*/ 882912 h 900545"/>
              <a:gd name="connsiteX4" fmla="*/ 486168 w 568036"/>
              <a:gd name="connsiteY4" fmla="*/ 701544 h 900545"/>
              <a:gd name="connsiteX5" fmla="*/ 531510 w 568036"/>
              <a:gd name="connsiteY5" fmla="*/ 210337 h 900545"/>
              <a:gd name="connsiteX6" fmla="*/ 267014 w 568036"/>
              <a:gd name="connsiteY6" fmla="*/ 6297 h 900545"/>
              <a:gd name="connsiteX0" fmla="*/ 267014 w 491206"/>
              <a:gd name="connsiteY0" fmla="*/ 88165 h 982413"/>
              <a:gd name="connsiteX1" fmla="*/ 40304 w 491206"/>
              <a:gd name="connsiteY1" fmla="*/ 254420 h 982413"/>
              <a:gd name="connsiteX2" fmla="*/ 32747 w 491206"/>
              <a:gd name="connsiteY2" fmla="*/ 677613 h 982413"/>
              <a:gd name="connsiteX3" fmla="*/ 236786 w 491206"/>
              <a:gd name="connsiteY3" fmla="*/ 964780 h 982413"/>
              <a:gd name="connsiteX4" fmla="*/ 486168 w 491206"/>
              <a:gd name="connsiteY4" fmla="*/ 783412 h 982413"/>
              <a:gd name="connsiteX5" fmla="*/ 267014 w 491206"/>
              <a:gd name="connsiteY5" fmla="*/ 88165 h 982413"/>
              <a:gd name="connsiteX0" fmla="*/ 267014 w 299761"/>
              <a:gd name="connsiteY0" fmla="*/ 118393 h 1093249"/>
              <a:gd name="connsiteX1" fmla="*/ 40304 w 299761"/>
              <a:gd name="connsiteY1" fmla="*/ 284648 h 1093249"/>
              <a:gd name="connsiteX2" fmla="*/ 32747 w 299761"/>
              <a:gd name="connsiteY2" fmla="*/ 707841 h 1093249"/>
              <a:gd name="connsiteX3" fmla="*/ 236786 w 299761"/>
              <a:gd name="connsiteY3" fmla="*/ 995008 h 1093249"/>
              <a:gd name="connsiteX4" fmla="*/ 267014 w 299761"/>
              <a:gd name="connsiteY4" fmla="*/ 118393 h 1093249"/>
              <a:gd name="connsiteX0" fmla="*/ 236786 w 328226"/>
              <a:gd name="connsiteY0" fmla="*/ 995008 h 1093249"/>
              <a:gd name="connsiteX1" fmla="*/ 267014 w 328226"/>
              <a:gd name="connsiteY1" fmla="*/ 118393 h 1093249"/>
              <a:gd name="connsiteX2" fmla="*/ 40304 w 328226"/>
              <a:gd name="connsiteY2" fmla="*/ 284648 h 1093249"/>
              <a:gd name="connsiteX3" fmla="*/ 32747 w 328226"/>
              <a:gd name="connsiteY3" fmla="*/ 707841 h 1093249"/>
              <a:gd name="connsiteX4" fmla="*/ 328226 w 328226"/>
              <a:gd name="connsiteY4" fmla="*/ 1086448 h 1093249"/>
              <a:gd name="connsiteX0" fmla="*/ 236786 w 429943"/>
              <a:gd name="connsiteY0" fmla="*/ 929383 h 1027624"/>
              <a:gd name="connsiteX1" fmla="*/ 424905 w 429943"/>
              <a:gd name="connsiteY1" fmla="*/ 146102 h 1027624"/>
              <a:gd name="connsiteX2" fmla="*/ 267014 w 429943"/>
              <a:gd name="connsiteY2" fmla="*/ 52768 h 1027624"/>
              <a:gd name="connsiteX3" fmla="*/ 40304 w 429943"/>
              <a:gd name="connsiteY3" fmla="*/ 219023 h 1027624"/>
              <a:gd name="connsiteX4" fmla="*/ 32747 w 429943"/>
              <a:gd name="connsiteY4" fmla="*/ 642216 h 1027624"/>
              <a:gd name="connsiteX5" fmla="*/ 328226 w 429943"/>
              <a:gd name="connsiteY5" fmla="*/ 1020823 h 1027624"/>
              <a:gd name="connsiteX0" fmla="*/ 424905 w 429943"/>
              <a:gd name="connsiteY0" fmla="*/ 146102 h 1027624"/>
              <a:gd name="connsiteX1" fmla="*/ 267014 w 429943"/>
              <a:gd name="connsiteY1" fmla="*/ 52768 h 1027624"/>
              <a:gd name="connsiteX2" fmla="*/ 40304 w 429943"/>
              <a:gd name="connsiteY2" fmla="*/ 219023 h 1027624"/>
              <a:gd name="connsiteX3" fmla="*/ 32747 w 429943"/>
              <a:gd name="connsiteY3" fmla="*/ 642216 h 1027624"/>
              <a:gd name="connsiteX4" fmla="*/ 328226 w 429943"/>
              <a:gd name="connsiteY4" fmla="*/ 1020823 h 1027624"/>
              <a:gd name="connsiteX0" fmla="*/ 267014 w 328226"/>
              <a:gd name="connsiteY0" fmla="*/ 0 h 974856"/>
              <a:gd name="connsiteX1" fmla="*/ 40304 w 328226"/>
              <a:gd name="connsiteY1" fmla="*/ 166255 h 974856"/>
              <a:gd name="connsiteX2" fmla="*/ 32747 w 328226"/>
              <a:gd name="connsiteY2" fmla="*/ 589448 h 974856"/>
              <a:gd name="connsiteX3" fmla="*/ 328226 w 328226"/>
              <a:gd name="connsiteY3" fmla="*/ 968055 h 974856"/>
              <a:gd name="connsiteX0" fmla="*/ 282312 w 419444"/>
              <a:gd name="connsiteY0" fmla="*/ 45888 h 1020744"/>
              <a:gd name="connsiteX1" fmla="*/ 381659 w 419444"/>
              <a:gd name="connsiteY1" fmla="*/ 27709 h 1020744"/>
              <a:gd name="connsiteX2" fmla="*/ 55602 w 419444"/>
              <a:gd name="connsiteY2" fmla="*/ 212143 h 1020744"/>
              <a:gd name="connsiteX3" fmla="*/ 48045 w 419444"/>
              <a:gd name="connsiteY3" fmla="*/ 635336 h 1020744"/>
              <a:gd name="connsiteX4" fmla="*/ 343524 w 419444"/>
              <a:gd name="connsiteY4" fmla="*/ 1013943 h 1020744"/>
              <a:gd name="connsiteX0" fmla="*/ 267014 w 328226"/>
              <a:gd name="connsiteY0" fmla="*/ 0 h 974856"/>
              <a:gd name="connsiteX1" fmla="*/ 40304 w 328226"/>
              <a:gd name="connsiteY1" fmla="*/ 166255 h 974856"/>
              <a:gd name="connsiteX2" fmla="*/ 32747 w 328226"/>
              <a:gd name="connsiteY2" fmla="*/ 589448 h 974856"/>
              <a:gd name="connsiteX3" fmla="*/ 328226 w 328226"/>
              <a:gd name="connsiteY3" fmla="*/ 968055 h 974856"/>
              <a:gd name="connsiteX0" fmla="*/ 278595 w 393424"/>
              <a:gd name="connsiteY0" fmla="*/ 9647 h 984503"/>
              <a:gd name="connsiteX1" fmla="*/ 355639 w 393424"/>
              <a:gd name="connsiteY1" fmla="*/ 27709 h 984503"/>
              <a:gd name="connsiteX2" fmla="*/ 51885 w 393424"/>
              <a:gd name="connsiteY2" fmla="*/ 175902 h 984503"/>
              <a:gd name="connsiteX3" fmla="*/ 44328 w 393424"/>
              <a:gd name="connsiteY3" fmla="*/ 599095 h 984503"/>
              <a:gd name="connsiteX4" fmla="*/ 339807 w 393424"/>
              <a:gd name="connsiteY4" fmla="*/ 977702 h 984503"/>
              <a:gd name="connsiteX0" fmla="*/ 355639 w 355639"/>
              <a:gd name="connsiteY0" fmla="*/ 0 h 956794"/>
              <a:gd name="connsiteX1" fmla="*/ 51885 w 355639"/>
              <a:gd name="connsiteY1" fmla="*/ 148193 h 956794"/>
              <a:gd name="connsiteX2" fmla="*/ 44328 w 355639"/>
              <a:gd name="connsiteY2" fmla="*/ 571386 h 956794"/>
              <a:gd name="connsiteX3" fmla="*/ 339807 w 355639"/>
              <a:gd name="connsiteY3" fmla="*/ 949993 h 95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639" h="956794">
                <a:moveTo>
                  <a:pt x="355639" y="0"/>
                </a:moveTo>
                <a:cubicBezTo>
                  <a:pt x="317854" y="27709"/>
                  <a:pt x="103770" y="52962"/>
                  <a:pt x="51885" y="148193"/>
                </a:cubicBezTo>
                <a:cubicBezTo>
                  <a:pt x="0" y="243424"/>
                  <a:pt x="11581" y="452993"/>
                  <a:pt x="44328" y="571386"/>
                </a:cubicBezTo>
                <a:cubicBezTo>
                  <a:pt x="77075" y="689779"/>
                  <a:pt x="209323" y="956794"/>
                  <a:pt x="339807" y="949993"/>
                </a:cubicBezTo>
              </a:path>
            </a:pathLst>
          </a:custGeom>
          <a:noFill/>
          <a:ln w="444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Freihandform 24"/>
          <p:cNvSpPr/>
          <p:nvPr/>
        </p:nvSpPr>
        <p:spPr>
          <a:xfrm>
            <a:off x="887437" y="3919170"/>
            <a:ext cx="253218" cy="288389"/>
          </a:xfrm>
          <a:custGeom>
            <a:avLst/>
            <a:gdLst>
              <a:gd name="connsiteX0" fmla="*/ 267014 w 552921"/>
              <a:gd name="connsiteY0" fmla="*/ 25190 h 919438"/>
              <a:gd name="connsiteX1" fmla="*/ 40304 w 552921"/>
              <a:gd name="connsiteY1" fmla="*/ 191445 h 919438"/>
              <a:gd name="connsiteX2" fmla="*/ 32747 w 552921"/>
              <a:gd name="connsiteY2" fmla="*/ 614638 h 919438"/>
              <a:gd name="connsiteX3" fmla="*/ 236786 w 552921"/>
              <a:gd name="connsiteY3" fmla="*/ 901805 h 919438"/>
              <a:gd name="connsiteX4" fmla="*/ 486168 w 552921"/>
              <a:gd name="connsiteY4" fmla="*/ 720437 h 919438"/>
              <a:gd name="connsiteX5" fmla="*/ 531510 w 552921"/>
              <a:gd name="connsiteY5" fmla="*/ 229230 h 919438"/>
              <a:gd name="connsiteX6" fmla="*/ 357699 w 552921"/>
              <a:gd name="connsiteY6" fmla="*/ 40304 h 919438"/>
              <a:gd name="connsiteX7" fmla="*/ 267014 w 552921"/>
              <a:gd name="connsiteY7" fmla="*/ 25190 h 919438"/>
              <a:gd name="connsiteX0" fmla="*/ 239305 w 525212"/>
              <a:gd name="connsiteY0" fmla="*/ 95722 h 989970"/>
              <a:gd name="connsiteX1" fmla="*/ 5038 w 525212"/>
              <a:gd name="connsiteY1" fmla="*/ 685170 h 989970"/>
              <a:gd name="connsiteX2" fmla="*/ 209077 w 525212"/>
              <a:gd name="connsiteY2" fmla="*/ 972337 h 989970"/>
              <a:gd name="connsiteX3" fmla="*/ 458459 w 525212"/>
              <a:gd name="connsiteY3" fmla="*/ 790969 h 989970"/>
              <a:gd name="connsiteX4" fmla="*/ 503801 w 525212"/>
              <a:gd name="connsiteY4" fmla="*/ 299762 h 989970"/>
              <a:gd name="connsiteX5" fmla="*/ 329990 w 525212"/>
              <a:gd name="connsiteY5" fmla="*/ 110836 h 989970"/>
              <a:gd name="connsiteX6" fmla="*/ 239305 w 525212"/>
              <a:gd name="connsiteY6" fmla="*/ 95722 h 989970"/>
              <a:gd name="connsiteX0" fmla="*/ 239305 w 525212"/>
              <a:gd name="connsiteY0" fmla="*/ 95722 h 989970"/>
              <a:gd name="connsiteX1" fmla="*/ 5038 w 525212"/>
              <a:gd name="connsiteY1" fmla="*/ 685170 h 989970"/>
              <a:gd name="connsiteX2" fmla="*/ 209077 w 525212"/>
              <a:gd name="connsiteY2" fmla="*/ 972337 h 989970"/>
              <a:gd name="connsiteX3" fmla="*/ 458459 w 525212"/>
              <a:gd name="connsiteY3" fmla="*/ 790969 h 989970"/>
              <a:gd name="connsiteX4" fmla="*/ 503801 w 525212"/>
              <a:gd name="connsiteY4" fmla="*/ 299762 h 989970"/>
              <a:gd name="connsiteX5" fmla="*/ 329990 w 525212"/>
              <a:gd name="connsiteY5" fmla="*/ 110836 h 989970"/>
              <a:gd name="connsiteX6" fmla="*/ 330745 w 525212"/>
              <a:gd name="connsiteY6" fmla="*/ 187162 h 989970"/>
              <a:gd name="connsiteX0" fmla="*/ 239305 w 525212"/>
              <a:gd name="connsiteY0" fmla="*/ 0 h 894248"/>
              <a:gd name="connsiteX1" fmla="*/ 5038 w 525212"/>
              <a:gd name="connsiteY1" fmla="*/ 589448 h 894248"/>
              <a:gd name="connsiteX2" fmla="*/ 209077 w 525212"/>
              <a:gd name="connsiteY2" fmla="*/ 876615 h 894248"/>
              <a:gd name="connsiteX3" fmla="*/ 458459 w 525212"/>
              <a:gd name="connsiteY3" fmla="*/ 695247 h 894248"/>
              <a:gd name="connsiteX4" fmla="*/ 503801 w 525212"/>
              <a:gd name="connsiteY4" fmla="*/ 204040 h 894248"/>
              <a:gd name="connsiteX5" fmla="*/ 329990 w 525212"/>
              <a:gd name="connsiteY5" fmla="*/ 15114 h 894248"/>
              <a:gd name="connsiteX0" fmla="*/ 239305 w 532647"/>
              <a:gd name="connsiteY0" fmla="*/ 0 h 894248"/>
              <a:gd name="connsiteX1" fmla="*/ 5038 w 532647"/>
              <a:gd name="connsiteY1" fmla="*/ 589448 h 894248"/>
              <a:gd name="connsiteX2" fmla="*/ 209077 w 532647"/>
              <a:gd name="connsiteY2" fmla="*/ 876615 h 894248"/>
              <a:gd name="connsiteX3" fmla="*/ 458459 w 532647"/>
              <a:gd name="connsiteY3" fmla="*/ 695247 h 894248"/>
              <a:gd name="connsiteX4" fmla="*/ 503801 w 532647"/>
              <a:gd name="connsiteY4" fmla="*/ 204040 h 894248"/>
              <a:gd name="connsiteX5" fmla="*/ 285385 w 532647"/>
              <a:gd name="connsiteY5" fmla="*/ 137778 h 894248"/>
              <a:gd name="connsiteX0" fmla="*/ 5038 w 532647"/>
              <a:gd name="connsiteY0" fmla="*/ 478319 h 783119"/>
              <a:gd name="connsiteX1" fmla="*/ 209077 w 532647"/>
              <a:gd name="connsiteY1" fmla="*/ 765486 h 783119"/>
              <a:gd name="connsiteX2" fmla="*/ 458459 w 532647"/>
              <a:gd name="connsiteY2" fmla="*/ 584118 h 783119"/>
              <a:gd name="connsiteX3" fmla="*/ 503801 w 532647"/>
              <a:gd name="connsiteY3" fmla="*/ 92911 h 783119"/>
              <a:gd name="connsiteX4" fmla="*/ 285385 w 532647"/>
              <a:gd name="connsiteY4" fmla="*/ 26649 h 783119"/>
              <a:gd name="connsiteX0" fmla="*/ 0 w 323570"/>
              <a:gd name="connsiteY0" fmla="*/ 765486 h 783119"/>
              <a:gd name="connsiteX1" fmla="*/ 249382 w 323570"/>
              <a:gd name="connsiteY1" fmla="*/ 584118 h 783119"/>
              <a:gd name="connsiteX2" fmla="*/ 294724 w 323570"/>
              <a:gd name="connsiteY2" fmla="*/ 92911 h 783119"/>
              <a:gd name="connsiteX3" fmla="*/ 76308 w 323570"/>
              <a:gd name="connsiteY3" fmla="*/ 26649 h 783119"/>
              <a:gd name="connsiteX0" fmla="*/ 0 w 290117"/>
              <a:gd name="connsiteY0" fmla="*/ 779425 h 797058"/>
              <a:gd name="connsiteX1" fmla="*/ 215929 w 290117"/>
              <a:gd name="connsiteY1" fmla="*/ 584118 h 797058"/>
              <a:gd name="connsiteX2" fmla="*/ 261271 w 290117"/>
              <a:gd name="connsiteY2" fmla="*/ 92911 h 797058"/>
              <a:gd name="connsiteX3" fmla="*/ 42855 w 290117"/>
              <a:gd name="connsiteY3" fmla="*/ 26649 h 797058"/>
              <a:gd name="connsiteX0" fmla="*/ 0 w 290117"/>
              <a:gd name="connsiteY0" fmla="*/ 807303 h 824936"/>
              <a:gd name="connsiteX1" fmla="*/ 215929 w 290117"/>
              <a:gd name="connsiteY1" fmla="*/ 584118 h 824936"/>
              <a:gd name="connsiteX2" fmla="*/ 261271 w 290117"/>
              <a:gd name="connsiteY2" fmla="*/ 92911 h 824936"/>
              <a:gd name="connsiteX3" fmla="*/ 42855 w 290117"/>
              <a:gd name="connsiteY3" fmla="*/ 26649 h 824936"/>
              <a:gd name="connsiteX0" fmla="*/ 0 w 284541"/>
              <a:gd name="connsiteY0" fmla="*/ 832394 h 850027"/>
              <a:gd name="connsiteX1" fmla="*/ 210353 w 284541"/>
              <a:gd name="connsiteY1" fmla="*/ 584118 h 850027"/>
              <a:gd name="connsiteX2" fmla="*/ 255695 w 284541"/>
              <a:gd name="connsiteY2" fmla="*/ 92911 h 850027"/>
              <a:gd name="connsiteX3" fmla="*/ 37279 w 284541"/>
              <a:gd name="connsiteY3" fmla="*/ 26649 h 850027"/>
              <a:gd name="connsiteX0" fmla="*/ 269379 w 605029"/>
              <a:gd name="connsiteY0" fmla="*/ 843250 h 860883"/>
              <a:gd name="connsiteX1" fmla="*/ 479732 w 605029"/>
              <a:gd name="connsiteY1" fmla="*/ 594974 h 860883"/>
              <a:gd name="connsiteX2" fmla="*/ 525074 w 605029"/>
              <a:gd name="connsiteY2" fmla="*/ 103767 h 860883"/>
              <a:gd name="connsiteX3" fmla="*/ 0 w 605029"/>
              <a:gd name="connsiteY3" fmla="*/ 0 h 86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029" h="860883">
                <a:moveTo>
                  <a:pt x="269379" y="843250"/>
                </a:moveTo>
                <a:cubicBezTo>
                  <a:pt x="344949" y="860883"/>
                  <a:pt x="437116" y="718221"/>
                  <a:pt x="479732" y="594974"/>
                </a:cubicBezTo>
                <a:cubicBezTo>
                  <a:pt x="522348" y="471727"/>
                  <a:pt x="605029" y="202929"/>
                  <a:pt x="525074" y="103767"/>
                </a:cubicBezTo>
                <a:cubicBezTo>
                  <a:pt x="445119" y="4605"/>
                  <a:pt x="46602" y="36526"/>
                  <a:pt x="0" y="0"/>
                </a:cubicBezTo>
              </a:path>
            </a:pathLst>
          </a:custGeom>
          <a:noFill/>
          <a:ln w="444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Freihandform 23"/>
          <p:cNvSpPr/>
          <p:nvPr/>
        </p:nvSpPr>
        <p:spPr>
          <a:xfrm>
            <a:off x="853341" y="706750"/>
            <a:ext cx="156551" cy="253648"/>
          </a:xfrm>
          <a:custGeom>
            <a:avLst/>
            <a:gdLst>
              <a:gd name="connsiteX0" fmla="*/ 267014 w 552921"/>
              <a:gd name="connsiteY0" fmla="*/ 25190 h 919438"/>
              <a:gd name="connsiteX1" fmla="*/ 40304 w 552921"/>
              <a:gd name="connsiteY1" fmla="*/ 191445 h 919438"/>
              <a:gd name="connsiteX2" fmla="*/ 32747 w 552921"/>
              <a:gd name="connsiteY2" fmla="*/ 614638 h 919438"/>
              <a:gd name="connsiteX3" fmla="*/ 236786 w 552921"/>
              <a:gd name="connsiteY3" fmla="*/ 901805 h 919438"/>
              <a:gd name="connsiteX4" fmla="*/ 486168 w 552921"/>
              <a:gd name="connsiteY4" fmla="*/ 720437 h 919438"/>
              <a:gd name="connsiteX5" fmla="*/ 531510 w 552921"/>
              <a:gd name="connsiteY5" fmla="*/ 229230 h 919438"/>
              <a:gd name="connsiteX6" fmla="*/ 357699 w 552921"/>
              <a:gd name="connsiteY6" fmla="*/ 40304 h 919438"/>
              <a:gd name="connsiteX7" fmla="*/ 267014 w 552921"/>
              <a:gd name="connsiteY7" fmla="*/ 25190 h 919438"/>
              <a:gd name="connsiteX0" fmla="*/ 267014 w 568036"/>
              <a:gd name="connsiteY0" fmla="*/ 6297 h 900545"/>
              <a:gd name="connsiteX1" fmla="*/ 40304 w 568036"/>
              <a:gd name="connsiteY1" fmla="*/ 172552 h 900545"/>
              <a:gd name="connsiteX2" fmla="*/ 32747 w 568036"/>
              <a:gd name="connsiteY2" fmla="*/ 595745 h 900545"/>
              <a:gd name="connsiteX3" fmla="*/ 236786 w 568036"/>
              <a:gd name="connsiteY3" fmla="*/ 882912 h 900545"/>
              <a:gd name="connsiteX4" fmla="*/ 486168 w 568036"/>
              <a:gd name="connsiteY4" fmla="*/ 701544 h 900545"/>
              <a:gd name="connsiteX5" fmla="*/ 531510 w 568036"/>
              <a:gd name="connsiteY5" fmla="*/ 210337 h 900545"/>
              <a:gd name="connsiteX6" fmla="*/ 267014 w 568036"/>
              <a:gd name="connsiteY6" fmla="*/ 6297 h 900545"/>
              <a:gd name="connsiteX0" fmla="*/ 267014 w 491206"/>
              <a:gd name="connsiteY0" fmla="*/ 88165 h 982413"/>
              <a:gd name="connsiteX1" fmla="*/ 40304 w 491206"/>
              <a:gd name="connsiteY1" fmla="*/ 254420 h 982413"/>
              <a:gd name="connsiteX2" fmla="*/ 32747 w 491206"/>
              <a:gd name="connsiteY2" fmla="*/ 677613 h 982413"/>
              <a:gd name="connsiteX3" fmla="*/ 236786 w 491206"/>
              <a:gd name="connsiteY3" fmla="*/ 964780 h 982413"/>
              <a:gd name="connsiteX4" fmla="*/ 486168 w 491206"/>
              <a:gd name="connsiteY4" fmla="*/ 783412 h 982413"/>
              <a:gd name="connsiteX5" fmla="*/ 267014 w 491206"/>
              <a:gd name="connsiteY5" fmla="*/ 88165 h 982413"/>
              <a:gd name="connsiteX0" fmla="*/ 267014 w 299761"/>
              <a:gd name="connsiteY0" fmla="*/ 118393 h 1093249"/>
              <a:gd name="connsiteX1" fmla="*/ 40304 w 299761"/>
              <a:gd name="connsiteY1" fmla="*/ 284648 h 1093249"/>
              <a:gd name="connsiteX2" fmla="*/ 32747 w 299761"/>
              <a:gd name="connsiteY2" fmla="*/ 707841 h 1093249"/>
              <a:gd name="connsiteX3" fmla="*/ 236786 w 299761"/>
              <a:gd name="connsiteY3" fmla="*/ 995008 h 1093249"/>
              <a:gd name="connsiteX4" fmla="*/ 267014 w 299761"/>
              <a:gd name="connsiteY4" fmla="*/ 118393 h 1093249"/>
              <a:gd name="connsiteX0" fmla="*/ 236786 w 328226"/>
              <a:gd name="connsiteY0" fmla="*/ 995008 h 1093249"/>
              <a:gd name="connsiteX1" fmla="*/ 267014 w 328226"/>
              <a:gd name="connsiteY1" fmla="*/ 118393 h 1093249"/>
              <a:gd name="connsiteX2" fmla="*/ 40304 w 328226"/>
              <a:gd name="connsiteY2" fmla="*/ 284648 h 1093249"/>
              <a:gd name="connsiteX3" fmla="*/ 32747 w 328226"/>
              <a:gd name="connsiteY3" fmla="*/ 707841 h 1093249"/>
              <a:gd name="connsiteX4" fmla="*/ 328226 w 328226"/>
              <a:gd name="connsiteY4" fmla="*/ 1086448 h 1093249"/>
              <a:gd name="connsiteX0" fmla="*/ 236786 w 429943"/>
              <a:gd name="connsiteY0" fmla="*/ 929383 h 1027624"/>
              <a:gd name="connsiteX1" fmla="*/ 424905 w 429943"/>
              <a:gd name="connsiteY1" fmla="*/ 146102 h 1027624"/>
              <a:gd name="connsiteX2" fmla="*/ 267014 w 429943"/>
              <a:gd name="connsiteY2" fmla="*/ 52768 h 1027624"/>
              <a:gd name="connsiteX3" fmla="*/ 40304 w 429943"/>
              <a:gd name="connsiteY3" fmla="*/ 219023 h 1027624"/>
              <a:gd name="connsiteX4" fmla="*/ 32747 w 429943"/>
              <a:gd name="connsiteY4" fmla="*/ 642216 h 1027624"/>
              <a:gd name="connsiteX5" fmla="*/ 328226 w 429943"/>
              <a:gd name="connsiteY5" fmla="*/ 1020823 h 1027624"/>
              <a:gd name="connsiteX0" fmla="*/ 424905 w 429943"/>
              <a:gd name="connsiteY0" fmla="*/ 146102 h 1027624"/>
              <a:gd name="connsiteX1" fmla="*/ 267014 w 429943"/>
              <a:gd name="connsiteY1" fmla="*/ 52768 h 1027624"/>
              <a:gd name="connsiteX2" fmla="*/ 40304 w 429943"/>
              <a:gd name="connsiteY2" fmla="*/ 219023 h 1027624"/>
              <a:gd name="connsiteX3" fmla="*/ 32747 w 429943"/>
              <a:gd name="connsiteY3" fmla="*/ 642216 h 1027624"/>
              <a:gd name="connsiteX4" fmla="*/ 328226 w 429943"/>
              <a:gd name="connsiteY4" fmla="*/ 1020823 h 1027624"/>
              <a:gd name="connsiteX0" fmla="*/ 267014 w 328226"/>
              <a:gd name="connsiteY0" fmla="*/ 0 h 974856"/>
              <a:gd name="connsiteX1" fmla="*/ 40304 w 328226"/>
              <a:gd name="connsiteY1" fmla="*/ 166255 h 974856"/>
              <a:gd name="connsiteX2" fmla="*/ 32747 w 328226"/>
              <a:gd name="connsiteY2" fmla="*/ 589448 h 974856"/>
              <a:gd name="connsiteX3" fmla="*/ 328226 w 328226"/>
              <a:gd name="connsiteY3" fmla="*/ 968055 h 974856"/>
              <a:gd name="connsiteX0" fmla="*/ 282312 w 419444"/>
              <a:gd name="connsiteY0" fmla="*/ 45888 h 1020744"/>
              <a:gd name="connsiteX1" fmla="*/ 381659 w 419444"/>
              <a:gd name="connsiteY1" fmla="*/ 27709 h 1020744"/>
              <a:gd name="connsiteX2" fmla="*/ 55602 w 419444"/>
              <a:gd name="connsiteY2" fmla="*/ 212143 h 1020744"/>
              <a:gd name="connsiteX3" fmla="*/ 48045 w 419444"/>
              <a:gd name="connsiteY3" fmla="*/ 635336 h 1020744"/>
              <a:gd name="connsiteX4" fmla="*/ 343524 w 419444"/>
              <a:gd name="connsiteY4" fmla="*/ 1013943 h 1020744"/>
              <a:gd name="connsiteX0" fmla="*/ 267014 w 328226"/>
              <a:gd name="connsiteY0" fmla="*/ 0 h 974856"/>
              <a:gd name="connsiteX1" fmla="*/ 40304 w 328226"/>
              <a:gd name="connsiteY1" fmla="*/ 166255 h 974856"/>
              <a:gd name="connsiteX2" fmla="*/ 32747 w 328226"/>
              <a:gd name="connsiteY2" fmla="*/ 589448 h 974856"/>
              <a:gd name="connsiteX3" fmla="*/ 328226 w 328226"/>
              <a:gd name="connsiteY3" fmla="*/ 968055 h 974856"/>
              <a:gd name="connsiteX0" fmla="*/ 278595 w 393424"/>
              <a:gd name="connsiteY0" fmla="*/ 9647 h 984503"/>
              <a:gd name="connsiteX1" fmla="*/ 355639 w 393424"/>
              <a:gd name="connsiteY1" fmla="*/ 27709 h 984503"/>
              <a:gd name="connsiteX2" fmla="*/ 51885 w 393424"/>
              <a:gd name="connsiteY2" fmla="*/ 175902 h 984503"/>
              <a:gd name="connsiteX3" fmla="*/ 44328 w 393424"/>
              <a:gd name="connsiteY3" fmla="*/ 599095 h 984503"/>
              <a:gd name="connsiteX4" fmla="*/ 339807 w 393424"/>
              <a:gd name="connsiteY4" fmla="*/ 977702 h 984503"/>
              <a:gd name="connsiteX0" fmla="*/ 355639 w 355639"/>
              <a:gd name="connsiteY0" fmla="*/ 0 h 956794"/>
              <a:gd name="connsiteX1" fmla="*/ 51885 w 355639"/>
              <a:gd name="connsiteY1" fmla="*/ 148193 h 956794"/>
              <a:gd name="connsiteX2" fmla="*/ 44328 w 355639"/>
              <a:gd name="connsiteY2" fmla="*/ 571386 h 956794"/>
              <a:gd name="connsiteX3" fmla="*/ 339807 w 355639"/>
              <a:gd name="connsiteY3" fmla="*/ 949993 h 956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639" h="956794">
                <a:moveTo>
                  <a:pt x="355639" y="0"/>
                </a:moveTo>
                <a:cubicBezTo>
                  <a:pt x="317854" y="27709"/>
                  <a:pt x="103770" y="52962"/>
                  <a:pt x="51885" y="148193"/>
                </a:cubicBezTo>
                <a:cubicBezTo>
                  <a:pt x="0" y="243424"/>
                  <a:pt x="11581" y="452993"/>
                  <a:pt x="44328" y="571386"/>
                </a:cubicBezTo>
                <a:cubicBezTo>
                  <a:pt x="77075" y="689779"/>
                  <a:pt x="209323" y="956794"/>
                  <a:pt x="339807" y="949993"/>
                </a:cubicBezTo>
              </a:path>
            </a:pathLst>
          </a:custGeom>
          <a:noFill/>
          <a:ln w="44450">
            <a:solidFill>
              <a:srgbClr val="00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Freihandform 24"/>
          <p:cNvSpPr/>
          <p:nvPr/>
        </p:nvSpPr>
        <p:spPr>
          <a:xfrm>
            <a:off x="887437" y="671145"/>
            <a:ext cx="253218" cy="288389"/>
          </a:xfrm>
          <a:custGeom>
            <a:avLst/>
            <a:gdLst>
              <a:gd name="connsiteX0" fmla="*/ 267014 w 552921"/>
              <a:gd name="connsiteY0" fmla="*/ 25190 h 919438"/>
              <a:gd name="connsiteX1" fmla="*/ 40304 w 552921"/>
              <a:gd name="connsiteY1" fmla="*/ 191445 h 919438"/>
              <a:gd name="connsiteX2" fmla="*/ 32747 w 552921"/>
              <a:gd name="connsiteY2" fmla="*/ 614638 h 919438"/>
              <a:gd name="connsiteX3" fmla="*/ 236786 w 552921"/>
              <a:gd name="connsiteY3" fmla="*/ 901805 h 919438"/>
              <a:gd name="connsiteX4" fmla="*/ 486168 w 552921"/>
              <a:gd name="connsiteY4" fmla="*/ 720437 h 919438"/>
              <a:gd name="connsiteX5" fmla="*/ 531510 w 552921"/>
              <a:gd name="connsiteY5" fmla="*/ 229230 h 919438"/>
              <a:gd name="connsiteX6" fmla="*/ 357699 w 552921"/>
              <a:gd name="connsiteY6" fmla="*/ 40304 h 919438"/>
              <a:gd name="connsiteX7" fmla="*/ 267014 w 552921"/>
              <a:gd name="connsiteY7" fmla="*/ 25190 h 919438"/>
              <a:gd name="connsiteX0" fmla="*/ 239305 w 525212"/>
              <a:gd name="connsiteY0" fmla="*/ 95722 h 989970"/>
              <a:gd name="connsiteX1" fmla="*/ 5038 w 525212"/>
              <a:gd name="connsiteY1" fmla="*/ 685170 h 989970"/>
              <a:gd name="connsiteX2" fmla="*/ 209077 w 525212"/>
              <a:gd name="connsiteY2" fmla="*/ 972337 h 989970"/>
              <a:gd name="connsiteX3" fmla="*/ 458459 w 525212"/>
              <a:gd name="connsiteY3" fmla="*/ 790969 h 989970"/>
              <a:gd name="connsiteX4" fmla="*/ 503801 w 525212"/>
              <a:gd name="connsiteY4" fmla="*/ 299762 h 989970"/>
              <a:gd name="connsiteX5" fmla="*/ 329990 w 525212"/>
              <a:gd name="connsiteY5" fmla="*/ 110836 h 989970"/>
              <a:gd name="connsiteX6" fmla="*/ 239305 w 525212"/>
              <a:gd name="connsiteY6" fmla="*/ 95722 h 989970"/>
              <a:gd name="connsiteX0" fmla="*/ 239305 w 525212"/>
              <a:gd name="connsiteY0" fmla="*/ 95722 h 989970"/>
              <a:gd name="connsiteX1" fmla="*/ 5038 w 525212"/>
              <a:gd name="connsiteY1" fmla="*/ 685170 h 989970"/>
              <a:gd name="connsiteX2" fmla="*/ 209077 w 525212"/>
              <a:gd name="connsiteY2" fmla="*/ 972337 h 989970"/>
              <a:gd name="connsiteX3" fmla="*/ 458459 w 525212"/>
              <a:gd name="connsiteY3" fmla="*/ 790969 h 989970"/>
              <a:gd name="connsiteX4" fmla="*/ 503801 w 525212"/>
              <a:gd name="connsiteY4" fmla="*/ 299762 h 989970"/>
              <a:gd name="connsiteX5" fmla="*/ 329990 w 525212"/>
              <a:gd name="connsiteY5" fmla="*/ 110836 h 989970"/>
              <a:gd name="connsiteX6" fmla="*/ 330745 w 525212"/>
              <a:gd name="connsiteY6" fmla="*/ 187162 h 989970"/>
              <a:gd name="connsiteX0" fmla="*/ 239305 w 525212"/>
              <a:gd name="connsiteY0" fmla="*/ 0 h 894248"/>
              <a:gd name="connsiteX1" fmla="*/ 5038 w 525212"/>
              <a:gd name="connsiteY1" fmla="*/ 589448 h 894248"/>
              <a:gd name="connsiteX2" fmla="*/ 209077 w 525212"/>
              <a:gd name="connsiteY2" fmla="*/ 876615 h 894248"/>
              <a:gd name="connsiteX3" fmla="*/ 458459 w 525212"/>
              <a:gd name="connsiteY3" fmla="*/ 695247 h 894248"/>
              <a:gd name="connsiteX4" fmla="*/ 503801 w 525212"/>
              <a:gd name="connsiteY4" fmla="*/ 204040 h 894248"/>
              <a:gd name="connsiteX5" fmla="*/ 329990 w 525212"/>
              <a:gd name="connsiteY5" fmla="*/ 15114 h 894248"/>
              <a:gd name="connsiteX0" fmla="*/ 239305 w 532647"/>
              <a:gd name="connsiteY0" fmla="*/ 0 h 894248"/>
              <a:gd name="connsiteX1" fmla="*/ 5038 w 532647"/>
              <a:gd name="connsiteY1" fmla="*/ 589448 h 894248"/>
              <a:gd name="connsiteX2" fmla="*/ 209077 w 532647"/>
              <a:gd name="connsiteY2" fmla="*/ 876615 h 894248"/>
              <a:gd name="connsiteX3" fmla="*/ 458459 w 532647"/>
              <a:gd name="connsiteY3" fmla="*/ 695247 h 894248"/>
              <a:gd name="connsiteX4" fmla="*/ 503801 w 532647"/>
              <a:gd name="connsiteY4" fmla="*/ 204040 h 894248"/>
              <a:gd name="connsiteX5" fmla="*/ 285385 w 532647"/>
              <a:gd name="connsiteY5" fmla="*/ 137778 h 894248"/>
              <a:gd name="connsiteX0" fmla="*/ 5038 w 532647"/>
              <a:gd name="connsiteY0" fmla="*/ 478319 h 783119"/>
              <a:gd name="connsiteX1" fmla="*/ 209077 w 532647"/>
              <a:gd name="connsiteY1" fmla="*/ 765486 h 783119"/>
              <a:gd name="connsiteX2" fmla="*/ 458459 w 532647"/>
              <a:gd name="connsiteY2" fmla="*/ 584118 h 783119"/>
              <a:gd name="connsiteX3" fmla="*/ 503801 w 532647"/>
              <a:gd name="connsiteY3" fmla="*/ 92911 h 783119"/>
              <a:gd name="connsiteX4" fmla="*/ 285385 w 532647"/>
              <a:gd name="connsiteY4" fmla="*/ 26649 h 783119"/>
              <a:gd name="connsiteX0" fmla="*/ 0 w 323570"/>
              <a:gd name="connsiteY0" fmla="*/ 765486 h 783119"/>
              <a:gd name="connsiteX1" fmla="*/ 249382 w 323570"/>
              <a:gd name="connsiteY1" fmla="*/ 584118 h 783119"/>
              <a:gd name="connsiteX2" fmla="*/ 294724 w 323570"/>
              <a:gd name="connsiteY2" fmla="*/ 92911 h 783119"/>
              <a:gd name="connsiteX3" fmla="*/ 76308 w 323570"/>
              <a:gd name="connsiteY3" fmla="*/ 26649 h 783119"/>
              <a:gd name="connsiteX0" fmla="*/ 0 w 290117"/>
              <a:gd name="connsiteY0" fmla="*/ 779425 h 797058"/>
              <a:gd name="connsiteX1" fmla="*/ 215929 w 290117"/>
              <a:gd name="connsiteY1" fmla="*/ 584118 h 797058"/>
              <a:gd name="connsiteX2" fmla="*/ 261271 w 290117"/>
              <a:gd name="connsiteY2" fmla="*/ 92911 h 797058"/>
              <a:gd name="connsiteX3" fmla="*/ 42855 w 290117"/>
              <a:gd name="connsiteY3" fmla="*/ 26649 h 797058"/>
              <a:gd name="connsiteX0" fmla="*/ 0 w 290117"/>
              <a:gd name="connsiteY0" fmla="*/ 807303 h 824936"/>
              <a:gd name="connsiteX1" fmla="*/ 215929 w 290117"/>
              <a:gd name="connsiteY1" fmla="*/ 584118 h 824936"/>
              <a:gd name="connsiteX2" fmla="*/ 261271 w 290117"/>
              <a:gd name="connsiteY2" fmla="*/ 92911 h 824936"/>
              <a:gd name="connsiteX3" fmla="*/ 42855 w 290117"/>
              <a:gd name="connsiteY3" fmla="*/ 26649 h 824936"/>
              <a:gd name="connsiteX0" fmla="*/ 0 w 284541"/>
              <a:gd name="connsiteY0" fmla="*/ 832394 h 850027"/>
              <a:gd name="connsiteX1" fmla="*/ 210353 w 284541"/>
              <a:gd name="connsiteY1" fmla="*/ 584118 h 850027"/>
              <a:gd name="connsiteX2" fmla="*/ 255695 w 284541"/>
              <a:gd name="connsiteY2" fmla="*/ 92911 h 850027"/>
              <a:gd name="connsiteX3" fmla="*/ 37279 w 284541"/>
              <a:gd name="connsiteY3" fmla="*/ 26649 h 850027"/>
              <a:gd name="connsiteX0" fmla="*/ 269379 w 605029"/>
              <a:gd name="connsiteY0" fmla="*/ 843250 h 860883"/>
              <a:gd name="connsiteX1" fmla="*/ 479732 w 605029"/>
              <a:gd name="connsiteY1" fmla="*/ 594974 h 860883"/>
              <a:gd name="connsiteX2" fmla="*/ 525074 w 605029"/>
              <a:gd name="connsiteY2" fmla="*/ 103767 h 860883"/>
              <a:gd name="connsiteX3" fmla="*/ 0 w 605029"/>
              <a:gd name="connsiteY3" fmla="*/ 0 h 86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029" h="860883">
                <a:moveTo>
                  <a:pt x="269379" y="843250"/>
                </a:moveTo>
                <a:cubicBezTo>
                  <a:pt x="344949" y="860883"/>
                  <a:pt x="437116" y="718221"/>
                  <a:pt x="479732" y="594974"/>
                </a:cubicBezTo>
                <a:cubicBezTo>
                  <a:pt x="522348" y="471727"/>
                  <a:pt x="605029" y="202929"/>
                  <a:pt x="525074" y="103767"/>
                </a:cubicBezTo>
                <a:cubicBezTo>
                  <a:pt x="445119" y="4605"/>
                  <a:pt x="46602" y="36526"/>
                  <a:pt x="0" y="0"/>
                </a:cubicBezTo>
              </a:path>
            </a:pathLst>
          </a:custGeom>
          <a:noFill/>
          <a:ln w="44450">
            <a:solidFill>
              <a:srgbClr val="00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572000" y="661103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D.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Raabe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et al.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Scripta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Materialia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60 (2009) 1141</a:t>
            </a:r>
            <a:endParaRPr lang="de-DE" sz="11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84429" y="1033153"/>
            <a:ext cx="3930127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 err="1" smtClean="0"/>
              <a:t>Why</a:t>
            </a:r>
            <a:r>
              <a:rPr lang="de-DE" dirty="0" smtClean="0"/>
              <a:t> so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austenite</a:t>
            </a:r>
            <a:r>
              <a:rPr lang="de-DE" dirty="0" smtClean="0"/>
              <a:t> 120 K </a:t>
            </a:r>
            <a:r>
              <a:rPr lang="de-DE" dirty="0" err="1" smtClean="0"/>
              <a:t>below</a:t>
            </a:r>
            <a:r>
              <a:rPr lang="de-DE" dirty="0" smtClean="0"/>
              <a:t> </a:t>
            </a:r>
            <a:r>
              <a:rPr lang="de-DE" dirty="0" err="1" smtClean="0"/>
              <a:t>equilibrium</a:t>
            </a:r>
            <a:r>
              <a:rPr lang="de-DE" dirty="0" smtClean="0"/>
              <a:t> </a:t>
            </a:r>
            <a:r>
              <a:rPr lang="de-DE" dirty="0" err="1" smtClean="0"/>
              <a:t>transformation</a:t>
            </a:r>
            <a:r>
              <a:rPr lang="de-DE" dirty="0" smtClean="0"/>
              <a:t>?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54" grpId="0"/>
      <p:bldP spid="22" grpId="0" animBg="1"/>
      <p:bldP spid="24" grpId="0" animBg="1"/>
      <p:bldP spid="25" grpId="0" animBg="1"/>
      <p:bldP spid="26" grpId="0" animBg="1"/>
      <p:bldP spid="27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" descr="C:\Users\o.dmitrieva\Documents\Texte\PaperGrainBoundary\Data_Profiles\Iso-SufaceMn_Profile_BothGB_smallZylinders.BMP"/>
          <p:cNvPicPr>
            <a:picLocks noChangeAspect="1" noChangeArrowheads="1"/>
          </p:cNvPicPr>
          <p:nvPr/>
        </p:nvPicPr>
        <p:blipFill>
          <a:blip r:embed="rId3" cstate="print"/>
          <a:srcRect l="18678" t="10046" r="2310" b="17644"/>
          <a:stretch>
            <a:fillRect/>
          </a:stretch>
        </p:blipFill>
        <p:spPr bwMode="auto">
          <a:xfrm>
            <a:off x="0" y="3179252"/>
            <a:ext cx="5994774" cy="27132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38"/>
          <p:cNvGrpSpPr/>
          <p:nvPr/>
        </p:nvGrpSpPr>
        <p:grpSpPr>
          <a:xfrm>
            <a:off x="5318760" y="579120"/>
            <a:ext cx="3740375" cy="3117600"/>
            <a:chOff x="5318760" y="579120"/>
            <a:chExt cx="3740375" cy="3117600"/>
          </a:xfrm>
        </p:grpSpPr>
        <p:grpSp>
          <p:nvGrpSpPr>
            <p:cNvPr id="3" name="Group 37"/>
            <p:cNvGrpSpPr/>
            <p:nvPr/>
          </p:nvGrpSpPr>
          <p:grpSpPr>
            <a:xfrm>
              <a:off x="5318760" y="579120"/>
              <a:ext cx="3740375" cy="3117600"/>
              <a:chOff x="5318760" y="579120"/>
              <a:chExt cx="3740375" cy="3117600"/>
            </a:xfrm>
          </p:grpSpPr>
          <p:grpSp>
            <p:nvGrpSpPr>
              <p:cNvPr id="4" name="Group 36"/>
              <p:cNvGrpSpPr/>
              <p:nvPr/>
            </p:nvGrpSpPr>
            <p:grpSpPr>
              <a:xfrm>
                <a:off x="5318760" y="579120"/>
                <a:ext cx="3740375" cy="3117600"/>
                <a:chOff x="5318760" y="579120"/>
                <a:chExt cx="3740375" cy="3117600"/>
              </a:xfrm>
            </p:grpSpPr>
            <p:pic>
              <p:nvPicPr>
                <p:cNvPr id="10259" name="Picture 2" descr="C:\Users\o.dmitrieva\Documents\Texte\PaperGrainBoundary\Data_Profiles\Mn_Profile_bothGB_and_Matrix.tif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8208" t="10721" r="12291" b="5621"/>
                <a:stretch>
                  <a:fillRect/>
                </a:stretch>
              </p:blipFill>
              <p:spPr bwMode="auto">
                <a:xfrm>
                  <a:off x="5318760" y="579120"/>
                  <a:ext cx="3740375" cy="31176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0260" name="Textfeld 12"/>
                <p:cNvSpPr txBox="1">
                  <a:spLocks noChangeArrowheads="1"/>
                </p:cNvSpPr>
                <p:nvPr/>
              </p:nvSpPr>
              <p:spPr bwMode="auto">
                <a:xfrm>
                  <a:off x="6737475" y="1514749"/>
                  <a:ext cx="411002" cy="4055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M</a:t>
                  </a:r>
                </a:p>
              </p:txBody>
            </p:sp>
            <p:sp>
              <p:nvSpPr>
                <p:cNvPr id="10261" name="Textfeld 13"/>
                <p:cNvSpPr txBox="1">
                  <a:spLocks noChangeArrowheads="1"/>
                </p:cNvSpPr>
                <p:nvPr/>
              </p:nvSpPr>
              <p:spPr bwMode="auto">
                <a:xfrm>
                  <a:off x="8494778" y="1514749"/>
                  <a:ext cx="383043" cy="4055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b="1"/>
                    <a:t>A</a:t>
                  </a:r>
                </a:p>
              </p:txBody>
            </p:sp>
            <p:sp>
              <p:nvSpPr>
                <p:cNvPr id="7" name="Rechteck 6"/>
                <p:cNvSpPr/>
                <p:nvPr/>
              </p:nvSpPr>
              <p:spPr bwMode="auto">
                <a:xfrm>
                  <a:off x="5986697" y="784779"/>
                  <a:ext cx="1060742" cy="430489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10263" name="Textfeld 7"/>
              <p:cNvSpPr txBox="1">
                <a:spLocks noChangeArrowheads="1"/>
              </p:cNvSpPr>
              <p:nvPr/>
            </p:nvSpPr>
            <p:spPr bwMode="auto">
              <a:xfrm>
                <a:off x="6221004" y="784752"/>
                <a:ext cx="924827" cy="466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 err="1">
                    <a:latin typeface="Calibri" pitchFamily="34" charset="0"/>
                  </a:rPr>
                  <a:t>Mn</a:t>
                </a:r>
                <a:r>
                  <a:rPr lang="en-US" sz="1200">
                    <a:latin typeface="Calibri" pitchFamily="34" charset="0"/>
                  </a:rPr>
                  <a:t> layer 1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200" err="1">
                    <a:latin typeface="Calibri" pitchFamily="34" charset="0"/>
                  </a:rPr>
                  <a:t>Mn</a:t>
                </a:r>
                <a:r>
                  <a:rPr lang="en-US" sz="1200">
                    <a:latin typeface="Calibri" pitchFamily="34" charset="0"/>
                  </a:rPr>
                  <a:t> layer 2</a:t>
                </a:r>
              </a:p>
            </p:txBody>
          </p:sp>
        </p:grpSp>
        <p:cxnSp>
          <p:nvCxnSpPr>
            <p:cNvPr id="9" name="Gerade Verbindung 8"/>
            <p:cNvCxnSpPr/>
            <p:nvPr/>
          </p:nvCxnSpPr>
          <p:spPr bwMode="auto">
            <a:xfrm>
              <a:off x="6024766" y="938151"/>
              <a:ext cx="25783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 bwMode="auto">
            <a:xfrm>
              <a:off x="6026497" y="1089781"/>
              <a:ext cx="25610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Gerade Verbindung mit Pfeil 18"/>
          <p:cNvCxnSpPr/>
          <p:nvPr/>
        </p:nvCxnSpPr>
        <p:spPr bwMode="auto">
          <a:xfrm>
            <a:off x="2368550" y="4060314"/>
            <a:ext cx="1176338" cy="615950"/>
          </a:xfrm>
          <a:prstGeom prst="straightConnector1">
            <a:avLst/>
          </a:prstGeom>
          <a:ln w="31750">
            <a:solidFill>
              <a:srgbClr val="FF0000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 bwMode="auto">
          <a:xfrm rot="10800000" flipV="1">
            <a:off x="3844925" y="4403214"/>
            <a:ext cx="1690688" cy="133350"/>
          </a:xfrm>
          <a:prstGeom prst="straightConnector1">
            <a:avLst/>
          </a:prstGeom>
          <a:ln w="31750">
            <a:solidFill>
              <a:schemeClr val="tx1"/>
            </a:solidFill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9" name="Textfeld 20"/>
          <p:cNvSpPr txBox="1">
            <a:spLocks noChangeArrowheads="1"/>
          </p:cNvSpPr>
          <p:nvPr/>
        </p:nvSpPr>
        <p:spPr bwMode="auto">
          <a:xfrm>
            <a:off x="2811161" y="3274510"/>
            <a:ext cx="1261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Mn </a:t>
            </a:r>
            <a:r>
              <a:rPr lang="en-US" dirty="0" smtClean="0">
                <a:solidFill>
                  <a:srgbClr val="FF0000"/>
                </a:solidFill>
              </a:rPr>
              <a:t>layer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270" name="Textfeld 13"/>
          <p:cNvSpPr txBox="1">
            <a:spLocks noChangeArrowheads="1"/>
          </p:cNvSpPr>
          <p:nvPr/>
        </p:nvSpPr>
        <p:spPr bwMode="auto">
          <a:xfrm>
            <a:off x="4135023" y="3512654"/>
            <a:ext cx="1261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Mn layer 1</a:t>
            </a:r>
          </a:p>
        </p:txBody>
      </p:sp>
      <p:sp>
        <p:nvSpPr>
          <p:cNvPr id="24" name="Rechteck 23"/>
          <p:cNvSpPr/>
          <p:nvPr/>
        </p:nvSpPr>
        <p:spPr bwMode="auto">
          <a:xfrm>
            <a:off x="3475038" y="5522402"/>
            <a:ext cx="2514600" cy="33337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72" name="Textfeld 24"/>
          <p:cNvSpPr txBox="1">
            <a:spLocks noChangeArrowheads="1"/>
          </p:cNvSpPr>
          <p:nvPr/>
        </p:nvSpPr>
        <p:spPr bwMode="auto">
          <a:xfrm>
            <a:off x="2284716" y="5673366"/>
            <a:ext cx="3711272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lnSpc>
                <a:spcPct val="70000"/>
              </a:lnSpc>
            </a:pPr>
            <a:r>
              <a:rPr lang="en-US" dirty="0">
                <a:solidFill>
                  <a:srgbClr val="A29E00"/>
                </a:solidFill>
              </a:rPr>
              <a:t>Mn </a:t>
            </a:r>
            <a:r>
              <a:rPr lang="en-US" dirty="0" err="1">
                <a:solidFill>
                  <a:srgbClr val="A29E00"/>
                </a:solidFill>
              </a:rPr>
              <a:t>iso</a:t>
            </a:r>
            <a:r>
              <a:rPr lang="en-US" dirty="0">
                <a:solidFill>
                  <a:srgbClr val="A29E00"/>
                </a:solidFill>
              </a:rPr>
              <a:t>-concentration </a:t>
            </a:r>
            <a:r>
              <a:rPr lang="en-US" dirty="0" smtClean="0">
                <a:solidFill>
                  <a:srgbClr val="A29E00"/>
                </a:solidFill>
              </a:rPr>
              <a:t>(18 </a:t>
            </a:r>
            <a:r>
              <a:rPr lang="en-US" dirty="0">
                <a:solidFill>
                  <a:srgbClr val="A29E00"/>
                </a:solidFill>
              </a:rPr>
              <a:t>at</a:t>
            </a:r>
            <a:r>
              <a:rPr lang="en-US" dirty="0" smtClean="0">
                <a:solidFill>
                  <a:srgbClr val="A29E00"/>
                </a:solidFill>
              </a:rPr>
              <a:t>.% Mn)</a:t>
            </a:r>
            <a:endParaRPr lang="en-US" dirty="0">
              <a:solidFill>
                <a:srgbClr val="A29E00"/>
              </a:solidFill>
            </a:endParaRPr>
          </a:p>
        </p:txBody>
      </p:sp>
      <p:sp>
        <p:nvSpPr>
          <p:cNvPr id="32" name="Textfeld 32"/>
          <p:cNvSpPr txBox="1">
            <a:spLocks noChangeArrowheads="1"/>
          </p:cNvSpPr>
          <p:nvPr/>
        </p:nvSpPr>
        <p:spPr bwMode="auto">
          <a:xfrm>
            <a:off x="284163" y="927100"/>
            <a:ext cx="38908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Thermo-Calc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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equilibrium Mn-conc.: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333FF"/>
                </a:solidFill>
              </a:rPr>
              <a:t>27 at. % </a:t>
            </a:r>
            <a:r>
              <a:rPr lang="en-US" dirty="0" smtClean="0">
                <a:solidFill>
                  <a:srgbClr val="3333FF"/>
                </a:solidFill>
              </a:rPr>
              <a:t>Mn in </a:t>
            </a:r>
            <a:r>
              <a:rPr lang="en-US" dirty="0">
                <a:solidFill>
                  <a:srgbClr val="3333FF"/>
                </a:solidFill>
              </a:rPr>
              <a:t>austenite (A)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92D050"/>
                </a:solidFill>
              </a:rPr>
              <a:t>3 at. % </a:t>
            </a:r>
            <a:r>
              <a:rPr lang="en-US" dirty="0" smtClean="0">
                <a:solidFill>
                  <a:srgbClr val="92D050"/>
                </a:solidFill>
              </a:rPr>
              <a:t>Mn in ferrite </a:t>
            </a:r>
            <a:r>
              <a:rPr lang="en-US" dirty="0">
                <a:solidFill>
                  <a:srgbClr val="92D050"/>
                </a:solidFill>
              </a:rPr>
              <a:t>(</a:t>
            </a:r>
            <a:r>
              <a:rPr lang="en-US" dirty="0" err="1">
                <a:solidFill>
                  <a:srgbClr val="92D050"/>
                </a:solidFill>
              </a:rPr>
              <a:t>martensite</a:t>
            </a:r>
            <a:r>
              <a:rPr lang="en-US" dirty="0">
                <a:solidFill>
                  <a:srgbClr val="92D050"/>
                </a:solidFill>
              </a:rPr>
              <a:t>) (M)</a:t>
            </a:r>
          </a:p>
        </p:txBody>
      </p:sp>
      <p:sp>
        <p:nvSpPr>
          <p:cNvPr id="10251" name="Textfeld 12"/>
          <p:cNvSpPr txBox="1">
            <a:spLocks noChangeArrowheads="1"/>
          </p:cNvSpPr>
          <p:nvPr/>
        </p:nvSpPr>
        <p:spPr bwMode="auto">
          <a:xfrm>
            <a:off x="549275" y="4708014"/>
            <a:ext cx="3762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M</a:t>
            </a:r>
          </a:p>
        </p:txBody>
      </p:sp>
      <p:sp>
        <p:nvSpPr>
          <p:cNvPr id="10252" name="Textfeld 12"/>
          <p:cNvSpPr txBox="1">
            <a:spLocks noChangeArrowheads="1"/>
          </p:cNvSpPr>
          <p:nvPr/>
        </p:nvSpPr>
        <p:spPr bwMode="auto">
          <a:xfrm>
            <a:off x="3609975" y="4708014"/>
            <a:ext cx="3524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</a:t>
            </a:r>
          </a:p>
        </p:txBody>
      </p:sp>
      <p:sp>
        <p:nvSpPr>
          <p:cNvPr id="10253" name="Textfeld 12"/>
          <p:cNvSpPr txBox="1">
            <a:spLocks noChangeArrowheads="1"/>
          </p:cNvSpPr>
          <p:nvPr/>
        </p:nvSpPr>
        <p:spPr bwMode="auto">
          <a:xfrm>
            <a:off x="5308600" y="4692139"/>
            <a:ext cx="377825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M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5753265" y="2355677"/>
            <a:ext cx="168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depletion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zone</a:t>
            </a:r>
            <a:endParaRPr lang="de-DE" dirty="0">
              <a:solidFill>
                <a:srgbClr val="FF0000"/>
              </a:solidFill>
            </a:endParaRPr>
          </a:p>
        </p:txBody>
      </p:sp>
      <p:grpSp>
        <p:nvGrpSpPr>
          <p:cNvPr id="5" name="Gruppieren 31"/>
          <p:cNvGrpSpPr>
            <a:grpSpLocks/>
          </p:cNvGrpSpPr>
          <p:nvPr/>
        </p:nvGrpSpPr>
        <p:grpSpPr bwMode="auto">
          <a:xfrm>
            <a:off x="5771595" y="2057400"/>
            <a:ext cx="3016795" cy="369332"/>
            <a:chOff x="5770816" y="2082007"/>
            <a:chExt cx="3017703" cy="369094"/>
          </a:xfrm>
        </p:grpSpPr>
        <p:cxnSp>
          <p:nvCxnSpPr>
            <p:cNvPr id="30" name="Gerade Verbindung 29"/>
            <p:cNvCxnSpPr/>
            <p:nvPr/>
          </p:nvCxnSpPr>
          <p:spPr>
            <a:xfrm>
              <a:off x="5880936" y="2418093"/>
              <a:ext cx="29075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8" name="Textfeld 30"/>
            <p:cNvSpPr txBox="1">
              <a:spLocks noChangeArrowheads="1"/>
            </p:cNvSpPr>
            <p:nvPr/>
          </p:nvSpPr>
          <p:spPr bwMode="auto">
            <a:xfrm>
              <a:off x="5770816" y="2082007"/>
              <a:ext cx="2224355" cy="369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nominal 12 at</a:t>
              </a:r>
              <a:r>
                <a:rPr lang="en-US" dirty="0" smtClean="0"/>
                <a:t>.% Mn</a:t>
              </a:r>
              <a:endParaRPr lang="en-US" dirty="0"/>
            </a:p>
          </p:txBody>
        </p:sp>
      </p:grpSp>
      <p:grpSp>
        <p:nvGrpSpPr>
          <p:cNvPr id="6" name="Group 46"/>
          <p:cNvGrpSpPr/>
          <p:nvPr/>
        </p:nvGrpSpPr>
        <p:grpSpPr>
          <a:xfrm>
            <a:off x="3585411" y="741364"/>
            <a:ext cx="3953627" cy="2530791"/>
            <a:chOff x="3585411" y="741364"/>
            <a:chExt cx="3953627" cy="2530791"/>
          </a:xfrm>
        </p:grpSpPr>
        <p:cxnSp>
          <p:nvCxnSpPr>
            <p:cNvPr id="41" name="Gerade Verbindung mit Pfeil 34"/>
            <p:cNvCxnSpPr/>
            <p:nvPr/>
          </p:nvCxnSpPr>
          <p:spPr>
            <a:xfrm flipV="1">
              <a:off x="3585411" y="741364"/>
              <a:ext cx="3953627" cy="1328068"/>
            </a:xfrm>
            <a:prstGeom prst="bentConnector3">
              <a:avLst>
                <a:gd name="adj1" fmla="val 27481"/>
              </a:avLst>
            </a:prstGeom>
            <a:ln w="3810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35"/>
            <p:cNvCxnSpPr/>
            <p:nvPr/>
          </p:nvCxnSpPr>
          <p:spPr>
            <a:xfrm>
              <a:off x="4355432" y="2502568"/>
              <a:ext cx="3086768" cy="769587"/>
            </a:xfrm>
            <a:prstGeom prst="bentConnector3">
              <a:avLst>
                <a:gd name="adj1" fmla="val 10242"/>
              </a:avLst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675688" y="6573838"/>
            <a:ext cx="433387" cy="279400"/>
          </a:xfrm>
          <a:noFill/>
        </p:spPr>
        <p:txBody>
          <a:bodyPr/>
          <a:lstStyle/>
          <a:p>
            <a:fld id="{B718ED92-961E-412F-886A-830F48A35162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152400" y="9823"/>
            <a:ext cx="767715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de-DE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Aging-induced</a:t>
            </a:r>
            <a:r>
              <a:rPr lang="de-D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austenite</a:t>
            </a:r>
            <a:r>
              <a:rPr lang="de-D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reversion</a:t>
            </a:r>
            <a:r>
              <a:rPr lang="de-D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Inhaltsplatzhalter 4"/>
          <p:cNvSpPr txBox="1">
            <a:spLocks/>
          </p:cNvSpPr>
          <p:nvPr/>
        </p:nvSpPr>
        <p:spPr bwMode="auto">
          <a:xfrm>
            <a:off x="4635500" y="6611875"/>
            <a:ext cx="4183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buFontTx/>
              <a:buNone/>
              <a:defRPr lang="en-US" sz="120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100" kern="0" dirty="0" err="1">
                <a:solidFill>
                  <a:schemeClr val="bg1"/>
                </a:solidFill>
                <a:latin typeface="+mn-lt"/>
                <a:cs typeface="+mn-cs"/>
              </a:rPr>
              <a:t>Dmitrieva</a:t>
            </a:r>
            <a:r>
              <a:rPr lang="en-US" sz="1100" kern="0" dirty="0">
                <a:solidFill>
                  <a:schemeClr val="bg1"/>
                </a:solidFill>
                <a:latin typeface="+mn-lt"/>
                <a:cs typeface="+mn-cs"/>
              </a:rPr>
              <a:t> et al</a:t>
            </a:r>
            <a:r>
              <a:rPr lang="en-US" sz="1100" kern="0" dirty="0" smtClean="0">
                <a:solidFill>
                  <a:schemeClr val="bg1"/>
                </a:solidFill>
                <a:latin typeface="+mn-lt"/>
                <a:cs typeface="+mn-cs"/>
              </a:rPr>
              <a:t>. </a:t>
            </a:r>
            <a:r>
              <a:rPr lang="en-US" sz="1100" kern="0" dirty="0" err="1">
                <a:solidFill>
                  <a:schemeClr val="bg1"/>
                </a:solidFill>
                <a:latin typeface="+mn-lt"/>
                <a:cs typeface="+mn-cs"/>
              </a:rPr>
              <a:t>Acta</a:t>
            </a:r>
            <a:r>
              <a:rPr lang="en-US" sz="1100" kern="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1100" kern="0" dirty="0" smtClean="0">
                <a:solidFill>
                  <a:schemeClr val="bg1"/>
                </a:solidFill>
                <a:latin typeface="+mn-lt"/>
                <a:cs typeface="+mn-cs"/>
              </a:rPr>
              <a:t>Mater </a:t>
            </a:r>
            <a:r>
              <a:rPr lang="en-US" sz="1100" kern="0" dirty="0">
                <a:solidFill>
                  <a:schemeClr val="bg1"/>
                </a:solidFill>
                <a:latin typeface="+mn-lt"/>
                <a:cs typeface="+mn-cs"/>
              </a:rPr>
              <a:t>59 (2011)</a:t>
            </a:r>
            <a:endParaRPr lang="de-DE" sz="1100" kern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9" grpId="0"/>
      <p:bldP spid="10270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5"/>
          <p:cNvGrpSpPr>
            <a:grpSpLocks/>
          </p:cNvGrpSpPr>
          <p:nvPr/>
        </p:nvGrpSpPr>
        <p:grpSpPr bwMode="auto">
          <a:xfrm>
            <a:off x="5311140" y="586740"/>
            <a:ext cx="3755637" cy="3116739"/>
            <a:chOff x="6301102" y="1535112"/>
            <a:chExt cx="3349183" cy="2713038"/>
          </a:xfrm>
        </p:grpSpPr>
        <p:pic>
          <p:nvPicPr>
            <p:cNvPr id="11304" name="Picture 2" descr="C:\Users\o.dmitrieva\Documents\Texte\PaperGrainBoundary\Data_Profiles\Mn_Profile_bothGB_and_Matrix.tif"/>
            <p:cNvPicPr>
              <a:picLocks noChangeAspect="1" noChangeArrowheads="1"/>
            </p:cNvPicPr>
            <p:nvPr/>
          </p:nvPicPr>
          <p:blipFill>
            <a:blip r:embed="rId3" cstate="print"/>
            <a:srcRect l="8208" t="10721" r="12291" b="5621"/>
            <a:stretch>
              <a:fillRect/>
            </a:stretch>
          </p:blipFill>
          <p:spPr bwMode="auto">
            <a:xfrm>
              <a:off x="6301102" y="1535112"/>
              <a:ext cx="3349183" cy="2713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305" name="Textfeld 12"/>
            <p:cNvSpPr txBox="1">
              <a:spLocks noChangeArrowheads="1"/>
            </p:cNvSpPr>
            <p:nvPr/>
          </p:nvSpPr>
          <p:spPr bwMode="auto">
            <a:xfrm>
              <a:off x="7540788" y="2329681"/>
              <a:ext cx="359137" cy="344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M</a:t>
              </a:r>
            </a:p>
          </p:txBody>
        </p:sp>
        <p:sp>
          <p:nvSpPr>
            <p:cNvPr id="11306" name="Textfeld 13"/>
            <p:cNvSpPr txBox="1">
              <a:spLocks noChangeArrowheads="1"/>
            </p:cNvSpPr>
            <p:nvPr/>
          </p:nvSpPr>
          <p:spPr bwMode="auto">
            <a:xfrm>
              <a:off x="9076333" y="2329681"/>
              <a:ext cx="334706" cy="344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6884752" y="1709765"/>
              <a:ext cx="926885" cy="36558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308" name="Textfeld 7"/>
            <p:cNvSpPr txBox="1">
              <a:spLocks noChangeArrowheads="1"/>
            </p:cNvSpPr>
            <p:nvPr/>
          </p:nvSpPr>
          <p:spPr bwMode="auto">
            <a:xfrm>
              <a:off x="7089491" y="1709742"/>
              <a:ext cx="808121" cy="396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>
                  <a:latin typeface="Calibri" pitchFamily="34" charset="0"/>
                </a:rPr>
                <a:t>Mn layer 1</a:t>
              </a:r>
            </a:p>
            <a:p>
              <a:pPr>
                <a:lnSpc>
                  <a:spcPct val="90000"/>
                </a:lnSpc>
              </a:pPr>
              <a:r>
                <a:rPr lang="en-US" sz="1200">
                  <a:latin typeface="Calibri" pitchFamily="34" charset="0"/>
                </a:rPr>
                <a:t>Mn layer 2</a:t>
              </a:r>
            </a:p>
          </p:txBody>
        </p:sp>
        <p:cxnSp>
          <p:nvCxnSpPr>
            <p:cNvPr id="9" name="Gerade Verbindung 8"/>
            <p:cNvCxnSpPr/>
            <p:nvPr/>
          </p:nvCxnSpPr>
          <p:spPr>
            <a:xfrm>
              <a:off x="6918017" y="1840014"/>
              <a:ext cx="22529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>
              <a:off x="6919529" y="1968783"/>
              <a:ext cx="22378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31"/>
          <p:cNvGrpSpPr>
            <a:grpSpLocks/>
          </p:cNvGrpSpPr>
          <p:nvPr/>
        </p:nvGrpSpPr>
        <p:grpSpPr bwMode="auto">
          <a:xfrm>
            <a:off x="5824849" y="2183354"/>
            <a:ext cx="3104545" cy="329868"/>
            <a:chOff x="5880936" y="2170601"/>
            <a:chExt cx="2907583" cy="307777"/>
          </a:xfrm>
        </p:grpSpPr>
        <p:cxnSp>
          <p:nvCxnSpPr>
            <p:cNvPr id="30" name="Gerade Verbindung 29"/>
            <p:cNvCxnSpPr/>
            <p:nvPr/>
          </p:nvCxnSpPr>
          <p:spPr>
            <a:xfrm>
              <a:off x="5880936" y="2373188"/>
              <a:ext cx="290758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03" name="Textfeld 30"/>
            <p:cNvSpPr txBox="1">
              <a:spLocks noChangeArrowheads="1"/>
            </p:cNvSpPr>
            <p:nvPr/>
          </p:nvSpPr>
          <p:spPr bwMode="auto">
            <a:xfrm>
              <a:off x="6023558" y="2170601"/>
              <a:ext cx="14686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nominal 12 at.%</a:t>
              </a:r>
            </a:p>
          </p:txBody>
        </p:sp>
      </p:grpSp>
      <p:cxnSp>
        <p:nvCxnSpPr>
          <p:cNvPr id="39" name="Gerade Verbindung 38"/>
          <p:cNvCxnSpPr/>
          <p:nvPr/>
        </p:nvCxnSpPr>
        <p:spPr>
          <a:xfrm rot="5400000">
            <a:off x="6350011" y="2053682"/>
            <a:ext cx="2458702" cy="0"/>
          </a:xfrm>
          <a:prstGeom prst="line">
            <a:avLst/>
          </a:prstGeom>
          <a:ln w="76200">
            <a:solidFill>
              <a:srgbClr val="FFC000">
                <a:alpha val="5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>
            <a:spLocks noChangeArrowheads="1"/>
          </p:cNvSpPr>
          <p:nvPr/>
        </p:nvSpPr>
        <p:spPr bwMode="auto">
          <a:xfrm>
            <a:off x="6720351" y="3726113"/>
            <a:ext cx="1963443" cy="37461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phase boundary</a:t>
            </a:r>
          </a:p>
        </p:txBody>
      </p:sp>
      <p:cxnSp>
        <p:nvCxnSpPr>
          <p:cNvPr id="56" name="Gerade Verbindung 55"/>
          <p:cNvCxnSpPr/>
          <p:nvPr/>
        </p:nvCxnSpPr>
        <p:spPr>
          <a:xfrm rot="5400000">
            <a:off x="6925536" y="2056096"/>
            <a:ext cx="2457004" cy="0"/>
          </a:xfrm>
          <a:prstGeom prst="line">
            <a:avLst/>
          </a:prstGeom>
          <a:ln w="76200">
            <a:solidFill>
              <a:srgbClr val="FFC000">
                <a:alpha val="56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>
            <a:spLocks noChangeArrowheads="1"/>
          </p:cNvSpPr>
          <p:nvPr/>
        </p:nvSpPr>
        <p:spPr bwMode="auto">
          <a:xfrm>
            <a:off x="7475672" y="2657725"/>
            <a:ext cx="800298" cy="37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aging</a:t>
            </a:r>
          </a:p>
        </p:txBody>
      </p:sp>
      <p:sp>
        <p:nvSpPr>
          <p:cNvPr id="62" name="Pfeil nach rechts 61"/>
          <p:cNvSpPr/>
          <p:nvPr/>
        </p:nvSpPr>
        <p:spPr>
          <a:xfrm flipH="1">
            <a:off x="7830253" y="1949827"/>
            <a:ext cx="283156" cy="302662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2" name="Grafik 41" descr="No-C-Al-Si-Ti_Aust-Ferrit-Mn-profil-fact-45.jpg"/>
          <p:cNvPicPr>
            <a:picLocks noChangeAspect="1"/>
          </p:cNvPicPr>
          <p:nvPr/>
        </p:nvPicPr>
        <p:blipFill>
          <a:blip r:embed="rId4" cstate="print"/>
          <a:srcRect r="5919"/>
          <a:stretch>
            <a:fillRect/>
          </a:stretch>
        </p:blipFill>
        <p:spPr bwMode="auto">
          <a:xfrm>
            <a:off x="5298672" y="3320710"/>
            <a:ext cx="3786677" cy="326297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3" name="Textfeld 42"/>
          <p:cNvSpPr txBox="1">
            <a:spLocks noChangeArrowheads="1"/>
          </p:cNvSpPr>
          <p:nvPr/>
        </p:nvSpPr>
        <p:spPr bwMode="auto">
          <a:xfrm>
            <a:off x="8001000" y="3892583"/>
            <a:ext cx="1127538" cy="37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DICTRA</a:t>
            </a:r>
          </a:p>
        </p:txBody>
      </p:sp>
      <p:sp>
        <p:nvSpPr>
          <p:cNvPr id="45" name="Textfeld 13"/>
          <p:cNvSpPr txBox="1">
            <a:spLocks noChangeArrowheads="1"/>
          </p:cNvSpPr>
          <p:nvPr/>
        </p:nvSpPr>
        <p:spPr bwMode="auto">
          <a:xfrm>
            <a:off x="7647260" y="1575839"/>
            <a:ext cx="386585" cy="39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900" b="1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46" name="Textfeld 12"/>
          <p:cNvSpPr txBox="1">
            <a:spLocks noChangeArrowheads="1"/>
          </p:cNvSpPr>
          <p:nvPr/>
        </p:nvSpPr>
        <p:spPr bwMode="auto">
          <a:xfrm>
            <a:off x="7628946" y="1582988"/>
            <a:ext cx="403540" cy="37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/>
              <a:t>M</a:t>
            </a:r>
          </a:p>
        </p:txBody>
      </p:sp>
      <p:cxnSp>
        <p:nvCxnSpPr>
          <p:cNvPr id="64" name="Gerade Verbindung mit Pfeil 34"/>
          <p:cNvCxnSpPr/>
          <p:nvPr/>
        </p:nvCxnSpPr>
        <p:spPr>
          <a:xfrm flipV="1">
            <a:off x="3585411" y="741364"/>
            <a:ext cx="3953627" cy="1328068"/>
          </a:xfrm>
          <a:prstGeom prst="bentConnector3">
            <a:avLst>
              <a:gd name="adj1" fmla="val 27481"/>
            </a:avLst>
          </a:prstGeom>
          <a:ln w="38100"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35"/>
          <p:cNvCxnSpPr/>
          <p:nvPr/>
        </p:nvCxnSpPr>
        <p:spPr>
          <a:xfrm>
            <a:off x="4355432" y="2502568"/>
            <a:ext cx="3086768" cy="769587"/>
          </a:xfrm>
          <a:prstGeom prst="bentConnector3">
            <a:avLst>
              <a:gd name="adj1" fmla="val 10242"/>
            </a:avLst>
          </a:prstGeom>
          <a:ln w="3810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feld 32"/>
          <p:cNvSpPr txBox="1">
            <a:spLocks noChangeArrowheads="1"/>
          </p:cNvSpPr>
          <p:nvPr/>
        </p:nvSpPr>
        <p:spPr bwMode="auto">
          <a:xfrm>
            <a:off x="284163" y="927100"/>
            <a:ext cx="3890809" cy="1749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Thermo-Calc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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smtClean="0"/>
              <a:t>equilibrium Mn-conc.: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333FF"/>
                </a:solidFill>
              </a:rPr>
              <a:t>27 at. % </a:t>
            </a:r>
            <a:r>
              <a:rPr lang="en-US" dirty="0" smtClean="0">
                <a:solidFill>
                  <a:srgbClr val="3333FF"/>
                </a:solidFill>
              </a:rPr>
              <a:t>Mn in </a:t>
            </a:r>
            <a:r>
              <a:rPr lang="en-US" dirty="0">
                <a:solidFill>
                  <a:srgbClr val="3333FF"/>
                </a:solidFill>
              </a:rPr>
              <a:t>austenite (A)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92D050"/>
                </a:solidFill>
              </a:rPr>
              <a:t>3 at. % </a:t>
            </a:r>
            <a:r>
              <a:rPr lang="en-US" dirty="0" smtClean="0">
                <a:solidFill>
                  <a:srgbClr val="92D050"/>
                </a:solidFill>
              </a:rPr>
              <a:t>Mn in ferrite </a:t>
            </a:r>
            <a:r>
              <a:rPr lang="en-US" dirty="0">
                <a:solidFill>
                  <a:srgbClr val="92D050"/>
                </a:solidFill>
              </a:rPr>
              <a:t>(</a:t>
            </a:r>
            <a:r>
              <a:rPr lang="en-US" dirty="0" err="1">
                <a:solidFill>
                  <a:srgbClr val="92D050"/>
                </a:solidFill>
              </a:rPr>
              <a:t>martensite</a:t>
            </a:r>
            <a:r>
              <a:rPr lang="en-US" dirty="0">
                <a:solidFill>
                  <a:srgbClr val="92D050"/>
                </a:solidFill>
              </a:rPr>
              <a:t>) (M)</a:t>
            </a:r>
          </a:p>
        </p:txBody>
      </p:sp>
      <p:sp>
        <p:nvSpPr>
          <p:cNvPr id="37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675688" y="6573838"/>
            <a:ext cx="433387" cy="279400"/>
          </a:xfrm>
          <a:noFill/>
        </p:spPr>
        <p:txBody>
          <a:bodyPr/>
          <a:lstStyle/>
          <a:p>
            <a:fld id="{B718ED92-961E-412F-886A-830F48A35162}" type="slidenum">
              <a:rPr lang="en-US" smtClean="0"/>
              <a:pPr/>
              <a:t>11</a:t>
            </a:fld>
            <a:endParaRPr lang="en-US" dirty="0" smtClean="0"/>
          </a:p>
        </p:txBody>
      </p:sp>
      <p:grpSp>
        <p:nvGrpSpPr>
          <p:cNvPr id="4" name="Gruppieren 43"/>
          <p:cNvGrpSpPr/>
          <p:nvPr/>
        </p:nvGrpSpPr>
        <p:grpSpPr>
          <a:xfrm>
            <a:off x="405760" y="3581400"/>
            <a:ext cx="4471040" cy="872034"/>
            <a:chOff x="405760" y="3581400"/>
            <a:chExt cx="4471040" cy="872034"/>
          </a:xfrm>
        </p:grpSpPr>
        <p:sp>
          <p:nvSpPr>
            <p:cNvPr id="38" name="Pfeil nach links 37"/>
            <p:cNvSpPr/>
            <p:nvPr/>
          </p:nvSpPr>
          <p:spPr bwMode="auto">
            <a:xfrm>
              <a:off x="4267200" y="3810000"/>
              <a:ext cx="609600" cy="38100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05760" y="3581400"/>
              <a:ext cx="3480440" cy="8720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 err="1" smtClean="0"/>
                <a:t>Excellent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agreement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between</a:t>
              </a:r>
              <a:r>
                <a:rPr lang="de-DE" b="1" dirty="0" smtClean="0"/>
                <a:t> </a:t>
              </a:r>
            </a:p>
            <a:p>
              <a:pPr>
                <a:lnSpc>
                  <a:spcPct val="150000"/>
                </a:lnSpc>
              </a:pPr>
              <a:r>
                <a:rPr lang="de-DE" b="1" dirty="0" err="1" smtClean="0"/>
                <a:t>experiment</a:t>
              </a:r>
              <a:r>
                <a:rPr lang="de-DE" b="1" dirty="0" smtClean="0"/>
                <a:t> &amp; </a:t>
              </a:r>
              <a:r>
                <a:rPr lang="de-DE" b="1" dirty="0" err="1" smtClean="0"/>
                <a:t>simulation</a:t>
              </a:r>
              <a:r>
                <a:rPr lang="de-DE" b="1" dirty="0" smtClean="0"/>
                <a:t> !</a:t>
              </a:r>
              <a:endParaRPr lang="de-DE" b="1" dirty="0"/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152400" y="9823"/>
            <a:ext cx="7677150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de-DE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Aging-induced</a:t>
            </a:r>
            <a:r>
              <a:rPr lang="de-D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austenite</a:t>
            </a:r>
            <a:r>
              <a:rPr lang="de-D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reversion</a:t>
            </a:r>
            <a:r>
              <a:rPr lang="de-DE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Inhaltsplatzhalter 4"/>
          <p:cNvSpPr txBox="1">
            <a:spLocks/>
          </p:cNvSpPr>
          <p:nvPr/>
        </p:nvSpPr>
        <p:spPr bwMode="auto">
          <a:xfrm>
            <a:off x="4635500" y="6611875"/>
            <a:ext cx="4183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buFontTx/>
              <a:buNone/>
              <a:defRPr lang="en-US" sz="1200" smtClean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US" sz="1100" kern="0" dirty="0" err="1">
                <a:solidFill>
                  <a:schemeClr val="bg1"/>
                </a:solidFill>
                <a:latin typeface="+mn-lt"/>
                <a:cs typeface="+mn-cs"/>
              </a:rPr>
              <a:t>Dmitrieva</a:t>
            </a:r>
            <a:r>
              <a:rPr lang="en-US" sz="1100" kern="0" dirty="0">
                <a:solidFill>
                  <a:schemeClr val="bg1"/>
                </a:solidFill>
                <a:latin typeface="+mn-lt"/>
                <a:cs typeface="+mn-cs"/>
              </a:rPr>
              <a:t> et al</a:t>
            </a:r>
            <a:r>
              <a:rPr lang="en-US" sz="1100" kern="0" dirty="0" smtClean="0">
                <a:solidFill>
                  <a:schemeClr val="bg1"/>
                </a:solidFill>
                <a:latin typeface="+mn-lt"/>
                <a:cs typeface="+mn-cs"/>
              </a:rPr>
              <a:t>. </a:t>
            </a:r>
            <a:r>
              <a:rPr lang="en-US" sz="1100" kern="0" dirty="0" err="1">
                <a:solidFill>
                  <a:schemeClr val="bg1"/>
                </a:solidFill>
                <a:latin typeface="+mn-lt"/>
                <a:cs typeface="+mn-cs"/>
              </a:rPr>
              <a:t>Acta</a:t>
            </a:r>
            <a:r>
              <a:rPr lang="en-US" sz="1100" kern="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sz="1100" kern="0" dirty="0" smtClean="0">
                <a:solidFill>
                  <a:schemeClr val="bg1"/>
                </a:solidFill>
                <a:latin typeface="+mn-lt"/>
                <a:cs typeface="+mn-cs"/>
              </a:rPr>
              <a:t>Mater </a:t>
            </a:r>
            <a:r>
              <a:rPr lang="en-US" sz="1100" kern="0" dirty="0">
                <a:solidFill>
                  <a:schemeClr val="bg1"/>
                </a:solidFill>
                <a:latin typeface="+mn-lt"/>
                <a:cs typeface="+mn-cs"/>
              </a:rPr>
              <a:t>59 (2011)</a:t>
            </a:r>
            <a:endParaRPr lang="de-DE" sz="1100" kern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pSp>
        <p:nvGrpSpPr>
          <p:cNvPr id="5" name="Gruppieren 43"/>
          <p:cNvGrpSpPr/>
          <p:nvPr/>
        </p:nvGrpSpPr>
        <p:grpSpPr>
          <a:xfrm>
            <a:off x="312688" y="5016690"/>
            <a:ext cx="4580034" cy="923330"/>
            <a:chOff x="296766" y="3581400"/>
            <a:chExt cx="4580034" cy="923330"/>
          </a:xfrm>
        </p:grpSpPr>
        <p:sp>
          <p:nvSpPr>
            <p:cNvPr id="34" name="Pfeil nach links 33"/>
            <p:cNvSpPr/>
            <p:nvPr/>
          </p:nvSpPr>
          <p:spPr bwMode="auto">
            <a:xfrm>
              <a:off x="4267200" y="3810000"/>
              <a:ext cx="609600" cy="381000"/>
            </a:xfrm>
            <a:prstGeom prst="lef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296766" y="3581400"/>
              <a:ext cx="3698448" cy="92333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b="1" dirty="0" err="1" smtClean="0"/>
                <a:t>Kinetic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freezing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and</a:t>
              </a:r>
              <a:r>
                <a:rPr lang="de-DE" b="1" dirty="0" smtClean="0"/>
                <a:t> </a:t>
              </a:r>
            </a:p>
            <a:p>
              <a:pPr>
                <a:lnSpc>
                  <a:spcPct val="150000"/>
                </a:lnSpc>
              </a:pPr>
              <a:r>
                <a:rPr lang="de-DE" b="1" dirty="0" err="1" smtClean="0"/>
                <a:t>associated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austenite</a:t>
              </a:r>
              <a:r>
                <a:rPr lang="de-DE" b="1" dirty="0" smtClean="0"/>
                <a:t> </a:t>
              </a:r>
              <a:r>
                <a:rPr lang="de-DE" b="1" dirty="0" err="1" smtClean="0"/>
                <a:t>reversion</a:t>
              </a:r>
              <a:r>
                <a:rPr lang="de-DE" b="1" dirty="0" smtClean="0"/>
                <a:t> !</a:t>
              </a:r>
              <a:endParaRPr lang="de-DE" b="1" dirty="0"/>
            </a:p>
          </p:txBody>
        </p:sp>
      </p:grpSp>
      <p:sp>
        <p:nvSpPr>
          <p:cNvPr id="36" name="Textfeld 35"/>
          <p:cNvSpPr txBox="1"/>
          <p:nvPr/>
        </p:nvSpPr>
        <p:spPr>
          <a:xfrm>
            <a:off x="2684429" y="1033153"/>
            <a:ext cx="3930127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2200" dirty="0" smtClean="0"/>
              <a:t>Can I push </a:t>
            </a:r>
            <a:r>
              <a:rPr lang="de-DE" sz="2200" dirty="0" err="1" smtClean="0"/>
              <a:t>this</a:t>
            </a:r>
            <a:r>
              <a:rPr lang="de-DE" sz="2200" dirty="0" smtClean="0"/>
              <a:t> </a:t>
            </a:r>
            <a:r>
              <a:rPr lang="de-DE" sz="2200" dirty="0" err="1" smtClean="0"/>
              <a:t>idea</a:t>
            </a:r>
            <a:r>
              <a:rPr lang="de-DE" sz="2200" dirty="0" smtClean="0"/>
              <a:t> </a:t>
            </a:r>
            <a:r>
              <a:rPr lang="de-DE" sz="2200" dirty="0" err="1" smtClean="0"/>
              <a:t>further</a:t>
            </a:r>
            <a:r>
              <a:rPr lang="de-DE" sz="2200" dirty="0" smtClean="0"/>
              <a:t> ?</a:t>
            </a:r>
            <a:endParaRPr lang="de-DE" sz="22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06111 -1.48148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599 2.22222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9" grpId="0"/>
      <p:bldP spid="62" grpId="0" animBg="1"/>
      <p:bldP spid="62" grpId="1" animBg="1"/>
      <p:bldP spid="62" grpId="2" animBg="1"/>
      <p:bldP spid="43" grpId="0"/>
      <p:bldP spid="46" grpId="0"/>
      <p:bldP spid="46" grpId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6514429" y="675803"/>
            <a:ext cx="2361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600" dirty="0" smtClean="0"/>
              <a:t>Ultra </a:t>
            </a:r>
            <a:r>
              <a:rPr lang="de-DE" sz="1600" dirty="0" err="1" smtClean="0"/>
              <a:t>high</a:t>
            </a:r>
            <a:r>
              <a:rPr lang="de-DE" sz="1600" dirty="0" smtClean="0"/>
              <a:t> </a:t>
            </a:r>
            <a:r>
              <a:rPr lang="de-DE" sz="1600" dirty="0" err="1" smtClean="0"/>
              <a:t>strength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corrosion</a:t>
            </a:r>
            <a:r>
              <a:rPr lang="de-DE" sz="1600" dirty="0" smtClean="0"/>
              <a:t> </a:t>
            </a:r>
            <a:r>
              <a:rPr lang="de-DE" sz="1600" dirty="0" err="1" smtClean="0"/>
              <a:t>resistance</a:t>
            </a:r>
            <a:endParaRPr lang="de-DE" sz="1600" dirty="0" smtClean="0"/>
          </a:p>
        </p:txBody>
      </p:sp>
      <p:sp>
        <p:nvSpPr>
          <p:cNvPr id="9" name="Rechteck 8"/>
          <p:cNvSpPr/>
          <p:nvPr/>
        </p:nvSpPr>
        <p:spPr>
          <a:xfrm>
            <a:off x="83800" y="528710"/>
            <a:ext cx="1874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e-DE" sz="1600" dirty="0" smtClean="0"/>
              <a:t>650 MPa </a:t>
            </a:r>
            <a:r>
              <a:rPr lang="de-DE" sz="1600" dirty="0" err="1" smtClean="0"/>
              <a:t>to</a:t>
            </a:r>
            <a:r>
              <a:rPr lang="de-DE" sz="1600" dirty="0" smtClean="0"/>
              <a:t> 2 GPa</a:t>
            </a:r>
          </a:p>
        </p:txBody>
      </p:sp>
      <p:sp>
        <p:nvSpPr>
          <p:cNvPr id="22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7010400" y="6594502"/>
            <a:ext cx="2133600" cy="279400"/>
          </a:xfrm>
        </p:spPr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0" name="Titel 2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dirty="0" smtClean="0"/>
              <a:t>Martensite </a:t>
            </a:r>
            <a:r>
              <a:rPr lang="de-DE" dirty="0" err="1" smtClean="0"/>
              <a:t>relaxation</a:t>
            </a:r>
            <a:r>
              <a:rPr lang="de-DE" dirty="0" smtClean="0"/>
              <a:t> &amp; </a:t>
            </a:r>
            <a:r>
              <a:rPr lang="de-DE" dirty="0" err="1" smtClean="0"/>
              <a:t>aging</a:t>
            </a:r>
            <a:r>
              <a:rPr lang="de-DE" dirty="0" smtClean="0"/>
              <a:t> &amp; nanoscale </a:t>
            </a:r>
            <a:r>
              <a:rPr lang="de-DE" dirty="0" err="1" smtClean="0"/>
              <a:t>austenite</a:t>
            </a:r>
            <a:r>
              <a:rPr lang="de-DE" dirty="0" smtClean="0"/>
              <a:t> </a:t>
            </a:r>
            <a:r>
              <a:rPr lang="de-DE" dirty="0" err="1" smtClean="0"/>
              <a:t>reversion</a:t>
            </a:r>
            <a:endParaRPr lang="de-DE" dirty="0"/>
          </a:p>
        </p:txBody>
      </p:sp>
      <p:pic>
        <p:nvPicPr>
          <p:cNvPr id="3543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394" y="1144864"/>
            <a:ext cx="5335448" cy="417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Pfeil nach unten 28"/>
          <p:cNvSpPr/>
          <p:nvPr/>
        </p:nvSpPr>
        <p:spPr>
          <a:xfrm rot="10322903">
            <a:off x="2787523" y="2519880"/>
            <a:ext cx="384966" cy="602703"/>
          </a:xfrm>
          <a:prstGeom prst="downArrow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/>
          <p:cNvSpPr/>
          <p:nvPr/>
        </p:nvSpPr>
        <p:spPr>
          <a:xfrm>
            <a:off x="290223" y="5387859"/>
            <a:ext cx="5434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dirty="0" smtClean="0"/>
              <a:t>400°C </a:t>
            </a:r>
            <a:r>
              <a:rPr lang="de-DE" dirty="0" err="1" smtClean="0"/>
              <a:t>aging</a:t>
            </a:r>
            <a:r>
              <a:rPr lang="de-DE" dirty="0" smtClean="0"/>
              <a:t>: Ms-</a:t>
            </a:r>
            <a:r>
              <a:rPr lang="de-DE" dirty="0" err="1" smtClean="0"/>
              <a:t>relaxation</a:t>
            </a:r>
            <a:r>
              <a:rPr lang="de-DE" dirty="0" smtClean="0"/>
              <a:t> + </a:t>
            </a:r>
            <a:r>
              <a:rPr lang="de-DE" dirty="0" err="1" smtClean="0"/>
              <a:t>prec</a:t>
            </a:r>
            <a:r>
              <a:rPr lang="de-DE" dirty="0" smtClean="0"/>
              <a:t>. (</a:t>
            </a:r>
            <a:r>
              <a:rPr lang="de-DE" dirty="0" err="1" smtClean="0"/>
              <a:t>aging</a:t>
            </a:r>
            <a:r>
              <a:rPr lang="de-DE" dirty="0" smtClean="0"/>
              <a:t>) + </a:t>
            </a:r>
            <a:r>
              <a:rPr lang="de-DE" dirty="0" err="1" smtClean="0"/>
              <a:t>austenite</a:t>
            </a:r>
            <a:r>
              <a:rPr lang="de-DE" dirty="0" smtClean="0"/>
              <a:t> </a:t>
            </a:r>
            <a:r>
              <a:rPr lang="de-DE" dirty="0" err="1" smtClean="0"/>
              <a:t>reversion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2198068" y="6189414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Fe-13.6Cr-0.44C (wt.%)</a:t>
            </a:r>
            <a:endParaRPr lang="de-DE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8" presetClass="entr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/>
      <p:bldP spid="29" grpId="1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2588323" y="835088"/>
            <a:ext cx="4317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 5.45 at.% C, austenite forms at 400°C</a:t>
            </a:r>
            <a:endParaRPr 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57150" y="25400"/>
            <a:ext cx="8043863" cy="431800"/>
          </a:xfrm>
        </p:spPr>
        <p:txBody>
          <a:bodyPr/>
          <a:lstStyle/>
          <a:p>
            <a:r>
              <a:rPr lang="de-DE" dirty="0" smtClean="0"/>
              <a:t>Martensite </a:t>
            </a:r>
            <a:r>
              <a:rPr lang="de-DE" dirty="0" err="1" smtClean="0"/>
              <a:t>relaxation</a:t>
            </a:r>
            <a:r>
              <a:rPr lang="de-DE" dirty="0" smtClean="0"/>
              <a:t> &amp; </a:t>
            </a:r>
            <a:r>
              <a:rPr lang="de-DE" dirty="0" err="1" smtClean="0"/>
              <a:t>aging</a:t>
            </a:r>
            <a:r>
              <a:rPr lang="de-DE" dirty="0" smtClean="0"/>
              <a:t> &amp; nanoscale </a:t>
            </a:r>
            <a:r>
              <a:rPr lang="de-DE" dirty="0" err="1" smtClean="0"/>
              <a:t>austenite</a:t>
            </a:r>
            <a:r>
              <a:rPr lang="de-DE" dirty="0" smtClean="0"/>
              <a:t> </a:t>
            </a:r>
            <a:r>
              <a:rPr lang="de-DE" dirty="0" err="1" smtClean="0"/>
              <a:t>reversion</a:t>
            </a:r>
            <a:endParaRPr lang="de-DE" dirty="0"/>
          </a:p>
        </p:txBody>
      </p:sp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79" y="1677872"/>
            <a:ext cx="8708632" cy="286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9755" y="4842345"/>
            <a:ext cx="9040633" cy="155050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noAutofit/>
          </a:bodyPr>
          <a:lstStyle/>
          <a:p>
            <a:pPr algn="l">
              <a:lnSpc>
                <a:spcPct val="150000"/>
              </a:lnSpc>
            </a:pPr>
            <a:endParaRPr lang="en-US" sz="1600" dirty="0" smtClean="0"/>
          </a:p>
          <a:p>
            <a:pPr algn="l">
              <a:lnSpc>
                <a:spcPct val="150000"/>
              </a:lnSpc>
            </a:pPr>
            <a:r>
              <a:rPr lang="en-US" sz="1600" dirty="0" smtClean="0"/>
              <a:t>C has  ‘/\’ shape in austenite layer:  inheritance from austenite, Gibbs adsorption isotherm; </a:t>
            </a:r>
          </a:p>
          <a:p>
            <a:pPr algn="l">
              <a:lnSpc>
                <a:spcPct val="150000"/>
              </a:lnSpc>
            </a:pPr>
            <a:r>
              <a:rPr lang="en-US" sz="1600" dirty="0" smtClean="0"/>
              <a:t>			        C on martensite grain boundaries</a:t>
            </a:r>
          </a:p>
          <a:p>
            <a:pPr algn="l">
              <a:lnSpc>
                <a:spcPct val="150000"/>
              </a:lnSpc>
            </a:pPr>
            <a:endParaRPr lang="en-US" sz="1600" dirty="0" smtClean="0"/>
          </a:p>
          <a:p>
            <a:pPr algn="l">
              <a:lnSpc>
                <a:spcPct val="150000"/>
              </a:lnSpc>
            </a:pPr>
            <a:r>
              <a:rPr lang="en-US" sz="1600" dirty="0" smtClean="0"/>
              <a:t>C has  ‘V’ shape in austenite layer:  austenite reversion through partitioning and kinetic freezing</a:t>
            </a:r>
          </a:p>
          <a:p>
            <a:pPr algn="l" defTabSz="720725">
              <a:lnSpc>
                <a:spcPct val="150000"/>
              </a:lnSpc>
              <a:spcBef>
                <a:spcPts val="0"/>
              </a:spcBef>
            </a:pPr>
            <a:endParaRPr lang="en-GB" sz="16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174" y="44450"/>
            <a:ext cx="7810789" cy="400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Self-repair steels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277"/>
          <a:stretch>
            <a:fillRect/>
          </a:stretch>
        </p:blipFill>
        <p:spPr bwMode="auto">
          <a:xfrm>
            <a:off x="152400" y="617517"/>
            <a:ext cx="4156038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981" r="63943" b="38321"/>
          <a:stretch>
            <a:fillRect/>
          </a:stretch>
        </p:blipFill>
        <p:spPr bwMode="auto">
          <a:xfrm>
            <a:off x="6072250" y="5929787"/>
            <a:ext cx="1219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048500" y="3229100"/>
            <a:ext cx="1219200" cy="1447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7625" y="902525"/>
            <a:ext cx="41751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3281925" y="902525"/>
            <a:ext cx="1457325" cy="2362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 flipV="1">
            <a:off x="3279575" y="4688775"/>
            <a:ext cx="1447800" cy="1143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6345640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Answering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societies</a:t>
            </a:r>
            <a:r>
              <a:rPr lang="de-DE" sz="2000" b="1" dirty="0" smtClean="0">
                <a:solidFill>
                  <a:schemeClr val="bg1"/>
                </a:solidFill>
              </a:rPr>
              <a:t>' </a:t>
            </a:r>
            <a:r>
              <a:rPr lang="de-DE" sz="2000" b="1" dirty="0" err="1" smtClean="0">
                <a:solidFill>
                  <a:schemeClr val="bg1"/>
                </a:solidFill>
              </a:rPr>
              <a:t>grand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challenges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with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complex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alloys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10326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smtClean="0">
                <a:solidFill>
                  <a:srgbClr val="BFBFBF"/>
                </a:solidFill>
              </a:rPr>
              <a:t>www.mpie.de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1138807" y="946302"/>
            <a:ext cx="7028768" cy="1477328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en-US" dirty="0" smtClean="0"/>
              <a:t>70% of all </a:t>
            </a:r>
            <a:r>
              <a:rPr lang="en-US" b="1" dirty="0" smtClean="0"/>
              <a:t>industrial innovations </a:t>
            </a:r>
            <a:r>
              <a:rPr lang="en-US" dirty="0" smtClean="0"/>
              <a:t>are associated with progress in</a:t>
            </a:r>
          </a:p>
          <a:p>
            <a:r>
              <a:rPr lang="en-US" b="1" dirty="0" smtClean="0"/>
              <a:t>materials science and engineering</a:t>
            </a:r>
          </a:p>
          <a:p>
            <a:endParaRPr lang="en-US" b="1" dirty="0" smtClean="0"/>
          </a:p>
          <a:p>
            <a:r>
              <a:rPr lang="en-US" dirty="0" smtClean="0"/>
              <a:t>Specifically, </a:t>
            </a:r>
            <a:r>
              <a:rPr lang="en-GB" b="1" dirty="0" smtClean="0"/>
              <a:t>metallic materials</a:t>
            </a:r>
            <a:r>
              <a:rPr lang="en-US" dirty="0" smtClean="0"/>
              <a:t> occupy key roles </a:t>
            </a:r>
          </a:p>
          <a:p>
            <a:r>
              <a:rPr lang="en-US" dirty="0" smtClean="0"/>
              <a:t>(energy, transportation, health, safety, infrastructure)</a:t>
            </a:r>
            <a:endParaRPr lang="de-DE" dirty="0"/>
          </a:p>
        </p:txBody>
      </p:sp>
      <p:sp>
        <p:nvSpPr>
          <p:cNvPr id="26" name="Rechteck 25"/>
          <p:cNvSpPr/>
          <p:nvPr/>
        </p:nvSpPr>
        <p:spPr>
          <a:xfrm>
            <a:off x="1190594" y="2864262"/>
            <a:ext cx="6829456" cy="1754326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Our mission: Designing new metallic alloys from first principles</a:t>
            </a:r>
          </a:p>
          <a:p>
            <a:pPr algn="l"/>
            <a:endParaRPr lang="en-US" dirty="0" smtClean="0"/>
          </a:p>
          <a:p>
            <a:pPr algn="l">
              <a:buFontTx/>
              <a:buChar char="-"/>
            </a:pPr>
            <a:r>
              <a:rPr lang="en-US" dirty="0" smtClean="0"/>
              <a:t> Multiscale simulation</a:t>
            </a:r>
          </a:p>
          <a:p>
            <a:pPr algn="l">
              <a:buFontTx/>
              <a:buChar char="-"/>
            </a:pPr>
            <a:r>
              <a:rPr lang="en-US" dirty="0" smtClean="0"/>
              <a:t> Multiscale characterization starting from the atomic scale</a:t>
            </a:r>
          </a:p>
          <a:p>
            <a:pPr algn="l">
              <a:buFontTx/>
              <a:buChar char="-"/>
            </a:pPr>
            <a:r>
              <a:rPr lang="en-US" dirty="0" smtClean="0"/>
              <a:t> Synthesis, processing, testing</a:t>
            </a:r>
          </a:p>
          <a:p>
            <a:pPr algn="l"/>
            <a:endParaRPr lang="en-US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7150" y="44450"/>
            <a:ext cx="8043863" cy="43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Nanostructures</a:t>
            </a:r>
            <a:r>
              <a:rPr lang="de-DE" sz="2000" b="1" dirty="0" smtClean="0">
                <a:solidFill>
                  <a:schemeClr val="bg1"/>
                </a:solidFill>
              </a:rPr>
              <a:t> in 100 </a:t>
            </a:r>
            <a:r>
              <a:rPr lang="de-DE" sz="2000" b="1" dirty="0" err="1" smtClean="0">
                <a:solidFill>
                  <a:schemeClr val="bg1"/>
                </a:solidFill>
              </a:rPr>
              <a:t>thousand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tons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606687" y="6606574"/>
            <a:ext cx="103265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100" dirty="0" smtClean="0">
                <a:solidFill>
                  <a:srgbClr val="BFBFBF"/>
                </a:solidFill>
              </a:rPr>
              <a:t>www.mpie.de</a:t>
            </a:r>
            <a:endParaRPr lang="de-DE" sz="1100" dirty="0">
              <a:solidFill>
                <a:srgbClr val="BFBFBF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9644" y="973515"/>
            <a:ext cx="8635044" cy="478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Agitation: metallic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alloys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in 10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minutes</a:t>
            </a: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spcBef>
                <a:spcPts val="1800"/>
              </a:spcBef>
              <a:buClr>
                <a:srgbClr val="006699"/>
              </a:buClr>
              <a:buFont typeface="Wingdings" pitchFamily="2" charset="2"/>
              <a:buChar char="§"/>
            </a:pP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Self-organized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nanostructuring: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partitioning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kinetic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freezing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, </a:t>
            </a:r>
            <a:r>
              <a:rPr lang="de-DE" sz="28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adsorption</a:t>
            </a:r>
            <a:r>
              <a:rPr lang="de-DE" sz="28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 isotherm</a:t>
            </a: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  <a:buFont typeface="Wingdings" pitchFamily="2" charset="2"/>
              <a:buChar char="§"/>
            </a:pPr>
            <a:endParaRPr lang="de-DE" sz="28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30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endParaRPr lang="de-DE" sz="2200" b="1" dirty="0" smtClean="0">
              <a:ln w="1905"/>
              <a:solidFill>
                <a:schemeClr val="accent1">
                  <a:lumMod val="50000"/>
                </a:schemeClr>
              </a:solidFill>
              <a:effectLst>
                <a:innerShdw blurRad="266700" dist="43180" dir="5400000">
                  <a:srgbClr val="000000">
                    <a:alpha val="54000"/>
                  </a:srgbClr>
                </a:innerShdw>
              </a:effectLst>
            </a:endParaRPr>
          </a:p>
          <a:p>
            <a:pPr marL="342900" indent="-342900" algn="l" eaLnBrk="0" hangingPunct="0">
              <a:lnSpc>
                <a:spcPct val="90000"/>
              </a:lnSpc>
              <a:spcBef>
                <a:spcPct val="55000"/>
              </a:spcBef>
              <a:buClr>
                <a:srgbClr val="006699"/>
              </a:buClr>
            </a:pPr>
            <a:r>
              <a:rPr lang="de-DE" sz="22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266700" dist="43180" dir="5400000">
                    <a:srgbClr val="000000">
                      <a:alpha val="54000"/>
                    </a:srgbClr>
                  </a:innerShdw>
                </a:effectLst>
              </a:rPr>
              <a:t>		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pchoi\Scientific report\IMG_7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33400"/>
            <a:ext cx="9144000" cy="6096063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0" y="1228674"/>
            <a:ext cx="3410870" cy="52629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de-DE" sz="1600" dirty="0" smtClean="0"/>
              <a:t>LEAP 3000X HR, IMAGO </a:t>
            </a:r>
            <a:r>
              <a:rPr lang="de-DE" sz="1600" dirty="0" err="1" smtClean="0"/>
              <a:t>Sci</a:t>
            </a:r>
            <a:r>
              <a:rPr lang="de-DE" sz="1600" dirty="0" smtClean="0"/>
              <a:t>. </a:t>
            </a:r>
            <a:r>
              <a:rPr lang="de-DE" sz="1600" dirty="0" err="1" smtClean="0"/>
              <a:t>Instr</a:t>
            </a:r>
            <a:r>
              <a:rPr lang="de-DE" sz="1600" dirty="0" smtClean="0"/>
              <a:t>.</a:t>
            </a:r>
          </a:p>
          <a:p>
            <a:pPr algn="l"/>
            <a:r>
              <a:rPr lang="de-DE" sz="1600" dirty="0" smtClean="0"/>
              <a:t>(</a:t>
            </a:r>
            <a:r>
              <a:rPr lang="de-DE" sz="1600" dirty="0" err="1" smtClean="0"/>
              <a:t>since</a:t>
            </a:r>
            <a:r>
              <a:rPr lang="de-DE" sz="1600" dirty="0" smtClean="0"/>
              <a:t> </a:t>
            </a:r>
            <a:r>
              <a:rPr lang="de-DE" sz="1600" dirty="0" err="1" smtClean="0"/>
              <a:t>February</a:t>
            </a:r>
            <a:r>
              <a:rPr lang="de-DE" sz="1600" dirty="0" smtClean="0"/>
              <a:t> 2009) </a:t>
            </a:r>
          </a:p>
          <a:p>
            <a:pPr algn="l"/>
            <a:endParaRPr lang="de-DE" sz="1600" dirty="0" smtClean="0"/>
          </a:p>
          <a:p>
            <a:pPr marL="285750" indent="-285750" algn="l">
              <a:buClr>
                <a:srgbClr val="FF0000"/>
              </a:buClr>
              <a:buFont typeface="Arial" pitchFamily="34" charset="0"/>
              <a:buChar char="•"/>
            </a:pP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High </a:t>
            </a:r>
            <a:r>
              <a:rPr lang="de-DE" sz="1600" dirty="0" err="1" smtClean="0">
                <a:solidFill>
                  <a:srgbClr val="FF0000"/>
                </a:solidFill>
              </a:rPr>
              <a:t>spatial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resolution</a:t>
            </a:r>
            <a:endParaRPr lang="de-DE" sz="1600" dirty="0" smtClean="0">
              <a:solidFill>
                <a:srgbClr val="FF0000"/>
              </a:solidFill>
            </a:endParaRPr>
          </a:p>
          <a:p>
            <a:pPr algn="l"/>
            <a:r>
              <a:rPr lang="de-DE" sz="1600" dirty="0" smtClean="0"/>
              <a:t>    (</a:t>
            </a:r>
            <a:r>
              <a:rPr lang="de-DE" sz="1600" dirty="0" err="1" smtClean="0">
                <a:latin typeface="Symbol" pitchFamily="18" charset="2"/>
              </a:rPr>
              <a:t>D</a:t>
            </a:r>
            <a:r>
              <a:rPr lang="de-DE" sz="1600" dirty="0" err="1" smtClean="0"/>
              <a:t>x</a:t>
            </a:r>
            <a:r>
              <a:rPr lang="de-DE" sz="1600" dirty="0" smtClean="0"/>
              <a:t> ~ 0.2 </a:t>
            </a:r>
            <a:r>
              <a:rPr lang="de-DE" sz="1600" dirty="0" err="1" smtClean="0"/>
              <a:t>nm</a:t>
            </a:r>
            <a:r>
              <a:rPr lang="de-DE" sz="1600" dirty="0" smtClean="0"/>
              <a:t>, </a:t>
            </a:r>
            <a:r>
              <a:rPr lang="de-DE" sz="1600" dirty="0" err="1" smtClean="0">
                <a:latin typeface="Symbol" pitchFamily="18" charset="2"/>
              </a:rPr>
              <a:t>D</a:t>
            </a:r>
            <a:r>
              <a:rPr lang="de-DE" sz="1600" dirty="0" err="1" smtClean="0"/>
              <a:t>z</a:t>
            </a:r>
            <a:r>
              <a:rPr lang="de-DE" sz="1600" dirty="0" smtClean="0"/>
              <a:t> ~ 0.1 </a:t>
            </a:r>
            <a:r>
              <a:rPr lang="de-DE" sz="1600" dirty="0" err="1" smtClean="0"/>
              <a:t>nm</a:t>
            </a:r>
            <a:r>
              <a:rPr lang="de-DE" sz="1600" dirty="0" smtClean="0"/>
              <a:t>)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de-DE" sz="1600" dirty="0" smtClean="0"/>
          </a:p>
          <a:p>
            <a:pPr marL="285750" indent="-285750" algn="l">
              <a:buClr>
                <a:srgbClr val="FF0000"/>
              </a:buClr>
              <a:buFont typeface="Arial" pitchFamily="34" charset="0"/>
              <a:buChar char="•"/>
            </a:pP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High </a:t>
            </a:r>
            <a:r>
              <a:rPr lang="de-DE" sz="1600" dirty="0" err="1" smtClean="0">
                <a:solidFill>
                  <a:srgbClr val="FF0000"/>
                </a:solidFill>
              </a:rPr>
              <a:t>mass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resolution</a:t>
            </a:r>
            <a:endParaRPr lang="de-DE" sz="1600" dirty="0" smtClean="0">
              <a:solidFill>
                <a:srgbClr val="FF0000"/>
              </a:solidFill>
            </a:endParaRPr>
          </a:p>
          <a:p>
            <a:pPr algn="l"/>
            <a:r>
              <a:rPr lang="de-DE" sz="1600" dirty="0" smtClean="0"/>
              <a:t>    (</a:t>
            </a:r>
            <a:r>
              <a:rPr lang="de-DE" sz="1600" dirty="0" err="1" smtClean="0">
                <a:latin typeface="Symbol" pitchFamily="18" charset="2"/>
              </a:rPr>
              <a:t>D</a:t>
            </a:r>
            <a:r>
              <a:rPr lang="de-DE" sz="1600" dirty="0" err="1" smtClean="0"/>
              <a:t>m</a:t>
            </a:r>
            <a:r>
              <a:rPr lang="de-DE" sz="1600" dirty="0" smtClean="0"/>
              <a:t>/m = 1100, FWHM </a:t>
            </a:r>
            <a:r>
              <a:rPr lang="de-DE" sz="1600" dirty="0" err="1" smtClean="0"/>
              <a:t>at</a:t>
            </a:r>
            <a:r>
              <a:rPr lang="de-DE" sz="1600" dirty="0" smtClean="0"/>
              <a:t> 27 Da)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de-DE" sz="1600" dirty="0" smtClean="0">
              <a:solidFill>
                <a:srgbClr val="FF0000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de-DE" sz="1600" dirty="0" smtClean="0">
                <a:solidFill>
                  <a:srgbClr val="FF0000"/>
                </a:solidFill>
              </a:rPr>
              <a:t> Fast </a:t>
            </a:r>
            <a:r>
              <a:rPr lang="de-DE" sz="1600" dirty="0" err="1" smtClean="0">
                <a:solidFill>
                  <a:srgbClr val="FF0000"/>
                </a:solidFill>
              </a:rPr>
              <a:t>data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acquisition</a:t>
            </a:r>
            <a:r>
              <a:rPr lang="de-DE" sz="1600" dirty="0" smtClean="0">
                <a:solidFill>
                  <a:srgbClr val="FF0000"/>
                </a:solidFill>
              </a:rPr>
              <a:t> rate</a:t>
            </a:r>
          </a:p>
          <a:p>
            <a:pPr algn="l"/>
            <a:r>
              <a:rPr lang="de-DE" sz="1600" dirty="0" smtClean="0"/>
              <a:t>    (max. ~ 2 </a:t>
            </a:r>
            <a:r>
              <a:rPr lang="de-DE" sz="1600" dirty="0" err="1" smtClean="0"/>
              <a:t>Mio</a:t>
            </a:r>
            <a:r>
              <a:rPr lang="de-DE" sz="1600" dirty="0" smtClean="0"/>
              <a:t> </a:t>
            </a:r>
            <a:r>
              <a:rPr lang="de-DE" sz="1600" dirty="0" err="1" smtClean="0"/>
              <a:t>ions</a:t>
            </a:r>
            <a:r>
              <a:rPr lang="de-DE" sz="1600" dirty="0" smtClean="0"/>
              <a:t> / min)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de-DE" sz="1600" dirty="0" smtClean="0"/>
          </a:p>
          <a:p>
            <a:pPr marL="285750" indent="-285750" algn="l">
              <a:buClr>
                <a:srgbClr val="FF0000"/>
              </a:buClr>
              <a:buFont typeface="Arial" pitchFamily="34" charset="0"/>
              <a:buChar char="•"/>
            </a:pP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Large </a:t>
            </a:r>
            <a:r>
              <a:rPr lang="de-DE" sz="1600" dirty="0" err="1" smtClean="0">
                <a:solidFill>
                  <a:srgbClr val="FF0000"/>
                </a:solidFill>
              </a:rPr>
              <a:t>probed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volumes</a:t>
            </a:r>
            <a:endParaRPr lang="de-DE" sz="1600" dirty="0" smtClean="0">
              <a:solidFill>
                <a:srgbClr val="FF0000"/>
              </a:solidFill>
            </a:endParaRPr>
          </a:p>
          <a:p>
            <a:pPr algn="l"/>
            <a:r>
              <a:rPr lang="de-DE" sz="1600" dirty="0" smtClean="0"/>
              <a:t>    (max. ~ 200 x 200 x 1000 nm</a:t>
            </a:r>
            <a:r>
              <a:rPr lang="de-DE" sz="1600" baseline="30000" dirty="0" smtClean="0"/>
              <a:t>3</a:t>
            </a:r>
            <a:r>
              <a:rPr lang="de-DE" sz="1600" dirty="0" smtClean="0"/>
              <a:t>)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de-DE" sz="1600" dirty="0" smtClean="0"/>
          </a:p>
          <a:p>
            <a:pPr marL="285750" indent="-285750" algn="l">
              <a:buClr>
                <a:srgbClr val="FF0000"/>
              </a:buClr>
              <a:buFont typeface="Arial" pitchFamily="34" charset="0"/>
              <a:buChar char="•"/>
            </a:pPr>
            <a:r>
              <a:rPr lang="de-DE" sz="1600" dirty="0" smtClean="0"/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High </a:t>
            </a:r>
            <a:r>
              <a:rPr lang="de-DE" sz="1600" dirty="0" err="1" smtClean="0">
                <a:solidFill>
                  <a:srgbClr val="FF0000"/>
                </a:solidFill>
              </a:rPr>
              <a:t>detection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sensitivity</a:t>
            </a:r>
            <a:endParaRPr lang="de-DE" sz="1600" dirty="0" smtClean="0">
              <a:solidFill>
                <a:srgbClr val="FF0000"/>
              </a:solidFill>
            </a:endParaRPr>
          </a:p>
          <a:p>
            <a:pPr algn="l"/>
            <a:r>
              <a:rPr lang="de-DE" sz="1600" dirty="0" smtClean="0"/>
              <a:t>    (min. ~ 10 ppm)</a:t>
            </a:r>
          </a:p>
          <a:p>
            <a:pPr marL="171450" indent="-171450" algn="l">
              <a:buFont typeface="Arial" pitchFamily="34" charset="0"/>
              <a:buChar char="•"/>
            </a:pPr>
            <a:endParaRPr lang="de-DE" sz="1600" dirty="0" smtClean="0"/>
          </a:p>
          <a:p>
            <a:pPr marL="285750" indent="-285750" algn="l">
              <a:buClr>
                <a:srgbClr val="FF0000"/>
              </a:buClr>
              <a:buFont typeface="Arial" pitchFamily="34" charset="0"/>
              <a:buChar char="•"/>
            </a:pPr>
            <a:r>
              <a:rPr lang="de-DE" sz="1600" dirty="0" smtClean="0"/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Pulsed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de-DE" sz="1600" dirty="0" err="1" smtClean="0">
                <a:solidFill>
                  <a:srgbClr val="FF0000"/>
                </a:solidFill>
              </a:rPr>
              <a:t>laser</a:t>
            </a:r>
            <a:r>
              <a:rPr lang="de-DE" sz="1600" dirty="0" smtClean="0">
                <a:solidFill>
                  <a:srgbClr val="FF0000"/>
                </a:solidFill>
              </a:rPr>
              <a:t> </a:t>
            </a:r>
          </a:p>
          <a:p>
            <a:pPr algn="l">
              <a:buClr>
                <a:srgbClr val="FF0000"/>
              </a:buClr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 smtClean="0">
                <a:solidFill>
                  <a:srgbClr val="FF0000"/>
                </a:solidFill>
              </a:rPr>
              <a:t>   </a:t>
            </a:r>
            <a:r>
              <a:rPr lang="de-DE" sz="1600" dirty="0" smtClean="0"/>
              <a:t>(</a:t>
            </a:r>
            <a:r>
              <a:rPr lang="de-DE" sz="1600" dirty="0" smtClean="0">
                <a:latin typeface="Symbol" pitchFamily="18" charset="2"/>
              </a:rPr>
              <a:t>l</a:t>
            </a:r>
            <a:r>
              <a:rPr lang="de-DE" sz="1600" dirty="0" smtClean="0"/>
              <a:t> = 532 nm, ~ 10 </a:t>
            </a:r>
            <a:r>
              <a:rPr lang="de-DE" sz="1600" dirty="0" err="1" smtClean="0"/>
              <a:t>ps</a:t>
            </a:r>
            <a:r>
              <a:rPr lang="de-DE" sz="1600" dirty="0" smtClean="0"/>
              <a:t>) </a:t>
            </a:r>
          </a:p>
          <a:p>
            <a:pPr algn="l"/>
            <a:r>
              <a:rPr lang="de-DE" sz="1600" dirty="0" smtClean="0"/>
              <a:t>    </a:t>
            </a:r>
            <a:endParaRPr lang="de-DE" sz="1600" dirty="0"/>
          </a:p>
        </p:txBody>
      </p:sp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Düsseldorf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Electrode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Atom Probe (LEAP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Laboratory</a:t>
            </a:r>
            <a:endParaRPr lang="de-D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 bwMode="auto">
          <a:xfrm>
            <a:off x="8441742" y="6610413"/>
            <a:ext cx="667334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3E4A0904-8A58-430A-8440-2D0F384A23A4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r>
              <a:rPr lang="en-US" dirty="0" smtClean="0">
                <a:solidFill>
                  <a:srgbClr val="FFFFFF"/>
                </a:solidFill>
              </a:rPr>
              <a:t>/55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415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963825" y="4614581"/>
            <a:ext cx="2058550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l">
              <a:lnSpc>
                <a:spcPct val="110000"/>
              </a:lnSpc>
            </a:pPr>
            <a:r>
              <a:rPr lang="de-DE" sz="2100" b="1" dirty="0" err="1" smtClean="0">
                <a:solidFill>
                  <a:srgbClr val="FFC000"/>
                </a:solidFill>
                <a:latin typeface="Arial" charset="0"/>
                <a:ea typeface="MS Mincho" pitchFamily="49" charset="-128"/>
              </a:rPr>
              <a:t>Titanium</a:t>
            </a:r>
            <a:endParaRPr lang="de-DE" sz="2100" b="1" dirty="0" smtClean="0">
              <a:solidFill>
                <a:srgbClr val="FFC000"/>
              </a:solidFill>
              <a:latin typeface="Arial" charset="0"/>
              <a:ea typeface="MS Mincho" pitchFamily="49" charset="-128"/>
            </a:endParaRPr>
          </a:p>
          <a:p>
            <a:pPr algn="l">
              <a:lnSpc>
                <a:spcPct val="110000"/>
              </a:lnSpc>
            </a:pPr>
            <a:r>
              <a:rPr lang="de-DE" sz="2100" b="1" dirty="0" smtClean="0">
                <a:solidFill>
                  <a:srgbClr val="FFC000"/>
                </a:solidFill>
                <a:latin typeface="Arial" charset="0"/>
                <a:ea typeface="MS Mincho" pitchFamily="49" charset="-128"/>
              </a:rPr>
              <a:t>Aluminium</a:t>
            </a:r>
          </a:p>
          <a:p>
            <a:pPr algn="l">
              <a:lnSpc>
                <a:spcPct val="110000"/>
              </a:lnSpc>
            </a:pPr>
            <a:r>
              <a:rPr lang="de-DE" sz="2100" b="1" dirty="0" smtClean="0">
                <a:solidFill>
                  <a:srgbClr val="FFC000"/>
                </a:solidFill>
                <a:ea typeface="MS Mincho" pitchFamily="49" charset="-128"/>
              </a:rPr>
              <a:t>Magnesium</a:t>
            </a:r>
          </a:p>
          <a:p>
            <a:pPr algn="l">
              <a:lnSpc>
                <a:spcPct val="110000"/>
              </a:lnSpc>
            </a:pPr>
            <a:r>
              <a:rPr lang="de-DE" sz="2100" b="1" dirty="0" smtClean="0">
                <a:solidFill>
                  <a:srgbClr val="FFC000"/>
                </a:solidFill>
                <a:ea typeface="MS Mincho" pitchFamily="49" charset="-128"/>
              </a:rPr>
              <a:t>Nickel</a:t>
            </a:r>
          </a:p>
          <a:p>
            <a:pPr algn="l">
              <a:lnSpc>
                <a:spcPct val="110000"/>
              </a:lnSpc>
            </a:pPr>
            <a:r>
              <a:rPr lang="de-DE" sz="2100" b="1" dirty="0" smtClean="0">
                <a:solidFill>
                  <a:srgbClr val="FFC000"/>
                </a:solidFill>
                <a:ea typeface="MS Mincho" pitchFamily="49" charset="-128"/>
              </a:rPr>
              <a:t>Steels</a:t>
            </a:r>
          </a:p>
          <a:p>
            <a:pPr algn="l">
              <a:lnSpc>
                <a:spcPct val="110000"/>
              </a:lnSpc>
            </a:pPr>
            <a:r>
              <a:rPr lang="de-DE" sz="2100" b="1" dirty="0" err="1" smtClean="0">
                <a:solidFill>
                  <a:srgbClr val="FFC000"/>
                </a:solidFill>
                <a:ea typeface="MS Mincho" pitchFamily="49" charset="-128"/>
              </a:rPr>
              <a:t>Intermetallics</a:t>
            </a:r>
            <a:endParaRPr lang="de-DE" sz="2100" b="1" dirty="0">
              <a:solidFill>
                <a:srgbClr val="FFC000"/>
              </a:solidFill>
              <a:ea typeface="MS Mincho" pitchFamily="49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0">
                <a:schemeClr val="bg1">
                  <a:alpha val="2000"/>
                </a:schemeClr>
              </a:gs>
              <a:gs pos="9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smtClean="0">
                <a:solidFill>
                  <a:schemeClr val="bg1"/>
                </a:solidFill>
              </a:rPr>
              <a:t>New </a:t>
            </a:r>
            <a:r>
              <a:rPr lang="de-DE" sz="2000" b="1" dirty="0" err="1" smtClean="0">
                <a:solidFill>
                  <a:schemeClr val="bg1"/>
                </a:solidFill>
              </a:rPr>
              <a:t>materials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for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key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technologies</a:t>
            </a:r>
            <a:r>
              <a:rPr lang="de-DE" sz="2000" b="1" dirty="0" smtClean="0">
                <a:solidFill>
                  <a:schemeClr val="bg1"/>
                </a:solidFill>
              </a:rPr>
              <a:t>: Aero-</a:t>
            </a:r>
            <a:r>
              <a:rPr lang="de-DE" sz="2000" b="1" dirty="0" err="1" smtClean="0">
                <a:solidFill>
                  <a:schemeClr val="bg1"/>
                </a:solidFill>
              </a:rPr>
              <a:t>space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66946" name="Picture 2"/>
          <p:cNvPicPr>
            <a:picLocks noChangeAspect="1" noChangeArrowheads="1"/>
          </p:cNvPicPr>
          <p:nvPr/>
        </p:nvPicPr>
        <p:blipFill>
          <a:blip r:embed="rId2" cstate="print"/>
          <a:srcRect l="1119" t="3358" r="5131" b="289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0">
                <a:schemeClr val="bg1">
                  <a:alpha val="2000"/>
                </a:schemeClr>
              </a:gs>
              <a:gs pos="9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smtClean="0">
                <a:solidFill>
                  <a:schemeClr val="bg1"/>
                </a:solidFill>
              </a:rPr>
              <a:t>New </a:t>
            </a:r>
            <a:r>
              <a:rPr lang="de-DE" sz="2000" b="1" dirty="0" err="1" smtClean="0">
                <a:solidFill>
                  <a:schemeClr val="bg1"/>
                </a:solidFill>
              </a:rPr>
              <a:t>materials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for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key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technologies</a:t>
            </a:r>
            <a:r>
              <a:rPr lang="de-DE" sz="2000" b="1" dirty="0" smtClean="0">
                <a:solidFill>
                  <a:schemeClr val="bg1"/>
                </a:solidFill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</a:rPr>
              <a:t>mobility</a:t>
            </a:r>
            <a:r>
              <a:rPr lang="de-DE" sz="2000" b="1" dirty="0" smtClean="0">
                <a:solidFill>
                  <a:schemeClr val="bg1"/>
                </a:solidFill>
              </a:rPr>
              <a:t> on </a:t>
            </a:r>
            <a:r>
              <a:rPr lang="de-DE" sz="2000" b="1" dirty="0" err="1" smtClean="0">
                <a:solidFill>
                  <a:schemeClr val="bg1"/>
                </a:solidFill>
              </a:rPr>
              <a:t>land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water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704502" y="602137"/>
            <a:ext cx="2099510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DE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MS Mincho" pitchFamily="49" charset="-128"/>
              </a:rPr>
              <a:t>Steels</a:t>
            </a:r>
          </a:p>
          <a:p>
            <a:pPr algn="l">
              <a:lnSpc>
                <a:spcPct val="110000"/>
              </a:lnSpc>
            </a:pPr>
            <a:r>
              <a:rPr lang="de-DE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MS Mincho" pitchFamily="49" charset="-128"/>
              </a:rPr>
              <a:t>Magnesium</a:t>
            </a:r>
            <a:endParaRPr lang="de-DE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MS Mincho" pitchFamily="49" charset="-128"/>
            </a:endParaRPr>
          </a:p>
          <a:p>
            <a:pPr algn="l">
              <a:lnSpc>
                <a:spcPct val="110000"/>
              </a:lnSpc>
            </a:pPr>
            <a:r>
              <a:rPr lang="de-DE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MS Mincho" pitchFamily="49" charset="-128"/>
              </a:rPr>
              <a:t>Aluminium</a:t>
            </a:r>
          </a:p>
          <a:p>
            <a:pPr algn="l">
              <a:lnSpc>
                <a:spcPct val="110000"/>
              </a:lnSpc>
            </a:pPr>
            <a:r>
              <a:rPr lang="de-DE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MS Mincho" pitchFamily="49" charset="-128"/>
              </a:rPr>
              <a:t>Titanium</a:t>
            </a:r>
            <a:endParaRPr lang="de-DE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MS Mincho" pitchFamily="49" charset="-128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4026" r="3815"/>
          <a:stretch>
            <a:fillRect/>
          </a:stretch>
        </p:blipFill>
        <p:spPr bwMode="auto">
          <a:xfrm>
            <a:off x="0" y="0"/>
            <a:ext cx="91819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0">
                <a:schemeClr val="bg1">
                  <a:alpha val="2000"/>
                </a:schemeClr>
              </a:gs>
              <a:gs pos="9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smtClean="0">
                <a:solidFill>
                  <a:schemeClr val="bg1"/>
                </a:solidFill>
              </a:rPr>
              <a:t>New </a:t>
            </a:r>
            <a:r>
              <a:rPr lang="de-DE" sz="2000" b="1" dirty="0" err="1" smtClean="0">
                <a:solidFill>
                  <a:schemeClr val="bg1"/>
                </a:solidFill>
              </a:rPr>
              <a:t>materials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for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key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technologies</a:t>
            </a:r>
            <a:r>
              <a:rPr lang="de-DE" sz="2000" b="1" dirty="0" smtClean="0">
                <a:solidFill>
                  <a:schemeClr val="bg1"/>
                </a:solidFill>
              </a:rPr>
              <a:t>: Power </a:t>
            </a:r>
            <a:r>
              <a:rPr lang="de-DE" sz="2000" b="1" dirty="0" err="1" smtClean="0">
                <a:solidFill>
                  <a:schemeClr val="bg1"/>
                </a:solidFill>
              </a:rPr>
              <a:t>plants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7662" y="405949"/>
            <a:ext cx="2099510" cy="12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DE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MS Mincho" pitchFamily="49" charset="-128"/>
              </a:rPr>
              <a:t>Steels</a:t>
            </a:r>
          </a:p>
          <a:p>
            <a:pPr algn="l">
              <a:lnSpc>
                <a:spcPct val="110000"/>
              </a:lnSpc>
            </a:pPr>
            <a:r>
              <a:rPr lang="de-DE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  <a:ea typeface="MS Mincho" pitchFamily="49" charset="-128"/>
              </a:rPr>
              <a:t>Nickel</a:t>
            </a:r>
          </a:p>
          <a:p>
            <a:pPr algn="l">
              <a:lnSpc>
                <a:spcPct val="110000"/>
              </a:lnSpc>
            </a:pPr>
            <a:r>
              <a:rPr lang="de-DE" sz="2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MS Mincho" pitchFamily="49" charset="-128"/>
              </a:rPr>
              <a:t>Intermetallics</a:t>
            </a:r>
            <a:endParaRPr lang="de-DE" sz="2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charset="0"/>
              <a:ea typeface="MS Mincho" pitchFamily="49" charset="-128"/>
            </a:endParaRPr>
          </a:p>
        </p:txBody>
      </p:sp>
      <p:cxnSp>
        <p:nvCxnSpPr>
          <p:cNvPr id="13" name="Gerade Verbindung 12"/>
          <p:cNvCxnSpPr/>
          <p:nvPr/>
        </p:nvCxnSpPr>
        <p:spPr>
          <a:xfrm rot="5400000">
            <a:off x="2857500" y="1609725"/>
            <a:ext cx="2362200" cy="800100"/>
          </a:xfrm>
          <a:prstGeom prst="line">
            <a:avLst/>
          </a:prstGeom>
          <a:ln w="3175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H="1" flipV="1">
            <a:off x="3629027" y="3209925"/>
            <a:ext cx="847970" cy="1373950"/>
          </a:xfrm>
          <a:prstGeom prst="line">
            <a:avLst/>
          </a:prstGeom>
          <a:ln w="31750"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2123" y="769101"/>
            <a:ext cx="4487149" cy="387415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-13648" y="13648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71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39308">
            <a:off x="1816496" y="1637415"/>
            <a:ext cx="2841039" cy="373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358" y="4736100"/>
            <a:ext cx="3159522" cy="135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0">
                <a:schemeClr val="bg1">
                  <a:alpha val="2000"/>
                </a:schemeClr>
              </a:gs>
              <a:gs pos="92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smtClean="0">
                <a:solidFill>
                  <a:schemeClr val="bg1"/>
                </a:solidFill>
              </a:rPr>
              <a:t>New </a:t>
            </a:r>
            <a:r>
              <a:rPr lang="de-DE" sz="2000" b="1" dirty="0" err="1" smtClean="0">
                <a:solidFill>
                  <a:schemeClr val="bg1"/>
                </a:solidFill>
              </a:rPr>
              <a:t>materials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for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key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technologies</a:t>
            </a:r>
            <a:r>
              <a:rPr lang="de-DE" sz="2000" b="1" dirty="0" smtClean="0">
                <a:solidFill>
                  <a:schemeClr val="bg1"/>
                </a:solidFill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</a:rPr>
              <a:t>Health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67580" y="492954"/>
            <a:ext cx="2904729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DE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  <a:ea typeface="MS Mincho" pitchFamily="49" charset="-128"/>
              </a:rPr>
              <a:t>Titanium</a:t>
            </a:r>
            <a:endParaRPr lang="de-DE" sz="2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charset="0"/>
              <a:ea typeface="MS Mincho" pitchFamily="49" charset="-128"/>
            </a:endParaRPr>
          </a:p>
          <a:p>
            <a:pPr algn="l">
              <a:lnSpc>
                <a:spcPct val="110000"/>
              </a:lnSpc>
            </a:pPr>
            <a:r>
              <a:rPr lang="de-DE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MS Mincho" pitchFamily="49" charset="-128"/>
              </a:rPr>
              <a:t>Magnesium</a:t>
            </a:r>
          </a:p>
          <a:p>
            <a:pPr algn="l">
              <a:lnSpc>
                <a:spcPct val="110000"/>
              </a:lnSpc>
            </a:pPr>
            <a:r>
              <a:rPr lang="de-DE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MS Mincho" pitchFamily="49" charset="-128"/>
              </a:rPr>
              <a:t>Copper</a:t>
            </a:r>
            <a:endParaRPr lang="de-DE" sz="2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MS Mincho" pitchFamily="49" charset="-128"/>
            </a:endParaRPr>
          </a:p>
          <a:p>
            <a:pPr algn="l">
              <a:lnSpc>
                <a:spcPct val="110000"/>
              </a:lnSpc>
            </a:pPr>
            <a:r>
              <a:rPr lang="de-DE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MS Mincho" pitchFamily="49" charset="-128"/>
              </a:rPr>
              <a:t>steels</a:t>
            </a:r>
            <a:endParaRPr lang="de-DE" sz="2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MS Mincho" pitchFamily="49" charset="-128"/>
            </a:endParaRPr>
          </a:p>
        </p:txBody>
      </p:sp>
      <p:pic>
        <p:nvPicPr>
          <p:cNvPr id="6" name="Grafik 5" descr="maske0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361062"/>
            <a:ext cx="2216966" cy="4223982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1436" y="640504"/>
            <a:ext cx="1242826" cy="106054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6374" y="2431844"/>
            <a:ext cx="3011654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8478" y="685395"/>
            <a:ext cx="12668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E08174-D096-4148-B1AA-65278E8A85E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1" y="23750"/>
            <a:ext cx="8611737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dirty="0" err="1" smtClean="0">
                <a:solidFill>
                  <a:schemeClr val="bg1"/>
                </a:solidFill>
              </a:rPr>
              <a:t>From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atomistic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understanding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towards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designing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new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materials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601" y="1094438"/>
            <a:ext cx="6393180" cy="47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8601" y="1094438"/>
            <a:ext cx="7002780" cy="478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354" y="4207556"/>
            <a:ext cx="1082353" cy="97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4572000" y="661103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D.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Raabe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et al.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Scripta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Materialia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60 (2009) 1141</a:t>
            </a:r>
            <a:endParaRPr lang="de-DE" sz="11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18024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PR3 Zug IFES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36" y="492901"/>
            <a:ext cx="6951460" cy="5617940"/>
          </a:xfrm>
          <a:prstGeom prst="rect">
            <a:avLst/>
          </a:prstGeom>
        </p:spPr>
      </p:pic>
      <p:pic>
        <p:nvPicPr>
          <p:cNvPr id="8" name="Grafik 7" descr="PR3 Zug IFES1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335" y="492900"/>
            <a:ext cx="6951459" cy="5617941"/>
          </a:xfrm>
          <a:prstGeom prst="rect">
            <a:avLst/>
          </a:prstGeom>
        </p:spPr>
      </p:pic>
      <p:pic>
        <p:nvPicPr>
          <p:cNvPr id="9" name="Grafik 8" descr="PR3 Zug IFES3.e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35" y="492900"/>
            <a:ext cx="6951459" cy="5617941"/>
          </a:xfrm>
          <a:prstGeom prst="rect">
            <a:avLst/>
          </a:prstGeom>
        </p:spPr>
      </p:pic>
      <p:sp>
        <p:nvSpPr>
          <p:cNvPr id="10" name="Textfeld 33"/>
          <p:cNvSpPr txBox="1">
            <a:spLocks noChangeArrowheads="1"/>
          </p:cNvSpPr>
          <p:nvPr/>
        </p:nvSpPr>
        <p:spPr bwMode="auto">
          <a:xfrm>
            <a:off x="2394778" y="1705571"/>
            <a:ext cx="15253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/>
              <a:t>as-quenched</a:t>
            </a:r>
          </a:p>
        </p:txBody>
      </p:sp>
      <p:sp>
        <p:nvSpPr>
          <p:cNvPr id="11" name="Textfeld 34"/>
          <p:cNvSpPr txBox="1">
            <a:spLocks noChangeArrowheads="1"/>
          </p:cNvSpPr>
          <p:nvPr/>
        </p:nvSpPr>
        <p:spPr bwMode="auto">
          <a:xfrm>
            <a:off x="1457953" y="727025"/>
            <a:ext cx="19234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3333FF"/>
                </a:solidFill>
              </a:rPr>
              <a:t>aged 450°C/48h </a:t>
            </a:r>
          </a:p>
        </p:txBody>
      </p:sp>
      <p:grpSp>
        <p:nvGrpSpPr>
          <p:cNvPr id="2" name="Gruppieren 28"/>
          <p:cNvGrpSpPr/>
          <p:nvPr/>
        </p:nvGrpSpPr>
        <p:grpSpPr>
          <a:xfrm>
            <a:off x="389002" y="5955258"/>
            <a:ext cx="4148738" cy="584775"/>
            <a:chOff x="704046" y="5852004"/>
            <a:chExt cx="4148738" cy="584775"/>
          </a:xfrm>
        </p:grpSpPr>
        <p:pic>
          <p:nvPicPr>
            <p:cNvPr id="13" name="Picture 29" descr="PR3KLA_neu_Präpariert_Mitte_HR2_Phase_L"/>
            <p:cNvPicPr>
              <a:picLocks noChangeAspect="1" noChangeArrowheads="1"/>
            </p:cNvPicPr>
            <p:nvPr/>
          </p:nvPicPr>
          <p:blipFill>
            <a:blip r:embed="rId6" cstate="print"/>
            <a:srcRect t="57610" r="86230" b="35555"/>
            <a:stretch>
              <a:fillRect/>
            </a:stretch>
          </p:blipFill>
          <p:spPr bwMode="auto">
            <a:xfrm>
              <a:off x="704046" y="5902804"/>
              <a:ext cx="667554" cy="510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feld 31"/>
            <p:cNvSpPr txBox="1">
              <a:spLocks noChangeArrowheads="1"/>
            </p:cNvSpPr>
            <p:nvPr/>
          </p:nvSpPr>
          <p:spPr bwMode="auto">
            <a:xfrm>
              <a:off x="1295400" y="5852004"/>
              <a:ext cx="355738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600" dirty="0">
                  <a:sym typeface="Symbol" pitchFamily="18" charset="2"/>
                </a:rPr>
                <a:t>-</a:t>
              </a:r>
              <a:r>
                <a:rPr lang="en-US" sz="1600" dirty="0"/>
                <a:t>Fe (Martensite)</a:t>
              </a:r>
            </a:p>
            <a:p>
              <a:pPr algn="l"/>
              <a:r>
                <a:rPr lang="en-US" sz="1600" dirty="0">
                  <a:sym typeface="Symbol" pitchFamily="18" charset="2"/>
                </a:rPr>
                <a:t>-</a:t>
              </a:r>
              <a:r>
                <a:rPr lang="en-US" sz="1600" dirty="0"/>
                <a:t>Fe (Austenite), vol. fraction 15-20%</a:t>
              </a:r>
            </a:p>
          </p:txBody>
        </p:sp>
      </p:grpSp>
      <p:cxnSp>
        <p:nvCxnSpPr>
          <p:cNvPr id="16" name="Gerade Verbindung mit Pfeil 15"/>
          <p:cNvCxnSpPr/>
          <p:nvPr/>
        </p:nvCxnSpPr>
        <p:spPr>
          <a:xfrm>
            <a:off x="7081633" y="2120243"/>
            <a:ext cx="1143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6793560" y="2172630"/>
            <a:ext cx="240557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 smtClean="0"/>
              <a:t>increase </a:t>
            </a:r>
            <a:r>
              <a:rPr lang="en-US" dirty="0"/>
              <a:t>of austenite</a:t>
            </a:r>
          </a:p>
          <a:p>
            <a:pPr algn="r">
              <a:lnSpc>
                <a:spcPct val="120000"/>
              </a:lnSpc>
            </a:pPr>
            <a:r>
              <a:rPr lang="en-US" dirty="0"/>
              <a:t>fraction </a:t>
            </a:r>
            <a:r>
              <a:rPr lang="en-US" dirty="0">
                <a:solidFill>
                  <a:srgbClr val="3366FF"/>
                </a:solidFill>
              </a:rPr>
              <a:t>during </a:t>
            </a:r>
            <a:r>
              <a:rPr lang="en-US" dirty="0" smtClean="0">
                <a:solidFill>
                  <a:srgbClr val="3366FF"/>
                </a:solidFill>
              </a:rPr>
              <a:t>aging</a:t>
            </a:r>
          </a:p>
        </p:txBody>
      </p:sp>
      <p:grpSp>
        <p:nvGrpSpPr>
          <p:cNvPr id="3" name="Gruppieren 25"/>
          <p:cNvGrpSpPr/>
          <p:nvPr/>
        </p:nvGrpSpPr>
        <p:grpSpPr>
          <a:xfrm>
            <a:off x="7078458" y="788989"/>
            <a:ext cx="1582612" cy="1345541"/>
            <a:chOff x="7078458" y="731839"/>
            <a:chExt cx="1582612" cy="1345541"/>
          </a:xfrm>
        </p:grpSpPr>
        <p:cxnSp>
          <p:nvCxnSpPr>
            <p:cNvPr id="18" name="Gerade Verbindung mit Pfeil 17"/>
            <p:cNvCxnSpPr/>
            <p:nvPr/>
          </p:nvCxnSpPr>
          <p:spPr>
            <a:xfrm rot="16200000" flipV="1">
              <a:off x="6558552" y="1554299"/>
              <a:ext cx="1042987" cy="3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8"/>
            <p:cNvSpPr txBox="1">
              <a:spLocks noChangeArrowheads="1"/>
            </p:cNvSpPr>
            <p:nvPr/>
          </p:nvSpPr>
          <p:spPr bwMode="auto">
            <a:xfrm>
              <a:off x="7206826" y="731839"/>
              <a:ext cx="14542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/>
                <a:t>Precipitation</a:t>
              </a:r>
            </a:p>
            <a:p>
              <a:r>
                <a:rPr lang="en-US" smtClean="0"/>
                <a:t>hardening</a:t>
              </a:r>
              <a:endParaRPr lang="en-US"/>
            </a:p>
          </p:txBody>
        </p:sp>
      </p:grpSp>
      <p:grpSp>
        <p:nvGrpSpPr>
          <p:cNvPr id="4" name="Gruppieren 27"/>
          <p:cNvGrpSpPr/>
          <p:nvPr/>
        </p:nvGrpSpPr>
        <p:grpSpPr>
          <a:xfrm>
            <a:off x="1050958" y="2587091"/>
            <a:ext cx="3155152" cy="2886145"/>
            <a:chOff x="1050958" y="2529941"/>
            <a:chExt cx="3155152" cy="2886145"/>
          </a:xfrm>
        </p:grpSpPr>
        <p:pic>
          <p:nvPicPr>
            <p:cNvPr id="5" name="Grafik 4" descr="PR3 e=0%.emf"/>
            <p:cNvPicPr>
              <a:picLocks noChangeAspect="1"/>
            </p:cNvPicPr>
            <p:nvPr/>
          </p:nvPicPr>
          <p:blipFill>
            <a:blip r:embed="rId7" cstate="print"/>
            <a:srcRect l="1485" t="1748" r="1028" b="1308"/>
            <a:stretch>
              <a:fillRect/>
            </a:stretch>
          </p:blipFill>
          <p:spPr>
            <a:xfrm>
              <a:off x="1755746" y="2918284"/>
              <a:ext cx="2450364" cy="2326816"/>
            </a:xfrm>
            <a:prstGeom prst="rect">
              <a:avLst/>
            </a:prstGeom>
            <a:ln w="19050">
              <a:solidFill>
                <a:srgbClr val="3366FF"/>
              </a:solidFill>
            </a:ln>
          </p:spPr>
        </p:pic>
        <p:sp>
          <p:nvSpPr>
            <p:cNvPr id="20" name="Textfeld 31"/>
            <p:cNvSpPr txBox="1">
              <a:spLocks noChangeArrowheads="1"/>
            </p:cNvSpPr>
            <p:nvPr/>
          </p:nvSpPr>
          <p:spPr bwMode="auto">
            <a:xfrm>
              <a:off x="2281963" y="2529941"/>
              <a:ext cx="146779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</a:rPr>
                <a:t>strain 0%</a:t>
              </a:r>
            </a:p>
          </p:txBody>
        </p:sp>
        <p:sp>
          <p:nvSpPr>
            <p:cNvPr id="22" name="Ellipse 21"/>
            <p:cNvSpPr/>
            <p:nvPr/>
          </p:nvSpPr>
          <p:spPr>
            <a:xfrm>
              <a:off x="1050958" y="5111392"/>
              <a:ext cx="301305" cy="30469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smtClean="0">
                  <a:solidFill>
                    <a:srgbClr val="3366FF"/>
                  </a:solidFill>
                </a:rPr>
                <a:t>1</a:t>
              </a:r>
              <a:endParaRPr lang="de-DE" b="1">
                <a:solidFill>
                  <a:srgbClr val="3366FF"/>
                </a:solidFill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2044384" y="2587087"/>
              <a:ext cx="252761" cy="25276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smtClean="0">
                  <a:solidFill>
                    <a:srgbClr val="3366FF"/>
                  </a:solidFill>
                </a:rPr>
                <a:t>1</a:t>
              </a:r>
              <a:endParaRPr lang="de-DE" b="1">
                <a:solidFill>
                  <a:srgbClr val="3366FF"/>
                </a:solidFill>
              </a:endParaRPr>
            </a:p>
          </p:txBody>
        </p:sp>
      </p:grpSp>
      <p:grpSp>
        <p:nvGrpSpPr>
          <p:cNvPr id="12" name="Gruppieren 29"/>
          <p:cNvGrpSpPr/>
          <p:nvPr/>
        </p:nvGrpSpPr>
        <p:grpSpPr>
          <a:xfrm>
            <a:off x="4343937" y="2587091"/>
            <a:ext cx="2458303" cy="2715159"/>
            <a:chOff x="4343937" y="2529941"/>
            <a:chExt cx="2458303" cy="2715159"/>
          </a:xfrm>
        </p:grpSpPr>
        <p:pic>
          <p:nvPicPr>
            <p:cNvPr id="6" name="Grafik 5" descr="PR3 e=15%.emf"/>
            <p:cNvPicPr>
              <a:picLocks noChangeAspect="1"/>
            </p:cNvPicPr>
            <p:nvPr/>
          </p:nvPicPr>
          <p:blipFill>
            <a:blip r:embed="rId8" cstate="print"/>
            <a:srcRect t="1549" r="1701" b="1336"/>
            <a:stretch>
              <a:fillRect/>
            </a:stretch>
          </p:blipFill>
          <p:spPr>
            <a:xfrm>
              <a:off x="4343937" y="2914185"/>
              <a:ext cx="2458303" cy="2330915"/>
            </a:xfrm>
            <a:prstGeom prst="rect">
              <a:avLst/>
            </a:prstGeom>
            <a:ln w="19050">
              <a:solidFill>
                <a:srgbClr val="3366FF"/>
              </a:solidFill>
            </a:ln>
          </p:spPr>
        </p:pic>
        <p:sp>
          <p:nvSpPr>
            <p:cNvPr id="21" name="Textfeld 32"/>
            <p:cNvSpPr txBox="1">
              <a:spLocks noChangeArrowheads="1"/>
            </p:cNvSpPr>
            <p:nvPr/>
          </p:nvSpPr>
          <p:spPr bwMode="auto">
            <a:xfrm>
              <a:off x="4892865" y="2529941"/>
              <a:ext cx="16324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3333FF"/>
                  </a:solidFill>
                </a:rPr>
                <a:t>strain 15%</a:t>
              </a:r>
            </a:p>
          </p:txBody>
        </p:sp>
        <p:sp>
          <p:nvSpPr>
            <p:cNvPr id="24" name="Ellipse 23"/>
            <p:cNvSpPr/>
            <p:nvPr/>
          </p:nvSpPr>
          <p:spPr>
            <a:xfrm>
              <a:off x="4683512" y="2553942"/>
              <a:ext cx="252761" cy="25276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smtClean="0">
                  <a:solidFill>
                    <a:srgbClr val="3366FF"/>
                  </a:solidFill>
                </a:rPr>
                <a:t>2</a:t>
              </a:r>
              <a:endParaRPr lang="de-DE" b="1">
                <a:solidFill>
                  <a:srgbClr val="3366FF"/>
                </a:solidFill>
              </a:endParaRPr>
            </a:p>
          </p:txBody>
        </p:sp>
      </p:grpSp>
      <p:sp>
        <p:nvSpPr>
          <p:cNvPr id="25" name="Ellipse 24"/>
          <p:cNvSpPr/>
          <p:nvPr/>
        </p:nvSpPr>
        <p:spPr>
          <a:xfrm>
            <a:off x="4832195" y="830302"/>
            <a:ext cx="252761" cy="252761"/>
          </a:xfrm>
          <a:prstGeom prst="ellipse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smtClean="0">
                <a:solidFill>
                  <a:srgbClr val="3366FF"/>
                </a:solidFill>
              </a:rPr>
              <a:t>2</a:t>
            </a:r>
            <a:endParaRPr lang="de-DE" b="1">
              <a:solidFill>
                <a:srgbClr val="3366FF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696200" y="2205990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/>
              <a:t>?</a:t>
            </a:r>
            <a:endParaRPr lang="de-DE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255588" y="20638"/>
            <a:ext cx="82804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l" eaLnBrk="0" hangingPunct="0">
              <a:defRPr/>
            </a:pPr>
            <a:r>
              <a:rPr lang="de-DE" sz="2000" b="1" err="1" smtClean="0">
                <a:solidFill>
                  <a:schemeClr val="bg1"/>
                </a:solidFill>
              </a:rPr>
              <a:t>Effect</a:t>
            </a:r>
            <a:r>
              <a:rPr lang="de-DE" sz="2000" b="1" smtClean="0">
                <a:solidFill>
                  <a:schemeClr val="bg1"/>
                </a:solidFill>
              </a:rPr>
              <a:t> </a:t>
            </a:r>
            <a:r>
              <a:rPr lang="de-DE" sz="2000" b="1" err="1" smtClean="0">
                <a:solidFill>
                  <a:schemeClr val="bg1"/>
                </a:solidFill>
              </a:rPr>
              <a:t>of</a:t>
            </a:r>
            <a:r>
              <a:rPr lang="de-DE" sz="2000" b="1" smtClean="0">
                <a:solidFill>
                  <a:schemeClr val="bg1"/>
                </a:solidFill>
              </a:rPr>
              <a:t> </a:t>
            </a:r>
            <a:r>
              <a:rPr lang="de-DE" sz="2000" b="1" err="1" smtClean="0">
                <a:solidFill>
                  <a:schemeClr val="bg1"/>
                </a:solidFill>
              </a:rPr>
              <a:t>aging</a:t>
            </a:r>
            <a:r>
              <a:rPr lang="de-DE" sz="2000" b="1" smtClean="0">
                <a:solidFill>
                  <a:schemeClr val="bg1"/>
                </a:solidFill>
              </a:rPr>
              <a:t> on </a:t>
            </a:r>
            <a:r>
              <a:rPr lang="de-DE" sz="2000" b="1" err="1" smtClean="0">
                <a:solidFill>
                  <a:schemeClr val="bg1"/>
                </a:solidFill>
              </a:rPr>
              <a:t>ductility</a:t>
            </a:r>
            <a:endParaRPr lang="de-DE" sz="2000" b="1">
              <a:solidFill>
                <a:schemeClr val="bg1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48394" y="5720598"/>
            <a:ext cx="3472662" cy="78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Grafik 33" descr="APT-PR§_PARTICLES0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14827" y="1129959"/>
            <a:ext cx="1924931" cy="9462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5945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73024" y="3007819"/>
            <a:ext cx="2147924" cy="2317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hteck 29"/>
          <p:cNvSpPr/>
          <p:nvPr/>
        </p:nvSpPr>
        <p:spPr>
          <a:xfrm>
            <a:off x="4572000" y="6611035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D.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Raabe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et al.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Scripta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sz="1100" dirty="0" err="1" smtClean="0">
                <a:solidFill>
                  <a:schemeClr val="bg1">
                    <a:lumMod val="95000"/>
                  </a:schemeClr>
                </a:solidFill>
              </a:rPr>
              <a:t>Materialia</a:t>
            </a:r>
            <a:r>
              <a:rPr lang="en-GB" sz="1100" dirty="0" smtClean="0">
                <a:solidFill>
                  <a:schemeClr val="bg1">
                    <a:lumMod val="95000"/>
                  </a:schemeClr>
                </a:solidFill>
              </a:rPr>
              <a:t> 60 (2009) 1141</a:t>
            </a:r>
            <a:endParaRPr lang="de-DE" sz="11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65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25" grpId="0" animBg="1"/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f47fad2980124742eb3a1b2ef6477a9279f5fc26"/>
</p:tagLst>
</file>

<file path=ppt/theme/theme1.xml><?xml version="1.0" encoding="utf-8"?>
<a:theme xmlns:a="http://schemas.openxmlformats.org/drawingml/2006/main" name="powerpoint_mpie_Word2003_2008-11-04">
  <a:themeElements>
    <a:clrScheme name="powerpoint_mpie_Word2003_2008-11-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_mpie_Word2003_2008-11-04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owerpoint_mpie_Word2003_2008-11-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mpie_Word2003_2008-11-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_mpie_Word2003_2008-11-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powerpoint_mpie_Word2003_2008-11-04</Template>
  <TotalTime>0</TotalTime>
  <Words>838</Words>
  <Application>Microsoft Office PowerPoint</Application>
  <PresentationFormat>Bildschirmpräsentation (4:3)</PresentationFormat>
  <Paragraphs>176</Paragraphs>
  <Slides>16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powerpoint_mpie_Word2003_2008-11-04</vt:lpstr>
      <vt:lpstr>Folie 0</vt:lpstr>
      <vt:lpstr>Folie 1</vt:lpstr>
      <vt:lpstr>The Düsseldorf Local Electrode Atom Probe (LEAP) Laboratory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Martensite relaxation &amp; aging &amp; nanoscale austenite reversion</vt:lpstr>
      <vt:lpstr>Martensite relaxation &amp; aging &amp; nanoscale austenite reversion</vt:lpstr>
      <vt:lpstr>Folie 14</vt:lpstr>
      <vt:lpstr>Folie 15</vt:lpstr>
    </vt:vector>
  </TitlesOfParts>
  <Company>Max-Planck-Institut-fuer-Eisenforschung_GmbH_MU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overview_crystalmechanics</dc:title>
  <dc:creator>msupc15</dc:creator>
  <cp:lastModifiedBy>d.raabe</cp:lastModifiedBy>
  <cp:revision>1635</cp:revision>
  <dcterms:created xsi:type="dcterms:W3CDTF">2008-11-06T18:25:57Z</dcterms:created>
  <dcterms:modified xsi:type="dcterms:W3CDTF">2011-12-07T06:02:31Z</dcterms:modified>
</cp:coreProperties>
</file>