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41"/>
  </p:notesMasterIdLst>
  <p:sldIdLst>
    <p:sldId id="256" r:id="rId2"/>
    <p:sldId id="962" r:id="rId3"/>
    <p:sldId id="963" r:id="rId4"/>
    <p:sldId id="982" r:id="rId5"/>
    <p:sldId id="983" r:id="rId6"/>
    <p:sldId id="984" r:id="rId7"/>
    <p:sldId id="985" r:id="rId8"/>
    <p:sldId id="986" r:id="rId9"/>
    <p:sldId id="987" r:id="rId10"/>
    <p:sldId id="818" r:id="rId11"/>
    <p:sldId id="886" r:id="rId12"/>
    <p:sldId id="916" r:id="rId13"/>
    <p:sldId id="892" r:id="rId14"/>
    <p:sldId id="756" r:id="rId15"/>
    <p:sldId id="757" r:id="rId16"/>
    <p:sldId id="880" r:id="rId17"/>
    <p:sldId id="881" r:id="rId18"/>
    <p:sldId id="809" r:id="rId19"/>
    <p:sldId id="760" r:id="rId20"/>
    <p:sldId id="821" r:id="rId21"/>
    <p:sldId id="889" r:id="rId22"/>
    <p:sldId id="802" r:id="rId23"/>
    <p:sldId id="803" r:id="rId24"/>
    <p:sldId id="842" r:id="rId25"/>
    <p:sldId id="847" r:id="rId26"/>
    <p:sldId id="823" r:id="rId27"/>
    <p:sldId id="828" r:id="rId28"/>
    <p:sldId id="829" r:id="rId29"/>
    <p:sldId id="830" r:id="rId30"/>
    <p:sldId id="831" r:id="rId31"/>
    <p:sldId id="833" r:id="rId32"/>
    <p:sldId id="834" r:id="rId33"/>
    <p:sldId id="836" r:id="rId34"/>
    <p:sldId id="940" r:id="rId35"/>
    <p:sldId id="936" r:id="rId36"/>
    <p:sldId id="935" r:id="rId37"/>
    <p:sldId id="946" r:id="rId38"/>
    <p:sldId id="972" r:id="rId39"/>
    <p:sldId id="978" r:id="rId40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21F7"/>
    <a:srgbClr val="C43CBE"/>
    <a:srgbClr val="306F74"/>
    <a:srgbClr val="35708B"/>
    <a:srgbClr val="97D1D5"/>
    <a:srgbClr val="82C7CC"/>
    <a:srgbClr val="E1F2F3"/>
    <a:srgbClr val="D0EAEC"/>
    <a:srgbClr val="FA4C06"/>
    <a:srgbClr val="3F8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9" autoAdjust="0"/>
    <p:restoredTop sz="94660"/>
  </p:normalViewPr>
  <p:slideViewPr>
    <p:cSldViewPr snapToGrid="0">
      <p:cViewPr>
        <p:scale>
          <a:sx n="70" d="100"/>
          <a:sy n="70" d="100"/>
        </p:scale>
        <p:origin x="-1956" y="-15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-2394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ABC3988-0891-47A3-BB4B-9033ADFC486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830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BC3988-0891-47A3-BB4B-9033ADFC4867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63B01C-1187-4754-8F90-6FFBF48CB468}" type="slidenum">
              <a:rPr lang="en-GB"/>
              <a:pPr/>
              <a:t>29</a:t>
            </a:fld>
            <a:endParaRPr lang="en-GB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3884463" y="8685878"/>
            <a:ext cx="2967403" cy="4524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58" tIns="46857" rIns="90058" bIns="46857" anchor="b"/>
          <a:lstStyle/>
          <a:p>
            <a:pPr algn="r"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</a:pPr>
            <a:fld id="{7C92428B-5184-4882-AEB8-C4FDA7BA21B0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>
                <a:tabLst>
                  <a:tab pos="0" algn="l"/>
                  <a:tab pos="422041" algn="l"/>
                  <a:tab pos="844083" algn="l"/>
                  <a:tab pos="1266124" algn="l"/>
                  <a:tab pos="1688165" algn="l"/>
                  <a:tab pos="2110207" algn="l"/>
                  <a:tab pos="2532248" algn="l"/>
                  <a:tab pos="2954289" algn="l"/>
                  <a:tab pos="3376331" algn="l"/>
                  <a:tab pos="3798372" algn="l"/>
                  <a:tab pos="4220413" algn="l"/>
                  <a:tab pos="4642455" algn="l"/>
                  <a:tab pos="5064496" algn="l"/>
                  <a:tab pos="5486537" algn="l"/>
                  <a:tab pos="5908578" algn="l"/>
                  <a:tab pos="6330620" algn="l"/>
                  <a:tab pos="6752661" algn="l"/>
                  <a:tab pos="7174702" algn="l"/>
                  <a:tab pos="7596744" algn="l"/>
                  <a:tab pos="8018785" algn="l"/>
                  <a:tab pos="8440826" algn="l"/>
                </a:tabLst>
              </a:pPr>
              <a:t>29</a:t>
            </a:fld>
            <a:endParaRPr lang="en-GB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142490" y="686474"/>
            <a:ext cx="4573022" cy="34281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4408" tIns="42204" rIns="84408" bIns="42204" anchor="ctr"/>
          <a:lstStyle/>
          <a:p>
            <a:endParaRPr lang="de-DE"/>
          </a:p>
        </p:txBody>
      </p:sp>
      <p:sp>
        <p:nvSpPr>
          <p:cNvPr id="4813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494" y="4342939"/>
            <a:ext cx="5482412" cy="411033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BC3988-0891-47A3-BB4B-9033ADFC486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BC3988-0891-47A3-BB4B-9033ADFC486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686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3CE8AB-626C-4EA4-AF5C-3FC6845DBC3F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BC3988-0891-47A3-BB4B-9033ADFC486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BC3988-0891-47A3-BB4B-9033ADFC486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686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3CE8AB-626C-4EA4-AF5C-3FC6845DBC3F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686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3CE8AB-626C-4EA4-AF5C-3FC6845DBC3F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318BF6-38A2-4CA1-BA1E-BBC6995CF5B6}" type="slidenum">
              <a:rPr lang="en-GB"/>
              <a:pPr/>
              <a:t>26</a:t>
            </a:fld>
            <a:endParaRPr lang="en-GB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3884463" y="8685878"/>
            <a:ext cx="2967403" cy="4524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58" tIns="46857" rIns="90058" bIns="46857" anchor="b"/>
          <a:lstStyle/>
          <a:p>
            <a:pPr algn="r"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</a:pPr>
            <a:fld id="{3A91938E-DD6E-470E-B9BB-86552D054E14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>
                <a:tabLst>
                  <a:tab pos="0" algn="l"/>
                  <a:tab pos="422041" algn="l"/>
                  <a:tab pos="844083" algn="l"/>
                  <a:tab pos="1266124" algn="l"/>
                  <a:tab pos="1688165" algn="l"/>
                  <a:tab pos="2110207" algn="l"/>
                  <a:tab pos="2532248" algn="l"/>
                  <a:tab pos="2954289" algn="l"/>
                  <a:tab pos="3376331" algn="l"/>
                  <a:tab pos="3798372" algn="l"/>
                  <a:tab pos="4220413" algn="l"/>
                  <a:tab pos="4642455" algn="l"/>
                  <a:tab pos="5064496" algn="l"/>
                  <a:tab pos="5486537" algn="l"/>
                  <a:tab pos="5908578" algn="l"/>
                  <a:tab pos="6330620" algn="l"/>
                  <a:tab pos="6752661" algn="l"/>
                  <a:tab pos="7174702" algn="l"/>
                  <a:tab pos="7596744" algn="l"/>
                  <a:tab pos="8018785" algn="l"/>
                  <a:tab pos="8440826" algn="l"/>
                </a:tabLst>
              </a:pPr>
              <a:t>26</a:t>
            </a:fld>
            <a:endParaRPr lang="en-GB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142490" y="686474"/>
            <a:ext cx="4573022" cy="34281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4408" tIns="42204" rIns="84408" bIns="42204" anchor="ctr"/>
          <a:lstStyle/>
          <a:p>
            <a:endParaRPr lang="de-DE"/>
          </a:p>
        </p:txBody>
      </p:sp>
      <p:sp>
        <p:nvSpPr>
          <p:cNvPr id="4505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494" y="4342939"/>
            <a:ext cx="5482412" cy="411033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90B9B4-BED3-4CDB-B491-AFAD30A42566}" type="slidenum">
              <a:rPr lang="en-GB"/>
              <a:pPr/>
              <a:t>27</a:t>
            </a:fld>
            <a:endParaRPr lang="en-GB"/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3884463" y="8685878"/>
            <a:ext cx="2967403" cy="4524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58" tIns="46857" rIns="90058" bIns="46857" anchor="b"/>
          <a:lstStyle/>
          <a:p>
            <a:pPr algn="r"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</a:pPr>
            <a:fld id="{D3C23BF4-960C-45E7-A1DA-F547BE5AD48A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>
                <a:tabLst>
                  <a:tab pos="0" algn="l"/>
                  <a:tab pos="422041" algn="l"/>
                  <a:tab pos="844083" algn="l"/>
                  <a:tab pos="1266124" algn="l"/>
                  <a:tab pos="1688165" algn="l"/>
                  <a:tab pos="2110207" algn="l"/>
                  <a:tab pos="2532248" algn="l"/>
                  <a:tab pos="2954289" algn="l"/>
                  <a:tab pos="3376331" algn="l"/>
                  <a:tab pos="3798372" algn="l"/>
                  <a:tab pos="4220413" algn="l"/>
                  <a:tab pos="4642455" algn="l"/>
                  <a:tab pos="5064496" algn="l"/>
                  <a:tab pos="5486537" algn="l"/>
                  <a:tab pos="5908578" algn="l"/>
                  <a:tab pos="6330620" algn="l"/>
                  <a:tab pos="6752661" algn="l"/>
                  <a:tab pos="7174702" algn="l"/>
                  <a:tab pos="7596744" algn="l"/>
                  <a:tab pos="8018785" algn="l"/>
                  <a:tab pos="8440826" algn="l"/>
                </a:tabLst>
              </a:pPr>
              <a:t>27</a:t>
            </a:fld>
            <a:endParaRPr lang="en-GB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142490" y="686474"/>
            <a:ext cx="4573022" cy="34281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4408" tIns="42204" rIns="84408" bIns="42204" anchor="ctr"/>
          <a:lstStyle/>
          <a:p>
            <a:endParaRPr lang="de-DE"/>
          </a:p>
        </p:txBody>
      </p:sp>
      <p:sp>
        <p:nvSpPr>
          <p:cNvPr id="4608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494" y="4342939"/>
            <a:ext cx="5482412" cy="411033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C91306-1BE7-413B-84BC-9611B34F4164}" type="slidenum">
              <a:rPr lang="en-GB"/>
              <a:pPr/>
              <a:t>28</a:t>
            </a:fld>
            <a:endParaRPr lang="en-GB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3884463" y="8685878"/>
            <a:ext cx="2967403" cy="4524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58" tIns="46857" rIns="90058" bIns="46857" anchor="b"/>
          <a:lstStyle/>
          <a:p>
            <a:pPr algn="r"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</a:pPr>
            <a:fld id="{F1BDDACD-5F5A-4826-8DBD-CE16CAFF7300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>
                <a:tabLst>
                  <a:tab pos="0" algn="l"/>
                  <a:tab pos="422041" algn="l"/>
                  <a:tab pos="844083" algn="l"/>
                  <a:tab pos="1266124" algn="l"/>
                  <a:tab pos="1688165" algn="l"/>
                  <a:tab pos="2110207" algn="l"/>
                  <a:tab pos="2532248" algn="l"/>
                  <a:tab pos="2954289" algn="l"/>
                  <a:tab pos="3376331" algn="l"/>
                  <a:tab pos="3798372" algn="l"/>
                  <a:tab pos="4220413" algn="l"/>
                  <a:tab pos="4642455" algn="l"/>
                  <a:tab pos="5064496" algn="l"/>
                  <a:tab pos="5486537" algn="l"/>
                  <a:tab pos="5908578" algn="l"/>
                  <a:tab pos="6330620" algn="l"/>
                  <a:tab pos="6752661" algn="l"/>
                  <a:tab pos="7174702" algn="l"/>
                  <a:tab pos="7596744" algn="l"/>
                  <a:tab pos="8018785" algn="l"/>
                  <a:tab pos="8440826" algn="l"/>
                </a:tabLst>
              </a:pPr>
              <a:t>28</a:t>
            </a:fld>
            <a:endParaRPr lang="en-GB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142490" y="686474"/>
            <a:ext cx="4573022" cy="34281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4408" tIns="42204" rIns="84408" bIns="42204" anchor="ctr"/>
          <a:lstStyle/>
          <a:p>
            <a:endParaRPr lang="de-DE"/>
          </a:p>
        </p:txBody>
      </p:sp>
      <p:sp>
        <p:nvSpPr>
          <p:cNvPr id="4710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494" y="4342939"/>
            <a:ext cx="5482412" cy="411033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A13E3-17AD-4988-877F-6520F738B97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3513" y="25400"/>
            <a:ext cx="2151062" cy="62118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7150" y="25400"/>
            <a:ext cx="6303963" cy="621188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A690-CF6F-4092-9BE6-8C571356E89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0" y="25400"/>
            <a:ext cx="8043863" cy="431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34975" y="836613"/>
            <a:ext cx="4038600" cy="54006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25975" y="836613"/>
            <a:ext cx="4038600" cy="26241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25975" y="3613150"/>
            <a:ext cx="4038600" cy="262413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BE821-F0E0-4054-926E-5D73CA956BF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0" y="25400"/>
            <a:ext cx="8043863" cy="431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4975" y="836613"/>
            <a:ext cx="4038600" cy="54006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25975" y="836613"/>
            <a:ext cx="4038600" cy="26241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25975" y="3613150"/>
            <a:ext cx="4038600" cy="262413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7201F-7560-4060-B736-A3C6AD06BEF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57150" y="25400"/>
            <a:ext cx="8607425" cy="62118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4E450-081E-4A7B-B800-24ECE10A4E0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57150" y="25400"/>
            <a:ext cx="8043863" cy="431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34975" y="836613"/>
            <a:ext cx="4038600" cy="26241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25975" y="836613"/>
            <a:ext cx="4038600" cy="26241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34975" y="3613150"/>
            <a:ext cx="4038600" cy="262413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5975" y="3613150"/>
            <a:ext cx="4038600" cy="262413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5E6D8-2745-45ED-9D6B-682D764763E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34253" y="6594502"/>
            <a:ext cx="2133600" cy="2794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44658-43B8-48F9-9AD3-B3CD6FEB7CD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26302" y="6586551"/>
            <a:ext cx="2133600" cy="2794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1CA5B-F340-42EA-A02B-0791E2958A4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4975" y="836613"/>
            <a:ext cx="403860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5975" y="836613"/>
            <a:ext cx="403860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019F9-F27B-4D23-A476-E5DC3ED75FC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226D9-6F4F-4A25-B5D1-3F3A1123860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61C8E-A507-410D-B89A-3984B063A67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94502"/>
            <a:ext cx="2133600" cy="2794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08174-D096-4148-B1AA-65278E8A85E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6D05C-4ABD-4B1A-80CB-783C6C7F08C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A4007-B595-4C5C-B1E4-F5E696E80E7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" y="25400"/>
            <a:ext cx="80438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975" y="836613"/>
            <a:ext cx="82296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88" y="6381750"/>
            <a:ext cx="40322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8600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DFC805D-6B78-4101-A5F0-001C0131214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gif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7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6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tif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gif"/><Relationship Id="rId3" Type="http://schemas.openxmlformats.org/officeDocument/2006/relationships/image" Target="../media/image81.gif"/><Relationship Id="rId7" Type="http://schemas.openxmlformats.org/officeDocument/2006/relationships/image" Target="../media/image85.png"/><Relationship Id="rId12" Type="http://schemas.openxmlformats.org/officeDocument/2006/relationships/image" Target="../media/image9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gif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gif"/><Relationship Id="rId4" Type="http://schemas.openxmlformats.org/officeDocument/2006/relationships/image" Target="../media/image82.gif"/><Relationship Id="rId9" Type="http://schemas.openxmlformats.org/officeDocument/2006/relationships/image" Target="../media/image8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gif"/><Relationship Id="rId3" Type="http://schemas.openxmlformats.org/officeDocument/2006/relationships/image" Target="../media/image92.jpeg"/><Relationship Id="rId7" Type="http://schemas.openxmlformats.org/officeDocument/2006/relationships/image" Target="../media/image94.gif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9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46100" y="1586975"/>
            <a:ext cx="80787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de-DE" dirty="0" smtClean="0">
                <a:solidFill>
                  <a:srgbClr val="6AA7B9"/>
                </a:solidFill>
              </a:rPr>
              <a:t>D. Raabe, F. </a:t>
            </a:r>
            <a:r>
              <a:rPr lang="de-DE" dirty="0" err="1" smtClean="0">
                <a:solidFill>
                  <a:srgbClr val="6AA7B9"/>
                </a:solidFill>
              </a:rPr>
              <a:t>Roters</a:t>
            </a:r>
            <a:r>
              <a:rPr lang="de-DE" dirty="0" smtClean="0">
                <a:solidFill>
                  <a:srgbClr val="6AA7B9"/>
                </a:solidFill>
              </a:rPr>
              <a:t>, P. Eisenlohr, H. Fabritius, S. Nikolov, M. Petrov</a:t>
            </a:r>
          </a:p>
          <a:p>
            <a:r>
              <a:rPr lang="de-DE" dirty="0" smtClean="0">
                <a:solidFill>
                  <a:srgbClr val="6AA7B9"/>
                </a:solidFill>
              </a:rPr>
              <a:t>O. </a:t>
            </a:r>
            <a:r>
              <a:rPr lang="de-DE" dirty="0" err="1" smtClean="0">
                <a:solidFill>
                  <a:srgbClr val="6AA7B9"/>
                </a:solidFill>
              </a:rPr>
              <a:t>Dmitrieva</a:t>
            </a:r>
            <a:r>
              <a:rPr lang="de-DE" dirty="0" smtClean="0">
                <a:solidFill>
                  <a:srgbClr val="6AA7B9"/>
                </a:solidFill>
              </a:rPr>
              <a:t>, T. Hickel, M. </a:t>
            </a:r>
            <a:r>
              <a:rPr lang="de-DE" dirty="0" err="1" smtClean="0">
                <a:solidFill>
                  <a:srgbClr val="6AA7B9"/>
                </a:solidFill>
              </a:rPr>
              <a:t>Friak</a:t>
            </a:r>
            <a:r>
              <a:rPr lang="de-DE" dirty="0" smtClean="0">
                <a:solidFill>
                  <a:srgbClr val="6AA7B9"/>
                </a:solidFill>
              </a:rPr>
              <a:t>, D. Ma, J. Neugebauer</a:t>
            </a:r>
            <a:endParaRPr lang="en-US" dirty="0" smtClean="0">
              <a:solidFill>
                <a:srgbClr val="6AA7B9"/>
              </a:solidFill>
            </a:endParaRPr>
          </a:p>
          <a:p>
            <a:endParaRPr lang="en-US" dirty="0">
              <a:solidFill>
                <a:srgbClr val="6AA7B9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390247" y="3663294"/>
            <a:ext cx="272542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00" dirty="0" smtClean="0">
                <a:solidFill>
                  <a:srgbClr val="35708B"/>
                </a:solidFill>
              </a:rPr>
              <a:t>Düsseldorf, Germany</a:t>
            </a:r>
            <a:endParaRPr lang="de-DE" sz="2100" dirty="0">
              <a:solidFill>
                <a:srgbClr val="35708B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408838" y="4033808"/>
            <a:ext cx="23216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de-DE" sz="1600" dirty="0" smtClean="0">
                <a:solidFill>
                  <a:srgbClr val="35708B"/>
                </a:solidFill>
                <a:latin typeface="Arial" pitchFamily="34" charset="0"/>
                <a:cs typeface="Arial" pitchFamily="34" charset="0"/>
              </a:rPr>
              <a:t>WWW.MPIE.DE</a:t>
            </a:r>
          </a:p>
          <a:p>
            <a:pPr lvl="0" algn="l"/>
            <a:r>
              <a:rPr lang="de-DE" sz="1600" dirty="0" smtClean="0">
                <a:solidFill>
                  <a:srgbClr val="35708B"/>
                </a:solidFill>
                <a:latin typeface="Arial" pitchFamily="34" charset="0"/>
                <a:cs typeface="Arial" pitchFamily="34" charset="0"/>
              </a:rPr>
              <a:t>d.raabe@mpie.de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55968" y="6500504"/>
            <a:ext cx="7596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400" dirty="0" smtClean="0">
                <a:solidFill>
                  <a:srgbClr val="35708B"/>
                </a:solidFill>
                <a:cs typeface="Arial" charset="0"/>
              </a:rPr>
              <a:t>IHPC - Institute </a:t>
            </a:r>
            <a:r>
              <a:rPr lang="de-DE" sz="1400" dirty="0" err="1" smtClean="0">
                <a:solidFill>
                  <a:srgbClr val="35708B"/>
                </a:solidFill>
                <a:cs typeface="Arial" charset="0"/>
              </a:rPr>
              <a:t>for</a:t>
            </a:r>
            <a:r>
              <a:rPr lang="de-DE" sz="1400" dirty="0" smtClean="0">
                <a:solidFill>
                  <a:srgbClr val="35708B"/>
                </a:solidFill>
                <a:cs typeface="Arial" charset="0"/>
              </a:rPr>
              <a:t> High Performance Computing </a:t>
            </a:r>
            <a:r>
              <a:rPr lang="de-DE" sz="1400" dirty="0" err="1" smtClean="0">
                <a:solidFill>
                  <a:srgbClr val="35708B"/>
                </a:solidFill>
                <a:cs typeface="Arial" charset="0"/>
              </a:rPr>
              <a:t>Singapore</a:t>
            </a:r>
            <a:r>
              <a:rPr lang="de-DE" sz="1400" dirty="0" smtClean="0">
                <a:solidFill>
                  <a:srgbClr val="35708B"/>
                </a:solidFill>
                <a:cs typeface="Arial" charset="0"/>
              </a:rPr>
              <a:t>      1. Nov 2010     Dierk Raabe</a:t>
            </a:r>
            <a:endParaRPr lang="de-DE" sz="1400" dirty="0">
              <a:solidFill>
                <a:srgbClr val="35708B"/>
              </a:solidFill>
              <a:cs typeface="Arial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52425" y="769870"/>
            <a:ext cx="8013653" cy="81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500" dirty="0" smtClean="0">
                <a:solidFill>
                  <a:schemeClr val="bg1"/>
                </a:solidFill>
              </a:rPr>
              <a:t>Using </a:t>
            </a:r>
            <a:r>
              <a:rPr lang="en-US" sz="2500" dirty="0" err="1" smtClean="0">
                <a:solidFill>
                  <a:schemeClr val="bg1"/>
                </a:solidFill>
              </a:rPr>
              <a:t>ab</a:t>
            </a:r>
            <a:r>
              <a:rPr lang="en-US" sz="2500" dirty="0" smtClean="0">
                <a:solidFill>
                  <a:schemeClr val="bg1"/>
                </a:solidFill>
              </a:rPr>
              <a:t>-initio based multiscale models and experiments for alloy design</a:t>
            </a:r>
            <a:endParaRPr lang="de-DE" sz="2500" dirty="0" smtClean="0">
              <a:solidFill>
                <a:schemeClr val="bg1"/>
              </a:solidFill>
            </a:endParaRPr>
          </a:p>
          <a:p>
            <a:pPr>
              <a:lnSpc>
                <a:spcPct val="95000"/>
              </a:lnSpc>
              <a:spcBef>
                <a:spcPts val="600"/>
              </a:spcBef>
            </a:pPr>
            <a:endParaRPr lang="de-DE" sz="25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E08174-D096-4148-B1AA-65278E8A85E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69400" y="48825"/>
            <a:ext cx="8280400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Ab </a:t>
            </a:r>
            <a:r>
              <a:rPr lang="de-DE" sz="2000" b="1" dirty="0" err="1" smtClean="0">
                <a:solidFill>
                  <a:schemeClr val="bg1"/>
                </a:solidFill>
              </a:rPr>
              <a:t>initio</a:t>
            </a:r>
            <a:r>
              <a:rPr lang="de-DE" sz="2000" b="1" dirty="0" smtClean="0">
                <a:solidFill>
                  <a:schemeClr val="bg1"/>
                </a:solidFill>
              </a:rPr>
              <a:t>: </a:t>
            </a:r>
            <a:r>
              <a:rPr lang="de-DE" sz="2000" b="1" dirty="0" err="1" smtClean="0">
                <a:solidFill>
                  <a:schemeClr val="bg1"/>
                </a:solidFill>
              </a:rPr>
              <a:t>theoretical</a:t>
            </a:r>
            <a:r>
              <a:rPr lang="de-DE" sz="2000" b="1" dirty="0" smtClean="0">
                <a:solidFill>
                  <a:schemeClr val="bg1"/>
                </a:solidFill>
              </a:rPr>
              <a:t> methods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12071" y="813641"/>
            <a:ext cx="8264104" cy="529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lvl="0" indent="-342900" algn="l" eaLnBrk="0" hangingPunct="0">
              <a:spcBef>
                <a:spcPct val="700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en-GB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Density functional theory (DFT), generalized gradient approximation (GGA); also LDA</a:t>
            </a:r>
          </a:p>
          <a:p>
            <a:pPr marL="342900" lvl="0" indent="-342900" algn="l" eaLnBrk="0" hangingPunct="0">
              <a:spcBef>
                <a:spcPct val="700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en-US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Vienna </a:t>
            </a:r>
            <a:r>
              <a:rPr lang="en-US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ab</a:t>
            </a:r>
            <a:r>
              <a:rPr lang="en-US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-initio simulation package (VASP) code or </a:t>
            </a:r>
            <a:r>
              <a:rPr lang="en-GB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SPHINX; different pseudo-potentials, </a:t>
            </a:r>
            <a:r>
              <a:rPr lang="en-US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Brillouin</a:t>
            </a:r>
            <a:r>
              <a:rPr lang="en-US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zone sampling, </a:t>
            </a:r>
            <a:r>
              <a:rPr lang="en-US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supercell</a:t>
            </a:r>
            <a:r>
              <a:rPr lang="en-US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sizes, and cut-off energies, different exchange-correlation functions, M.-fit</a:t>
            </a:r>
          </a:p>
          <a:p>
            <a:pPr marL="342900" indent="-342900" algn="l" eaLnBrk="0" hangingPunct="0">
              <a:spcBef>
                <a:spcPct val="700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en-GB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Entropy: </a:t>
            </a:r>
            <a:r>
              <a:rPr lang="en-US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non-0K, dynamical matrix, </a:t>
            </a:r>
            <a:r>
              <a:rPr lang="en-US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configuational</a:t>
            </a:r>
            <a:r>
              <a:rPr lang="en-US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analytical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  <a:buFont typeface="Wingdings" pitchFamily="2" charset="2"/>
              <a:buChar char="§"/>
            </a:pPr>
            <a:endParaRPr lang="de-DE" sz="2200" b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266700" dist="43180" dir="5400000">
                  <a:srgbClr val="000000">
                    <a:alpha val="54000"/>
                  </a:srgbClr>
                </a:innerShdw>
              </a:effectLst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606687" y="6606574"/>
            <a:ext cx="32143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100" dirty="0" err="1" smtClean="0">
                <a:solidFill>
                  <a:srgbClr val="BFBFBF"/>
                </a:solidFill>
              </a:rPr>
              <a:t>Hohenberg</a:t>
            </a:r>
            <a:r>
              <a:rPr lang="en-US" sz="1100" dirty="0" smtClean="0">
                <a:solidFill>
                  <a:srgbClr val="BFBFBF"/>
                </a:solidFill>
              </a:rPr>
              <a:t>   Kohn, Phys. Rev. 136 (1964) B864 </a:t>
            </a:r>
            <a:endParaRPr lang="de-DE" sz="1100" dirty="0">
              <a:solidFill>
                <a:srgbClr val="BFBFBF"/>
              </a:solidFill>
            </a:endParaRPr>
          </a:p>
        </p:txBody>
      </p:sp>
      <p:grpSp>
        <p:nvGrpSpPr>
          <p:cNvPr id="6" name="Gruppieren 8"/>
          <p:cNvGrpSpPr/>
          <p:nvPr/>
        </p:nvGrpSpPr>
        <p:grpSpPr>
          <a:xfrm>
            <a:off x="622479" y="4203510"/>
            <a:ext cx="7361461" cy="2292825"/>
            <a:chOff x="35625" y="2194567"/>
            <a:chExt cx="9036997" cy="307807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625" y="2220686"/>
              <a:ext cx="4730020" cy="3022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97446" y="2194567"/>
              <a:ext cx="4275176" cy="3063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hteck 9"/>
            <p:cNvSpPr/>
            <p:nvPr/>
          </p:nvSpPr>
          <p:spPr>
            <a:xfrm>
              <a:off x="4785756" y="4952011"/>
              <a:ext cx="332509" cy="3206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4451267" y="2218707"/>
              <a:ext cx="332509" cy="3206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E08174-D096-4148-B1AA-65278E8A85E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69400" y="48825"/>
            <a:ext cx="8280400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Ab </a:t>
            </a:r>
            <a:r>
              <a:rPr lang="de-DE" sz="2000" b="1" dirty="0" err="1" smtClean="0">
                <a:solidFill>
                  <a:schemeClr val="bg1"/>
                </a:solidFill>
              </a:rPr>
              <a:t>initio</a:t>
            </a:r>
            <a:r>
              <a:rPr lang="de-DE" sz="2000" b="1" dirty="0" smtClean="0">
                <a:solidFill>
                  <a:schemeClr val="bg1"/>
                </a:solidFill>
              </a:rPr>
              <a:t>: </a:t>
            </a:r>
            <a:r>
              <a:rPr lang="de-DE" sz="2000" b="1" dirty="0" err="1" smtClean="0">
                <a:solidFill>
                  <a:schemeClr val="bg1"/>
                </a:solidFill>
              </a:rPr>
              <a:t>typical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quantities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of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interest</a:t>
            </a:r>
            <a:r>
              <a:rPr lang="de-DE" sz="2000" b="1" dirty="0" smtClean="0">
                <a:solidFill>
                  <a:schemeClr val="bg1"/>
                </a:solidFill>
              </a:rPr>
              <a:t> in </a:t>
            </a:r>
            <a:r>
              <a:rPr lang="de-DE" sz="2000" b="1" dirty="0" err="1" smtClean="0">
                <a:solidFill>
                  <a:schemeClr val="bg1"/>
                </a:solidFill>
              </a:rPr>
              <a:t>materials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mechanics</a:t>
            </a:r>
            <a:endParaRPr lang="de-DE" sz="2000" b="1" dirty="0" smtClean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12071" y="950121"/>
            <a:ext cx="8672622" cy="529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lvl="0" indent="-342900" algn="l" eaLnBrk="0" hangingPunct="0">
              <a:spcBef>
                <a:spcPts val="600"/>
              </a:spcBef>
              <a:spcAft>
                <a:spcPts val="1200"/>
              </a:spcAft>
              <a:buClr>
                <a:srgbClr val="006699"/>
              </a:buClr>
              <a:buFont typeface="Wingdings" pitchFamily="2" charset="2"/>
              <a:buChar char="§"/>
            </a:pPr>
            <a:r>
              <a:rPr lang="en-GB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Lattice structures (e.g. Polymers, carbides, Laves)</a:t>
            </a:r>
          </a:p>
          <a:p>
            <a:pPr marL="342900" lvl="0" indent="-342900" algn="l" eaLnBrk="0" hangingPunct="0">
              <a:spcBef>
                <a:spcPts val="600"/>
              </a:spcBef>
              <a:spcAft>
                <a:spcPts val="1200"/>
              </a:spcAft>
              <a:buClr>
                <a:srgbClr val="006699"/>
              </a:buClr>
              <a:buFont typeface="Wingdings" pitchFamily="2" charset="2"/>
              <a:buChar char="§"/>
            </a:pPr>
            <a:r>
              <a:rPr lang="en-GB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Lattice parameter (e.g. alloys, solute limits)</a:t>
            </a:r>
          </a:p>
          <a:p>
            <a:pPr marL="342900" lvl="0" indent="-342900" algn="l" eaLnBrk="0" hangingPunct="0">
              <a:spcBef>
                <a:spcPts val="600"/>
              </a:spcBef>
              <a:spcAft>
                <a:spcPts val="1200"/>
              </a:spcAft>
              <a:buClr>
                <a:srgbClr val="006699"/>
              </a:buClr>
              <a:buFont typeface="Wingdings" pitchFamily="2" charset="2"/>
              <a:buChar char="§"/>
            </a:pPr>
            <a:r>
              <a:rPr lang="en-GB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Ground state energies of phases, free energies</a:t>
            </a:r>
          </a:p>
          <a:p>
            <a:pPr marL="342900" indent="-342900" algn="l" eaLnBrk="0" hangingPunct="0">
              <a:spcBef>
                <a:spcPts val="600"/>
              </a:spcBef>
              <a:spcAft>
                <a:spcPts val="1200"/>
              </a:spcAft>
              <a:buClr>
                <a:srgbClr val="006699"/>
              </a:buClr>
              <a:buFont typeface="Wingdings" pitchFamily="2" charset="2"/>
              <a:buChar char="§"/>
            </a:pP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Elastic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properties</a:t>
            </a:r>
            <a:endParaRPr lang="de-DE" sz="2200" b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266700" dist="43180" dir="5400000">
                  <a:srgbClr val="000000">
                    <a:alpha val="54000"/>
                  </a:srgbClr>
                </a:innerShdw>
              </a:effectLst>
            </a:endParaRPr>
          </a:p>
          <a:p>
            <a:pPr marL="342900" indent="-342900" algn="l" eaLnBrk="0" hangingPunct="0">
              <a:spcBef>
                <a:spcPts val="600"/>
              </a:spcBef>
              <a:spcAft>
                <a:spcPts val="1200"/>
              </a:spcAft>
              <a:buClr>
                <a:srgbClr val="006699"/>
              </a:buClr>
              <a:buFont typeface="Wingdings" pitchFamily="2" charset="2"/>
              <a:buChar char="§"/>
            </a:pP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Simple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defect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structures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and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formation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energies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, e.g.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vacancies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,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interstitials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,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dislocation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cores</a:t>
            </a:r>
            <a:endParaRPr lang="de-DE" sz="2200" b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266700" dist="43180" dir="5400000">
                  <a:srgbClr val="000000">
                    <a:alpha val="54000"/>
                  </a:srgbClr>
                </a:innerShdw>
              </a:effectLst>
            </a:endParaRPr>
          </a:p>
          <a:p>
            <a:pPr marL="342900" indent="-342900" algn="l" eaLnBrk="0" hangingPunct="0">
              <a:spcBef>
                <a:spcPts val="600"/>
              </a:spcBef>
              <a:spcAft>
                <a:spcPts val="1200"/>
              </a:spcAft>
              <a:buClr>
                <a:srgbClr val="006699"/>
              </a:buClr>
              <a:buFont typeface="Wingdings" pitchFamily="2" charset="2"/>
              <a:buChar char="§"/>
            </a:pP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Energy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landscapes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for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athermal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transformations</a:t>
            </a:r>
            <a:endParaRPr lang="de-DE" sz="2200" b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266700" dist="43180" dir="5400000">
                  <a:srgbClr val="000000">
                    <a:alpha val="54000"/>
                  </a:srgbClr>
                </a:innerShdw>
              </a:effectLst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606687" y="6606574"/>
            <a:ext cx="207620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100" dirty="0" err="1" smtClean="0">
                <a:solidFill>
                  <a:srgbClr val="BFBFBF"/>
                </a:solidFill>
              </a:rPr>
              <a:t>Raabe</a:t>
            </a:r>
            <a:r>
              <a:rPr lang="en-US" sz="1100" dirty="0" smtClean="0">
                <a:solidFill>
                  <a:srgbClr val="BFBFBF"/>
                </a:solidFill>
              </a:rPr>
              <a:t>: Adv. Mater. 14 (2002)</a:t>
            </a:r>
            <a:endParaRPr lang="de-DE" sz="1100" dirty="0">
              <a:solidFill>
                <a:srgbClr val="BFBFB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125" y="736971"/>
            <a:ext cx="5290030" cy="521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1E3A1FB-9968-497E-9654-201FDC13ECF2}" type="slidenum">
              <a:rPr lang="en-US" smtClean="0"/>
              <a:pPr/>
              <a:t>11</a:t>
            </a:fld>
            <a:endParaRPr lang="en-US" smtClean="0"/>
          </a:p>
        </p:txBody>
      </p:sp>
      <p:grpSp>
        <p:nvGrpSpPr>
          <p:cNvPr id="2" name="Gruppieren 20"/>
          <p:cNvGrpSpPr/>
          <p:nvPr/>
        </p:nvGrpSpPr>
        <p:grpSpPr>
          <a:xfrm>
            <a:off x="4221127" y="549857"/>
            <a:ext cx="3848984" cy="876918"/>
            <a:chOff x="4485293" y="519566"/>
            <a:chExt cx="4106783" cy="984687"/>
          </a:xfrm>
        </p:grpSpPr>
        <p:pic>
          <p:nvPicPr>
            <p:cNvPr id="5" name="Picture 12"/>
            <p:cNvPicPr>
              <a:picLocks noChangeArrowheads="1"/>
            </p:cNvPicPr>
            <p:nvPr/>
          </p:nvPicPr>
          <p:blipFill>
            <a:blip r:embed="rId4" cstate="print"/>
            <a:srcRect t="9137" r="14661" b="8803"/>
            <a:stretch>
              <a:fillRect/>
            </a:stretch>
          </p:blipFill>
          <p:spPr bwMode="auto">
            <a:xfrm>
              <a:off x="6315975" y="582749"/>
              <a:ext cx="892045" cy="883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 l="21147" t="21773" r="26825" b="22783"/>
            <a:stretch>
              <a:fillRect/>
            </a:stretch>
          </p:blipFill>
          <p:spPr bwMode="auto">
            <a:xfrm>
              <a:off x="7150048" y="668333"/>
              <a:ext cx="579830" cy="686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 t="24414" r="29190" b="24414"/>
            <a:stretch>
              <a:fillRect/>
            </a:stretch>
          </p:blipFill>
          <p:spPr bwMode="auto">
            <a:xfrm>
              <a:off x="7742521" y="519566"/>
              <a:ext cx="849555" cy="984687"/>
            </a:xfrm>
            <a:prstGeom prst="rect">
              <a:avLst/>
            </a:prstGeom>
            <a:noFill/>
          </p:spPr>
        </p:pic>
        <p:cxnSp>
          <p:nvCxnSpPr>
            <p:cNvPr id="14" name="Gekrümmte Verbindung 13"/>
            <p:cNvCxnSpPr/>
            <p:nvPr/>
          </p:nvCxnSpPr>
          <p:spPr>
            <a:xfrm rot="10800000">
              <a:off x="4485293" y="928911"/>
              <a:ext cx="1838599" cy="164957"/>
            </a:xfrm>
            <a:prstGeom prst="curvedConnector3">
              <a:avLst>
                <a:gd name="adj1" fmla="val 50000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en 22"/>
          <p:cNvGrpSpPr/>
          <p:nvPr/>
        </p:nvGrpSpPr>
        <p:grpSpPr>
          <a:xfrm>
            <a:off x="5847905" y="4997303"/>
            <a:ext cx="2664877" cy="1559954"/>
            <a:chOff x="4840956" y="5081425"/>
            <a:chExt cx="2872828" cy="1636468"/>
          </a:xfrm>
        </p:grpSpPr>
        <p:pic>
          <p:nvPicPr>
            <p:cNvPr id="10" name="Picture 4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35137" y="5081425"/>
              <a:ext cx="1078647" cy="1636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" name="Gekrümmte Verbindung 21"/>
            <p:cNvCxnSpPr/>
            <p:nvPr/>
          </p:nvCxnSpPr>
          <p:spPr>
            <a:xfrm rot="10800000">
              <a:off x="4840956" y="5092579"/>
              <a:ext cx="1772068" cy="802600"/>
            </a:xfrm>
            <a:prstGeom prst="curvedConnector3">
              <a:avLst>
                <a:gd name="adj1" fmla="val 4722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pieren 43"/>
          <p:cNvGrpSpPr/>
          <p:nvPr/>
        </p:nvGrpSpPr>
        <p:grpSpPr>
          <a:xfrm>
            <a:off x="3721396" y="5354956"/>
            <a:ext cx="1737430" cy="1236523"/>
            <a:chOff x="3691231" y="5344323"/>
            <a:chExt cx="1737430" cy="1236523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46417" y="5427021"/>
              <a:ext cx="1182244" cy="115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1" name="Gekrümmte Verbindung 40"/>
            <p:cNvCxnSpPr/>
            <p:nvPr/>
          </p:nvCxnSpPr>
          <p:spPr>
            <a:xfrm rot="10800000" flipV="1">
              <a:off x="3925148" y="5344323"/>
              <a:ext cx="1449067" cy="88913"/>
            </a:xfrm>
            <a:prstGeom prst="curvedConnector3">
              <a:avLst>
                <a:gd name="adj1" fmla="val 50000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krümmte Verbindung 41"/>
            <p:cNvCxnSpPr/>
            <p:nvPr/>
          </p:nvCxnSpPr>
          <p:spPr>
            <a:xfrm rot="10800000">
              <a:off x="3691231" y="5699052"/>
              <a:ext cx="552849" cy="118309"/>
            </a:xfrm>
            <a:prstGeom prst="curvedConnector3">
              <a:avLst>
                <a:gd name="adj1" fmla="val 50000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hteck 26"/>
          <p:cNvSpPr/>
          <p:nvPr/>
        </p:nvSpPr>
        <p:spPr>
          <a:xfrm>
            <a:off x="4443984" y="661558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1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Raabe, Zhao, Park, Roters: Acta Mater. 50 (2002) 421</a:t>
            </a:r>
            <a:endParaRPr lang="de-DE" sz="11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57150" y="44450"/>
            <a:ext cx="8043863" cy="431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0" hangingPunct="0">
              <a:defRPr/>
            </a:pPr>
            <a:r>
              <a:rPr lang="en-GB" sz="2000" b="1" dirty="0" smtClean="0">
                <a:solidFill>
                  <a:schemeClr val="bg1"/>
                </a:solidFill>
              </a:rPr>
              <a:t>Theory and Simulation: </a:t>
            </a:r>
            <a:r>
              <a:rPr lang="de-DE" sz="2000" b="1" dirty="0" smtClean="0">
                <a:solidFill>
                  <a:schemeClr val="bg1"/>
                </a:solidFill>
              </a:rPr>
              <a:t>Multiscale </a:t>
            </a:r>
            <a:r>
              <a:rPr lang="de-DE" sz="2000" b="1" dirty="0" err="1" smtClean="0">
                <a:solidFill>
                  <a:schemeClr val="bg1"/>
                </a:solidFill>
              </a:rPr>
              <a:t>crystal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mechanics</a:t>
            </a:r>
            <a:endParaRPr lang="en-GB" sz="2200" b="1" dirty="0">
              <a:solidFill>
                <a:schemeClr val="bg1"/>
              </a:solidFill>
            </a:endParaRPr>
          </a:p>
        </p:txBody>
      </p:sp>
      <p:grpSp>
        <p:nvGrpSpPr>
          <p:cNvPr id="8" name="Gruppieren 31"/>
          <p:cNvGrpSpPr/>
          <p:nvPr/>
        </p:nvGrpSpPr>
        <p:grpSpPr>
          <a:xfrm>
            <a:off x="5178056" y="2546506"/>
            <a:ext cx="3604438" cy="542724"/>
            <a:chOff x="5284382" y="1770328"/>
            <a:chExt cx="3604438" cy="542724"/>
          </a:xfrm>
        </p:grpSpPr>
        <p:cxnSp>
          <p:nvCxnSpPr>
            <p:cNvPr id="25" name="Gekrümmte Verbindung 24"/>
            <p:cNvCxnSpPr/>
            <p:nvPr/>
          </p:nvCxnSpPr>
          <p:spPr>
            <a:xfrm rot="10800000">
              <a:off x="5284382" y="1924495"/>
              <a:ext cx="1903228" cy="138221"/>
            </a:xfrm>
            <a:prstGeom prst="curvedConnector3">
              <a:avLst>
                <a:gd name="adj1" fmla="val 50000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327788" y="1770328"/>
              <a:ext cx="1561032" cy="542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9" name="Gekrümmte Verbindung 28"/>
          <p:cNvCxnSpPr/>
          <p:nvPr/>
        </p:nvCxnSpPr>
        <p:spPr>
          <a:xfrm rot="10800000">
            <a:off x="4954773" y="3338623"/>
            <a:ext cx="2073349" cy="180754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05170" y="5218917"/>
            <a:ext cx="1040179" cy="134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uppieren 30"/>
          <p:cNvGrpSpPr/>
          <p:nvPr/>
        </p:nvGrpSpPr>
        <p:grpSpPr>
          <a:xfrm>
            <a:off x="5124893" y="1351647"/>
            <a:ext cx="3370521" cy="1178240"/>
            <a:chOff x="5209953" y="2106559"/>
            <a:chExt cx="3370521" cy="1178240"/>
          </a:xfrm>
        </p:grpSpPr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610843" y="2106559"/>
              <a:ext cx="1969631" cy="1178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46" name="Gekrümmte Verbindung 45"/>
            <p:cNvCxnSpPr/>
            <p:nvPr/>
          </p:nvCxnSpPr>
          <p:spPr>
            <a:xfrm rot="10800000">
              <a:off x="5209953" y="2254103"/>
              <a:ext cx="1147784" cy="404192"/>
            </a:xfrm>
            <a:prstGeom prst="curvedConnector3">
              <a:avLst>
                <a:gd name="adj1" fmla="val 50000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en 58"/>
          <p:cNvGrpSpPr/>
          <p:nvPr/>
        </p:nvGrpSpPr>
        <p:grpSpPr>
          <a:xfrm>
            <a:off x="4880347" y="4104167"/>
            <a:ext cx="4104166" cy="868130"/>
            <a:chOff x="4880347" y="4104167"/>
            <a:chExt cx="4104166" cy="868130"/>
          </a:xfrm>
        </p:grpSpPr>
        <p:pic>
          <p:nvPicPr>
            <p:cNvPr id="54" name="Picture 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260163" y="4345598"/>
              <a:ext cx="1724350" cy="626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6" name="Gekrümmte Verbindung 55"/>
            <p:cNvCxnSpPr/>
            <p:nvPr/>
          </p:nvCxnSpPr>
          <p:spPr>
            <a:xfrm rot="10800000">
              <a:off x="4880347" y="4104167"/>
              <a:ext cx="2254101" cy="563526"/>
            </a:xfrm>
            <a:prstGeom prst="curvedConnector3">
              <a:avLst>
                <a:gd name="adj1" fmla="val 50000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Grafik 30" descr="Bing_Liu_indentation_DDD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145977" y="3126182"/>
            <a:ext cx="1641763" cy="123132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7150" y="44450"/>
            <a:ext cx="8043863" cy="431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0" hangingPunct="0">
              <a:defRPr/>
            </a:pPr>
            <a:r>
              <a:rPr lang="de-DE" sz="2000" b="1" dirty="0" err="1" smtClean="0">
                <a:solidFill>
                  <a:schemeClr val="bg1"/>
                </a:solidFill>
              </a:rPr>
              <a:t>Overview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606687" y="6606574"/>
            <a:ext cx="426430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100" dirty="0" err="1" smtClean="0">
                <a:solidFill>
                  <a:srgbClr val="BFBFBF"/>
                </a:solidFill>
              </a:rPr>
              <a:t>Raabe</a:t>
            </a:r>
            <a:r>
              <a:rPr lang="en-US" sz="1100" dirty="0" smtClean="0">
                <a:solidFill>
                  <a:srgbClr val="BFBFBF"/>
                </a:solidFill>
              </a:rPr>
              <a:t>: Adv. Mater. 14 (2002), </a:t>
            </a:r>
            <a:r>
              <a:rPr lang="en-US" sz="1100" dirty="0" err="1" smtClean="0">
                <a:solidFill>
                  <a:srgbClr val="BFBFBF"/>
                </a:solidFill>
              </a:rPr>
              <a:t>Roters</a:t>
            </a:r>
            <a:r>
              <a:rPr lang="en-US" sz="1100" dirty="0" smtClean="0">
                <a:solidFill>
                  <a:srgbClr val="BFBFBF"/>
                </a:solidFill>
              </a:rPr>
              <a:t> et al. </a:t>
            </a:r>
            <a:r>
              <a:rPr lang="de-DE" sz="1100" dirty="0" smtClean="0">
                <a:solidFill>
                  <a:srgbClr val="BFBFBF"/>
                </a:solidFill>
              </a:rPr>
              <a:t>Acta Mater.58 (2010)</a:t>
            </a:r>
            <a:endParaRPr lang="de-DE" sz="1100" dirty="0">
              <a:solidFill>
                <a:srgbClr val="BFBFBF"/>
              </a:solidFill>
            </a:endParaRPr>
          </a:p>
        </p:txBody>
      </p:sp>
      <p:sp>
        <p:nvSpPr>
          <p:cNvPr id="6" name="Pfeil nach rechts 5"/>
          <p:cNvSpPr/>
          <p:nvPr/>
        </p:nvSpPr>
        <p:spPr>
          <a:xfrm rot="1290553" flipH="1">
            <a:off x="9516051" y="2266948"/>
            <a:ext cx="923026" cy="534838"/>
          </a:xfrm>
          <a:prstGeom prst="rightArrow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9644" y="1056640"/>
            <a:ext cx="8635044" cy="478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l" eaLnBrk="0" hangingPunct="0">
              <a:spcBef>
                <a:spcPts val="18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Ab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initio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in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materials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science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: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what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for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?</a:t>
            </a:r>
          </a:p>
          <a:p>
            <a:pPr marL="342900" indent="-342900" algn="l" eaLnBrk="0" hangingPunct="0">
              <a:spcBef>
                <a:spcPts val="18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Ab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initio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to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continuum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models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(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mechanics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		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Titanium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(ab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initio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and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continuum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		Mn-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steels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(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identify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mechanisms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		Steel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with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Cu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precipitates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(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atom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scale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experiments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		Mg-Li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alloy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design (ab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initio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property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maps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		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Singapore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crab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(ab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initio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and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homogenization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Conclusions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and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challenges</a:t>
            </a:r>
            <a:endParaRPr lang="de-DE" sz="2800" b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266700" dist="43180" dir="5400000">
                  <a:srgbClr val="000000">
                    <a:alpha val="54000"/>
                  </a:srgbClr>
                </a:innerShdw>
              </a:effectLst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  <a:buFont typeface="Wingdings" pitchFamily="2" charset="2"/>
              <a:buChar char="§"/>
            </a:pPr>
            <a:endParaRPr lang="de-DE" sz="2800" b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266700" dist="43180" dir="5400000">
                  <a:srgbClr val="000000">
                    <a:alpha val="54000"/>
                  </a:srgbClr>
                </a:innerShdw>
              </a:effectLst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endParaRPr lang="de-DE" sz="2200" b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266700" dist="43180" dir="5400000">
                  <a:srgbClr val="000000">
                    <a:alpha val="54000"/>
                  </a:srgbClr>
                </a:innerShdw>
              </a:effectLst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endParaRPr lang="de-DE" sz="3000" b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266700" dist="43180" dir="5400000">
                  <a:srgbClr val="000000">
                    <a:alpha val="54000"/>
                  </a:srgbClr>
                </a:innerShdw>
              </a:effectLst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endParaRPr lang="de-DE" sz="2200" b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266700" dist="43180" dir="5400000">
                  <a:srgbClr val="000000">
                    <a:alpha val="54000"/>
                  </a:srgbClr>
                </a:innerShdw>
              </a:effectLst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		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-0.33524 -0.0020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A56A9C6-E049-4BE1-A79E-0B0B9908E43E}" type="slidenum">
              <a:rPr lang="en-US" smtClean="0"/>
              <a:pPr/>
              <a:t>13</a:t>
            </a:fld>
            <a:endParaRPr lang="en-US" dirty="0" smtClean="0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81108" y="672859"/>
            <a:ext cx="4170122" cy="3133485"/>
            <a:chOff x="101" y="502"/>
            <a:chExt cx="2968" cy="220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584" y="525"/>
              <a:ext cx="1485" cy="2177"/>
              <a:chOff x="2579" y="2143"/>
              <a:chExt cx="1485" cy="2177"/>
            </a:xfrm>
          </p:grpSpPr>
          <p:pic>
            <p:nvPicPr>
              <p:cNvPr id="229379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79" y="2143"/>
                <a:ext cx="1485" cy="2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</p:pic>
          <p:sp>
            <p:nvSpPr>
              <p:cNvPr id="229380" name="Rectangle 4"/>
              <p:cNvSpPr>
                <a:spLocks noChangeArrowheads="1"/>
              </p:cNvSpPr>
              <p:nvPr/>
            </p:nvSpPr>
            <p:spPr bwMode="auto">
              <a:xfrm>
                <a:off x="2776" y="3444"/>
                <a:ext cx="682" cy="231"/>
              </a:xfrm>
              <a:prstGeom prst="rect">
                <a:avLst/>
              </a:prstGeom>
              <a:solidFill>
                <a:schemeClr val="bg2">
                  <a:alpha val="61000"/>
                </a:schemeClr>
              </a:solidFill>
              <a:ln w="15875" algn="ctr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r>
                  <a:rPr lang="en-US" b="1" dirty="0"/>
                  <a:t>115 GPa</a:t>
                </a:r>
                <a:endParaRPr lang="de-DE" b="1" dirty="0"/>
              </a:p>
            </p:txBody>
          </p:sp>
        </p:grpSp>
        <p:pic>
          <p:nvPicPr>
            <p:cNvPr id="23570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1" y="502"/>
              <a:ext cx="1396" cy="18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29385" name="Rectangle 9"/>
            <p:cNvSpPr>
              <a:spLocks noChangeArrowheads="1"/>
            </p:cNvSpPr>
            <p:nvPr/>
          </p:nvSpPr>
          <p:spPr bwMode="auto">
            <a:xfrm>
              <a:off x="227" y="2311"/>
              <a:ext cx="810" cy="231"/>
            </a:xfrm>
            <a:prstGeom prst="rect">
              <a:avLst/>
            </a:prstGeom>
            <a:solidFill>
              <a:schemeClr val="bg2">
                <a:alpha val="61000"/>
              </a:schemeClr>
            </a:solidFill>
            <a:ln w="15875" algn="ctr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en-US" b="1" dirty="0"/>
                <a:t>20-25 GPa</a:t>
              </a:r>
              <a:endParaRPr lang="de-DE" b="1" dirty="0"/>
            </a:p>
          </p:txBody>
        </p:sp>
      </p:grpSp>
      <p:sp>
        <p:nvSpPr>
          <p:cNvPr id="32788" name="Rectangle 6"/>
          <p:cNvSpPr>
            <a:spLocks noChangeArrowheads="1"/>
          </p:cNvSpPr>
          <p:nvPr/>
        </p:nvSpPr>
        <p:spPr bwMode="auto">
          <a:xfrm>
            <a:off x="427462" y="5025093"/>
            <a:ext cx="4984509" cy="10882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5000"/>
              </a:lnSpc>
              <a:spcBef>
                <a:spcPct val="20000"/>
              </a:spcBef>
              <a:buClr>
                <a:srgbClr val="006699"/>
              </a:buClr>
            </a:pPr>
            <a:r>
              <a:rPr lang="en-US" sz="1700" b="1" dirty="0" smtClean="0"/>
              <a:t>Stress shielding</a:t>
            </a:r>
          </a:p>
          <a:p>
            <a:pPr marL="342900" indent="-342900" algn="l">
              <a:lnSpc>
                <a:spcPct val="95000"/>
              </a:lnSpc>
              <a:spcBef>
                <a:spcPct val="20000"/>
              </a:spcBef>
              <a:buClr>
                <a:srgbClr val="006699"/>
              </a:buClr>
            </a:pPr>
            <a:r>
              <a:rPr lang="en-US" sz="1700" b="1" dirty="0" smtClean="0"/>
              <a:t>Elastic Mismatch:  </a:t>
            </a:r>
          </a:p>
          <a:p>
            <a:pPr marL="342900" indent="-342900" algn="l">
              <a:lnSpc>
                <a:spcPct val="95000"/>
              </a:lnSpc>
              <a:spcBef>
                <a:spcPct val="20000"/>
              </a:spcBef>
              <a:buClr>
                <a:srgbClr val="006699"/>
              </a:buClr>
            </a:pPr>
            <a:r>
              <a:rPr lang="en-US" sz="1700" b="1" dirty="0" smtClean="0">
                <a:sym typeface="Symbol" pitchFamily="18" charset="2"/>
              </a:rPr>
              <a:t>Bone degeneration, abrasion, infection</a:t>
            </a:r>
            <a:endParaRPr lang="en-US" sz="1700" b="1" dirty="0"/>
          </a:p>
        </p:txBody>
      </p:sp>
      <p:sp>
        <p:nvSpPr>
          <p:cNvPr id="24" name="Rechteck 23"/>
          <p:cNvSpPr/>
          <p:nvPr/>
        </p:nvSpPr>
        <p:spPr>
          <a:xfrm>
            <a:off x="4590845" y="6614214"/>
            <a:ext cx="418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000" dirty="0" smtClean="0">
                <a:solidFill>
                  <a:srgbClr val="BFBFBF"/>
                </a:solidFill>
              </a:rPr>
              <a:t>Raabe, Sander, </a:t>
            </a:r>
            <a:r>
              <a:rPr lang="de-DE" sz="1000" dirty="0" err="1" smtClean="0">
                <a:solidFill>
                  <a:srgbClr val="BFBFBF"/>
                </a:solidFill>
              </a:rPr>
              <a:t>Friák</a:t>
            </a:r>
            <a:r>
              <a:rPr lang="de-DE" sz="1000" dirty="0" smtClean="0">
                <a:solidFill>
                  <a:srgbClr val="BFBFBF"/>
                </a:solidFill>
              </a:rPr>
              <a:t>, Ma, Neugebauer: Acta Mater. 55 (2007) 4475</a:t>
            </a:r>
            <a:endParaRPr lang="de-DE" sz="1000" dirty="0">
              <a:solidFill>
                <a:srgbClr val="BFBFBF"/>
              </a:solidFill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9834" y="44450"/>
            <a:ext cx="8479688" cy="431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0" hangingPunct="0"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BCC Ti biomaterials design</a:t>
            </a:r>
            <a:endParaRPr lang="en-GB" sz="2200" b="1" dirty="0">
              <a:solidFill>
                <a:schemeClr val="bg1"/>
              </a:solidFill>
            </a:endParaRPr>
          </a:p>
        </p:txBody>
      </p:sp>
      <p:grpSp>
        <p:nvGrpSpPr>
          <p:cNvPr id="4" name="Gruppieren 25"/>
          <p:cNvGrpSpPr/>
          <p:nvPr/>
        </p:nvGrpSpPr>
        <p:grpSpPr>
          <a:xfrm>
            <a:off x="5483225" y="884238"/>
            <a:ext cx="3257550" cy="5513865"/>
            <a:chOff x="5483225" y="884238"/>
            <a:chExt cx="3257550" cy="5513865"/>
          </a:xfrm>
        </p:grpSpPr>
        <p:pic>
          <p:nvPicPr>
            <p:cNvPr id="23575" name="Picture 7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83225" y="884238"/>
              <a:ext cx="3257550" cy="228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6244537" y="3260784"/>
              <a:ext cx="1898799" cy="3137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A56A9C6-E049-4BE1-A79E-0B0B9908E43E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534837" y="718181"/>
            <a:ext cx="8031193" cy="696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5000"/>
              </a:lnSpc>
              <a:spcBef>
                <a:spcPct val="20000"/>
              </a:spcBef>
              <a:buClr>
                <a:srgbClr val="006699"/>
              </a:buClr>
            </a:pPr>
            <a:r>
              <a:rPr lang="en-US" sz="1900" b="1" dirty="0" smtClean="0"/>
              <a:t>Design-task: reduce elastic stiffness</a:t>
            </a:r>
          </a:p>
        </p:txBody>
      </p:sp>
      <p:sp>
        <p:nvSpPr>
          <p:cNvPr id="24" name="Rechteck 23"/>
          <p:cNvSpPr/>
          <p:nvPr/>
        </p:nvSpPr>
        <p:spPr>
          <a:xfrm>
            <a:off x="4590845" y="6614214"/>
            <a:ext cx="418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000" dirty="0" smtClean="0">
                <a:solidFill>
                  <a:srgbClr val="BFBFBF"/>
                </a:solidFill>
              </a:rPr>
              <a:t>Raabe, Sander, </a:t>
            </a:r>
            <a:r>
              <a:rPr lang="de-DE" sz="1000" dirty="0" err="1" smtClean="0">
                <a:solidFill>
                  <a:srgbClr val="BFBFBF"/>
                </a:solidFill>
              </a:rPr>
              <a:t>Friák</a:t>
            </a:r>
            <a:r>
              <a:rPr lang="de-DE" sz="1000" dirty="0" smtClean="0">
                <a:solidFill>
                  <a:srgbClr val="BFBFBF"/>
                </a:solidFill>
              </a:rPr>
              <a:t>, Ma, Neugebauer: Acta Mater. 55 (2007) 4475</a:t>
            </a:r>
            <a:endParaRPr lang="de-DE" sz="1000" dirty="0">
              <a:solidFill>
                <a:srgbClr val="BFBFBF"/>
              </a:solidFill>
            </a:endParaRPr>
          </a:p>
        </p:txBody>
      </p:sp>
      <p:grpSp>
        <p:nvGrpSpPr>
          <p:cNvPr id="2" name="Gruppieren 18"/>
          <p:cNvGrpSpPr/>
          <p:nvPr/>
        </p:nvGrpSpPr>
        <p:grpSpPr>
          <a:xfrm>
            <a:off x="507405" y="2337758"/>
            <a:ext cx="3281262" cy="3646177"/>
            <a:chOff x="93337" y="2527539"/>
            <a:chExt cx="3281262" cy="3646177"/>
          </a:xfrm>
        </p:grpSpPr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47755" y="5927495"/>
              <a:ext cx="2121093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de-DE" sz="1000" i="1" dirty="0"/>
                <a:t>M. </a:t>
              </a:r>
              <a:r>
                <a:rPr lang="de-DE" sz="1000" i="1" dirty="0" err="1"/>
                <a:t>Niinomi</a:t>
              </a:r>
              <a:r>
                <a:rPr lang="de-DE" sz="1000" i="1" dirty="0"/>
                <a:t>, Mater. </a:t>
              </a:r>
              <a:r>
                <a:rPr lang="de-DE" sz="1000" i="1" dirty="0" err="1"/>
                <a:t>Sci</a:t>
              </a:r>
              <a:r>
                <a:rPr lang="de-DE" sz="1000" i="1" dirty="0"/>
                <a:t>. Eng.  1998</a:t>
              </a:r>
              <a:endParaRPr lang="en-US" altLang="zh-CN" sz="1000" i="1" dirty="0">
                <a:ea typeface="SimSun" pitchFamily="2" charset="-122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3337" y="3243527"/>
              <a:ext cx="3281262" cy="2674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Pfeil nach rechts 14"/>
            <p:cNvSpPr/>
            <p:nvPr/>
          </p:nvSpPr>
          <p:spPr>
            <a:xfrm rot="2163038">
              <a:off x="2216591" y="2917656"/>
              <a:ext cx="585120" cy="426598"/>
            </a:xfrm>
            <a:prstGeom prst="rightArrow">
              <a:avLst/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Ellipse 15"/>
            <p:cNvSpPr/>
            <p:nvPr/>
          </p:nvSpPr>
          <p:spPr>
            <a:xfrm>
              <a:off x="2458526" y="3381551"/>
              <a:ext cx="828136" cy="1535501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314156" y="2527539"/>
              <a:ext cx="294183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buClr>
                  <a:srgbClr val="006699"/>
                </a:buClr>
              </a:pPr>
              <a:r>
                <a:rPr lang="en-US" b="1" dirty="0" smtClean="0">
                  <a:ln w="1905"/>
                  <a:solidFill>
                    <a:schemeClr val="accent1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B</a:t>
              </a:r>
              <a:r>
                <a:rPr lang="en-US" b="1" dirty="0" smtClean="0">
                  <a:ln w="1905"/>
                  <a:solidFill>
                    <a:schemeClr val="accent1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sym typeface="Symbol" pitchFamily="18" charset="2"/>
                </a:rPr>
                <a:t>io-compatible elements</a:t>
              </a:r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49834" y="44450"/>
            <a:ext cx="8479688" cy="431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0" hangingPunct="0"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BCC Ti biomaterials design</a:t>
            </a:r>
            <a:endParaRPr lang="en-GB" sz="2200" b="1" dirty="0">
              <a:solidFill>
                <a:schemeClr val="bg1"/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4678327" y="2318029"/>
            <a:ext cx="4369982" cy="4125302"/>
            <a:chOff x="4678327" y="2318029"/>
            <a:chExt cx="4369982" cy="4125302"/>
          </a:xfrm>
        </p:grpSpPr>
        <p:sp>
          <p:nvSpPr>
            <p:cNvPr id="20" name="Rechteck 19"/>
            <p:cNvSpPr/>
            <p:nvPr/>
          </p:nvSpPr>
          <p:spPr>
            <a:xfrm>
              <a:off x="4678327" y="2318029"/>
              <a:ext cx="4369982" cy="3554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l">
                <a:lnSpc>
                  <a:spcPct val="95000"/>
                </a:lnSpc>
                <a:spcBef>
                  <a:spcPct val="20000"/>
                </a:spcBef>
                <a:buClr>
                  <a:srgbClr val="006699"/>
                </a:buClr>
              </a:pPr>
              <a:r>
                <a:rPr lang="en-US" b="1" dirty="0" smtClean="0">
                  <a:ln w="1905"/>
                  <a:solidFill>
                    <a:schemeClr val="accent1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sym typeface="Symbol" pitchFamily="18" charset="2"/>
                </a:rPr>
                <a:t>From hex to BCC structure: Ti-Nb, …</a:t>
              </a:r>
            </a:p>
          </p:txBody>
        </p:sp>
        <p:pic>
          <p:nvPicPr>
            <p:cNvPr id="21" name="Picture 3" descr="hcp-mixing"/>
            <p:cNvPicPr>
              <a:picLocks noChangeAspect="1" noChangeArrowheads="1"/>
            </p:cNvPicPr>
            <p:nvPr/>
          </p:nvPicPr>
          <p:blipFill>
            <a:blip r:embed="rId3" cstate="print"/>
            <a:srcRect l="35227" t="12336" r="38423" b="49028"/>
            <a:stretch>
              <a:fillRect/>
            </a:stretch>
          </p:blipFill>
          <p:spPr bwMode="auto">
            <a:xfrm>
              <a:off x="4965405" y="2775098"/>
              <a:ext cx="1977656" cy="1765005"/>
            </a:xfrm>
            <a:prstGeom prst="rect">
              <a:avLst/>
            </a:prstGeom>
            <a:noFill/>
          </p:spPr>
        </p:pic>
        <p:pic>
          <p:nvPicPr>
            <p:cNvPr id="22" name="Picture 2" descr="bcc-mixing"/>
            <p:cNvPicPr>
              <a:picLocks noChangeAspect="1" noChangeArrowheads="1"/>
            </p:cNvPicPr>
            <p:nvPr/>
          </p:nvPicPr>
          <p:blipFill>
            <a:blip r:embed="rId4" cstate="print"/>
            <a:srcRect l="34581" t="21093" r="34560" b="13070"/>
            <a:stretch>
              <a:fillRect/>
            </a:stretch>
          </p:blipFill>
          <p:spPr bwMode="auto">
            <a:xfrm>
              <a:off x="7006855" y="4737381"/>
              <a:ext cx="1860698" cy="1705950"/>
            </a:xfrm>
            <a:prstGeom prst="rect">
              <a:avLst/>
            </a:prstGeom>
            <a:noFill/>
          </p:spPr>
        </p:pic>
        <p:sp>
          <p:nvSpPr>
            <p:cNvPr id="23" name="Pfeil nach rechts 22"/>
            <p:cNvSpPr/>
            <p:nvPr/>
          </p:nvSpPr>
          <p:spPr>
            <a:xfrm rot="2837390">
              <a:off x="6719777" y="4316818"/>
              <a:ext cx="457200" cy="3508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779" y="-31899"/>
            <a:ext cx="8686800" cy="549275"/>
          </a:xfr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000" b="1" kern="1200" dirty="0">
                <a:latin typeface="Arial" charset="0"/>
                <a:ea typeface="+mn-ea"/>
                <a:cs typeface="Arial" charset="0"/>
              </a:rPr>
              <a:t>Construct </a:t>
            </a:r>
            <a:r>
              <a:rPr lang="en-US" sz="2000" b="1" kern="1200" dirty="0" smtClean="0">
                <a:latin typeface="Arial" charset="0"/>
                <a:ea typeface="+mn-ea"/>
                <a:cs typeface="Arial" charset="0"/>
              </a:rPr>
              <a:t>binary alloys </a:t>
            </a:r>
            <a:r>
              <a:rPr lang="en-US" sz="2000" b="1" kern="1200" dirty="0">
                <a:latin typeface="Arial" charset="0"/>
                <a:ea typeface="+mn-ea"/>
                <a:cs typeface="Arial" charset="0"/>
              </a:rPr>
              <a:t>in </a:t>
            </a:r>
            <a:r>
              <a:rPr lang="en-US" sz="2000" b="1" kern="1200" dirty="0" smtClean="0">
                <a:latin typeface="Arial" charset="0"/>
                <a:ea typeface="+mn-ea"/>
                <a:cs typeface="Arial" charset="0"/>
              </a:rPr>
              <a:t>the hexagonal phase</a:t>
            </a:r>
            <a:endParaRPr lang="en-US" sz="2000" b="1" kern="1200" dirty="0"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760835" name="Picture 3" descr="hcp-mix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293" y="1148317"/>
            <a:ext cx="7505438" cy="4568234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>
          <a:xfrm>
            <a:off x="4590845" y="6614214"/>
            <a:ext cx="418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000" dirty="0" smtClean="0">
                <a:solidFill>
                  <a:srgbClr val="BFBFBF"/>
                </a:solidFill>
              </a:rPr>
              <a:t>Raabe, Sander, </a:t>
            </a:r>
            <a:r>
              <a:rPr lang="de-DE" sz="1000" dirty="0" err="1" smtClean="0">
                <a:solidFill>
                  <a:srgbClr val="BFBFBF"/>
                </a:solidFill>
              </a:rPr>
              <a:t>Friák</a:t>
            </a:r>
            <a:r>
              <a:rPr lang="de-DE" sz="1000" dirty="0" smtClean="0">
                <a:solidFill>
                  <a:srgbClr val="BFBFBF"/>
                </a:solidFill>
              </a:rPr>
              <a:t>, Ma, Neugebauer: Acta Mater. 55 (2007) 4475</a:t>
            </a:r>
            <a:endParaRPr lang="de-DE" sz="1000" dirty="0">
              <a:solidFill>
                <a:srgbClr val="BFBFB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858" name="Picture 2" descr="bcc-mix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735" y="1297171"/>
            <a:ext cx="7741613" cy="3326883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>
          <a:xfrm>
            <a:off x="4590845" y="6614214"/>
            <a:ext cx="41800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000" dirty="0" smtClean="0">
                <a:solidFill>
                  <a:srgbClr val="BFBFBF"/>
                </a:solidFill>
              </a:rPr>
              <a:t>Raabe, Sander, </a:t>
            </a:r>
            <a:r>
              <a:rPr lang="de-DE" sz="1000" dirty="0" err="1" smtClean="0">
                <a:solidFill>
                  <a:srgbClr val="BFBFBF"/>
                </a:solidFill>
              </a:rPr>
              <a:t>Friák</a:t>
            </a:r>
            <a:r>
              <a:rPr lang="de-DE" sz="1000" dirty="0" smtClean="0">
                <a:solidFill>
                  <a:srgbClr val="BFBFBF"/>
                </a:solidFill>
              </a:rPr>
              <a:t>, Ma, Neugebauer: Acta Mater. 55 (2007) 4475</a:t>
            </a:r>
            <a:endParaRPr lang="de-DE" sz="1000" dirty="0">
              <a:solidFill>
                <a:srgbClr val="BFBFBF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779" y="-31899"/>
            <a:ext cx="8686800" cy="549275"/>
          </a:xfr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000" b="1" kern="1200" dirty="0">
                <a:latin typeface="Arial" charset="0"/>
                <a:ea typeface="+mn-ea"/>
                <a:cs typeface="Arial" charset="0"/>
              </a:rPr>
              <a:t>Construct </a:t>
            </a:r>
            <a:r>
              <a:rPr lang="en-US" sz="2000" b="1" kern="1200" dirty="0" smtClean="0">
                <a:latin typeface="Arial" charset="0"/>
                <a:ea typeface="+mn-ea"/>
                <a:cs typeface="Arial" charset="0"/>
              </a:rPr>
              <a:t>binary alloys </a:t>
            </a:r>
            <a:r>
              <a:rPr lang="en-US" sz="2000" b="1" kern="1200" dirty="0">
                <a:latin typeface="Arial" charset="0"/>
                <a:ea typeface="+mn-ea"/>
                <a:cs typeface="Arial" charset="0"/>
              </a:rPr>
              <a:t>in </a:t>
            </a:r>
            <a:r>
              <a:rPr lang="en-US" sz="2000" b="1" kern="1200" dirty="0" smtClean="0">
                <a:latin typeface="Arial" charset="0"/>
                <a:ea typeface="+mn-ea"/>
                <a:cs typeface="Arial" charset="0"/>
              </a:rPr>
              <a:t>the cubic phase</a:t>
            </a:r>
            <a:endParaRPr lang="en-US" sz="2000" b="1" kern="1200" dirty="0"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E46364B-7793-4B17-BC57-675E3598B6B9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18435" name="Picture 2" descr="Ti-Nb-E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7021" y="1033463"/>
            <a:ext cx="6985000" cy="4781550"/>
          </a:xfrm>
          <a:prstGeom prst="rect">
            <a:avLst/>
          </a:prstGeom>
          <a:noFill/>
          <a:ln w="28575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2562109" y="4327525"/>
            <a:ext cx="5400675" cy="552450"/>
          </a:xfrm>
          <a:prstGeom prst="rect">
            <a:avLst/>
          </a:prstGeom>
          <a:solidFill>
            <a:srgbClr val="FFFF00">
              <a:alpha val="58038"/>
            </a:srgb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de-DE"/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6243521" y="4322763"/>
            <a:ext cx="1571625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b="1">
                <a:solidFill>
                  <a:srgbClr val="FF0000"/>
                </a:solidFill>
              </a:rPr>
              <a:t>MECHANICAL</a:t>
            </a:r>
          </a:p>
          <a:p>
            <a:pPr algn="l"/>
            <a:r>
              <a:rPr lang="en-US" sz="1600" b="1">
                <a:solidFill>
                  <a:srgbClr val="FF0000"/>
                </a:solidFill>
              </a:rPr>
              <a:t>INSTABILITY!!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987684" y="1298575"/>
            <a:ext cx="3902075" cy="1228725"/>
            <a:chOff x="2599" y="818"/>
            <a:chExt cx="2458" cy="774"/>
          </a:xfrm>
        </p:grpSpPr>
        <p:sp>
          <p:nvSpPr>
            <p:cNvPr id="18466" name="Text Box 6"/>
            <p:cNvSpPr txBox="1">
              <a:spLocks noChangeArrowheads="1"/>
            </p:cNvSpPr>
            <p:nvPr/>
          </p:nvSpPr>
          <p:spPr bwMode="auto">
            <a:xfrm>
              <a:off x="2599" y="818"/>
              <a:ext cx="1671" cy="230"/>
            </a:xfrm>
            <a:prstGeom prst="rect">
              <a:avLst/>
            </a:prstGeom>
            <a:noFill/>
            <a:ln w="28575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b="1">
                  <a:solidFill>
                    <a:srgbClr val="0033CC"/>
                  </a:solidFill>
                </a:rPr>
                <a:t>Ultra-sonic measurement</a:t>
              </a:r>
            </a:p>
          </p:txBody>
        </p:sp>
        <p:sp>
          <p:nvSpPr>
            <p:cNvPr id="18467" name="AutoShape 7"/>
            <p:cNvSpPr>
              <a:spLocks noChangeArrowheads="1"/>
            </p:cNvSpPr>
            <p:nvPr/>
          </p:nvSpPr>
          <p:spPr bwMode="auto">
            <a:xfrm>
              <a:off x="3555" y="1497"/>
              <a:ext cx="96" cy="95"/>
            </a:xfrm>
            <a:prstGeom prst="diamond">
              <a:avLst/>
            </a:prstGeom>
            <a:solidFill>
              <a:srgbClr val="0033CC"/>
            </a:solidFill>
            <a:ln w="28575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de-DE"/>
            </a:p>
          </p:txBody>
        </p:sp>
        <p:sp>
          <p:nvSpPr>
            <p:cNvPr id="18468" name="AutoShape 8"/>
            <p:cNvSpPr>
              <a:spLocks noChangeArrowheads="1"/>
            </p:cNvSpPr>
            <p:nvPr/>
          </p:nvSpPr>
          <p:spPr bwMode="auto">
            <a:xfrm>
              <a:off x="2880" y="1411"/>
              <a:ext cx="96" cy="95"/>
            </a:xfrm>
            <a:prstGeom prst="diamond">
              <a:avLst/>
            </a:prstGeom>
            <a:solidFill>
              <a:srgbClr val="0033CC"/>
            </a:solidFill>
            <a:ln w="28575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de-DE"/>
            </a:p>
          </p:txBody>
        </p:sp>
        <p:sp>
          <p:nvSpPr>
            <p:cNvPr id="18469" name="AutoShape 9"/>
            <p:cNvSpPr>
              <a:spLocks noChangeArrowheads="1"/>
            </p:cNvSpPr>
            <p:nvPr/>
          </p:nvSpPr>
          <p:spPr bwMode="auto">
            <a:xfrm>
              <a:off x="3243" y="1456"/>
              <a:ext cx="96" cy="95"/>
            </a:xfrm>
            <a:prstGeom prst="diamond">
              <a:avLst/>
            </a:prstGeom>
            <a:solidFill>
              <a:srgbClr val="0033CC"/>
            </a:solidFill>
            <a:ln w="28575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de-DE"/>
            </a:p>
          </p:txBody>
        </p:sp>
        <p:sp>
          <p:nvSpPr>
            <p:cNvPr id="18470" name="Text Box 10"/>
            <p:cNvSpPr txBox="1">
              <a:spLocks noChangeArrowheads="1"/>
            </p:cNvSpPr>
            <p:nvPr/>
          </p:nvSpPr>
          <p:spPr bwMode="auto">
            <a:xfrm>
              <a:off x="3651" y="1105"/>
              <a:ext cx="1406" cy="44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 type="none" w="lg" len="lg"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US" sz="2000">
                  <a:solidFill>
                    <a:srgbClr val="0033CC"/>
                  </a:solidFill>
                  <a:latin typeface="Tahoma" pitchFamily="34" charset="0"/>
                </a:rPr>
                <a:t>exp. polycrystals </a:t>
              </a:r>
            </a:p>
            <a:p>
              <a:r>
                <a:rPr lang="en-US" sz="2000" b="1" u="sng">
                  <a:solidFill>
                    <a:srgbClr val="0033CC"/>
                  </a:solidFill>
                  <a:latin typeface="Tahoma" pitchFamily="34" charset="0"/>
                </a:rPr>
                <a:t>bcc+hcp phases</a:t>
              </a:r>
              <a:r>
                <a:rPr lang="en-US" sz="2000">
                  <a:solidFill>
                    <a:srgbClr val="0033CC"/>
                  </a:solidFill>
                  <a:latin typeface="Tahoma" pitchFamily="34" charset="0"/>
                </a:rPr>
                <a:t> </a:t>
              </a:r>
            </a:p>
          </p:txBody>
        </p:sp>
      </p:grpSp>
      <p:sp>
        <p:nvSpPr>
          <p:cNvPr id="238603" name="AutoShape 11"/>
          <p:cNvSpPr>
            <a:spLocks noChangeArrowheads="1"/>
          </p:cNvSpPr>
          <p:nvPr/>
        </p:nvSpPr>
        <p:spPr bwMode="auto">
          <a:xfrm>
            <a:off x="2487496" y="1231900"/>
            <a:ext cx="146050" cy="14446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</p:spPr>
        <p:txBody>
          <a:bodyPr anchor="ctr">
            <a:spAutoFit/>
          </a:bodyPr>
          <a:lstStyle/>
          <a:p>
            <a:pPr algn="l"/>
            <a:endParaRPr lang="de-DE"/>
          </a:p>
        </p:txBody>
      </p:sp>
      <p:sp>
        <p:nvSpPr>
          <p:cNvPr id="238604" name="Freeform 12"/>
          <p:cNvSpPr>
            <a:spLocks/>
          </p:cNvSpPr>
          <p:nvPr/>
        </p:nvSpPr>
        <p:spPr bwMode="auto">
          <a:xfrm>
            <a:off x="2633546" y="1374775"/>
            <a:ext cx="3960813" cy="1441450"/>
          </a:xfrm>
          <a:custGeom>
            <a:avLst/>
            <a:gdLst>
              <a:gd name="T0" fmla="*/ 2147483647 w 2495"/>
              <a:gd name="T1" fmla="*/ 2147483647 h 953"/>
              <a:gd name="T2" fmla="*/ 0 w 2495"/>
              <a:gd name="T3" fmla="*/ 0 h 953"/>
              <a:gd name="T4" fmla="*/ 0 60000 65536"/>
              <a:gd name="T5" fmla="*/ 0 60000 65536"/>
              <a:gd name="T6" fmla="*/ 0 w 2495"/>
              <a:gd name="T7" fmla="*/ 0 h 953"/>
              <a:gd name="T8" fmla="*/ 2495 w 2495"/>
              <a:gd name="T9" fmla="*/ 953 h 95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95" h="953">
                <a:moveTo>
                  <a:pt x="2495" y="953"/>
                </a:moveTo>
                <a:cubicBezTo>
                  <a:pt x="1455" y="556"/>
                  <a:pt x="416" y="159"/>
                  <a:pt x="0" y="0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dash"/>
            <a:round/>
            <a:headEnd/>
            <a:tailEnd type="stealth" w="lg" len="lg"/>
          </a:ln>
        </p:spPr>
        <p:txBody>
          <a:bodyPr/>
          <a:lstStyle/>
          <a:p>
            <a:pPr algn="l"/>
            <a:endParaRPr lang="de-DE"/>
          </a:p>
        </p:txBody>
      </p:sp>
      <p:sp>
        <p:nvSpPr>
          <p:cNvPr id="238605" name="Text Box 13"/>
          <p:cNvSpPr txBox="1">
            <a:spLocks noChangeArrowheads="1"/>
          </p:cNvSpPr>
          <p:nvPr/>
        </p:nvSpPr>
        <p:spPr bwMode="auto">
          <a:xfrm>
            <a:off x="2489168" y="977900"/>
            <a:ext cx="2247731" cy="40011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  <a:latin typeface="Tahoma" pitchFamily="34" charset="0"/>
              </a:rPr>
              <a:t>Ti-hex: </a:t>
            </a:r>
            <a:r>
              <a:rPr lang="en-US" sz="2000" b="1" dirty="0">
                <a:solidFill>
                  <a:srgbClr val="FF3300"/>
                </a:solidFill>
                <a:latin typeface="Tahoma" pitchFamily="34" charset="0"/>
              </a:rPr>
              <a:t>117 </a:t>
            </a:r>
            <a:r>
              <a:rPr lang="en-US" sz="2000" b="1" dirty="0" err="1">
                <a:solidFill>
                  <a:srgbClr val="FF3300"/>
                </a:solidFill>
                <a:latin typeface="Tahoma" pitchFamily="34" charset="0"/>
              </a:rPr>
              <a:t>GPa</a:t>
            </a:r>
            <a:endParaRPr lang="en-US" sz="2000" b="1" dirty="0">
              <a:solidFill>
                <a:srgbClr val="FF3300"/>
              </a:solidFill>
              <a:latin typeface="Tahoma" pitchFamily="34" charset="0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562109" y="2617788"/>
            <a:ext cx="4103687" cy="701675"/>
            <a:chOff x="1701" y="1649"/>
            <a:chExt cx="2585" cy="442"/>
          </a:xfrm>
        </p:grpSpPr>
        <p:sp>
          <p:nvSpPr>
            <p:cNvPr id="18460" name="AutoShape 15"/>
            <p:cNvSpPr>
              <a:spLocks noChangeArrowheads="1"/>
            </p:cNvSpPr>
            <p:nvPr/>
          </p:nvSpPr>
          <p:spPr bwMode="auto">
            <a:xfrm>
              <a:off x="2920" y="1860"/>
              <a:ext cx="96" cy="95"/>
            </a:xfrm>
            <a:prstGeom prst="diamond">
              <a:avLst/>
            </a:prstGeom>
            <a:solidFill>
              <a:srgbClr val="FFFF99"/>
            </a:solidFill>
            <a:ln w="508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2000" b="1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18461" name="AutoShape 16"/>
            <p:cNvSpPr>
              <a:spLocks noChangeArrowheads="1"/>
            </p:cNvSpPr>
            <p:nvPr/>
          </p:nvSpPr>
          <p:spPr bwMode="auto">
            <a:xfrm>
              <a:off x="3782" y="1815"/>
              <a:ext cx="96" cy="95"/>
            </a:xfrm>
            <a:prstGeom prst="diamond">
              <a:avLst/>
            </a:prstGeom>
            <a:solidFill>
              <a:srgbClr val="FFFF99"/>
            </a:solidFill>
            <a:ln w="508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2000" b="1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18462" name="AutoShape 17"/>
            <p:cNvSpPr>
              <a:spLocks noChangeArrowheads="1"/>
            </p:cNvSpPr>
            <p:nvPr/>
          </p:nvSpPr>
          <p:spPr bwMode="auto">
            <a:xfrm>
              <a:off x="3345" y="1728"/>
              <a:ext cx="96" cy="95"/>
            </a:xfrm>
            <a:prstGeom prst="diamond">
              <a:avLst/>
            </a:prstGeom>
            <a:solidFill>
              <a:srgbClr val="FFFF99"/>
            </a:solidFill>
            <a:ln w="508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2000" b="1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18463" name="Text Box 18"/>
            <p:cNvSpPr txBox="1">
              <a:spLocks noChangeArrowheads="1"/>
            </p:cNvSpPr>
            <p:nvPr/>
          </p:nvSpPr>
          <p:spPr bwMode="auto">
            <a:xfrm>
              <a:off x="1701" y="1649"/>
              <a:ext cx="959" cy="44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2000">
                  <a:solidFill>
                    <a:srgbClr val="009900"/>
                  </a:solidFill>
                  <a:latin typeface="Tahoma" pitchFamily="34" charset="0"/>
                </a:rPr>
                <a:t>theory: bcc </a:t>
              </a:r>
            </a:p>
            <a:p>
              <a:r>
                <a:rPr lang="en-US" sz="2000">
                  <a:solidFill>
                    <a:srgbClr val="009900"/>
                  </a:solidFill>
                  <a:latin typeface="Tahoma" pitchFamily="34" charset="0"/>
                </a:rPr>
                <a:t>polycrystals</a:t>
              </a:r>
            </a:p>
          </p:txBody>
        </p:sp>
        <p:sp>
          <p:nvSpPr>
            <p:cNvPr id="18464" name="AutoShape 19"/>
            <p:cNvSpPr>
              <a:spLocks noChangeArrowheads="1"/>
            </p:cNvSpPr>
            <p:nvPr/>
          </p:nvSpPr>
          <p:spPr bwMode="auto">
            <a:xfrm>
              <a:off x="4190" y="1728"/>
              <a:ext cx="96" cy="95"/>
            </a:xfrm>
            <a:prstGeom prst="diamond">
              <a:avLst/>
            </a:prstGeom>
            <a:solidFill>
              <a:srgbClr val="FFFF99"/>
            </a:solidFill>
            <a:ln w="508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2000" b="1">
                <a:solidFill>
                  <a:srgbClr val="FF3300"/>
                </a:solidFill>
                <a:latin typeface="Tahoma" pitchFamily="34" charset="0"/>
              </a:endParaRPr>
            </a:p>
          </p:txBody>
        </p:sp>
        <p:sp>
          <p:nvSpPr>
            <p:cNvPr id="18465" name="Freeform 20"/>
            <p:cNvSpPr>
              <a:spLocks/>
            </p:cNvSpPr>
            <p:nvPr/>
          </p:nvSpPr>
          <p:spPr bwMode="auto">
            <a:xfrm>
              <a:off x="2699" y="1774"/>
              <a:ext cx="1542" cy="90"/>
            </a:xfrm>
            <a:custGeom>
              <a:avLst/>
              <a:gdLst>
                <a:gd name="T0" fmla="*/ 1691 w 1406"/>
                <a:gd name="T1" fmla="*/ 0 h 90"/>
                <a:gd name="T2" fmla="*/ 0 w 1406"/>
                <a:gd name="T3" fmla="*/ 90 h 90"/>
                <a:gd name="T4" fmla="*/ 0 60000 65536"/>
                <a:gd name="T5" fmla="*/ 0 60000 65536"/>
                <a:gd name="T6" fmla="*/ 0 w 1406"/>
                <a:gd name="T7" fmla="*/ 0 h 90"/>
                <a:gd name="T8" fmla="*/ 1406 w 1406"/>
                <a:gd name="T9" fmla="*/ 90 h 9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06" h="90">
                  <a:moveTo>
                    <a:pt x="1406" y="0"/>
                  </a:moveTo>
                  <a:cubicBezTo>
                    <a:pt x="820" y="37"/>
                    <a:pt x="234" y="75"/>
                    <a:pt x="0" y="90"/>
                  </a:cubicBezTo>
                </a:path>
              </a:pathLst>
            </a:custGeom>
            <a:noFill/>
            <a:ln w="50800">
              <a:solidFill>
                <a:srgbClr val="008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algn="l"/>
              <a:endParaRPr lang="de-DE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4014671" y="700644"/>
            <a:ext cx="4765469" cy="5745431"/>
            <a:chOff x="1231" y="398"/>
            <a:chExt cx="3144" cy="37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18452" name="Picture 28"/>
            <p:cNvPicPr>
              <a:picLocks noChangeAspect="1" noChangeArrowheads="1"/>
            </p:cNvPicPr>
            <p:nvPr/>
          </p:nvPicPr>
          <p:blipFill>
            <a:blip r:embed="rId3" cstate="print"/>
            <a:srcRect t="1793" b="1265"/>
            <a:stretch>
              <a:fillRect/>
            </a:stretch>
          </p:blipFill>
          <p:spPr bwMode="auto">
            <a:xfrm>
              <a:off x="1231" y="398"/>
              <a:ext cx="3144" cy="3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sp>
          <p:nvSpPr>
            <p:cNvPr id="18454" name="Text Box 30"/>
            <p:cNvSpPr txBox="1">
              <a:spLocks noChangeArrowheads="1"/>
            </p:cNvSpPr>
            <p:nvPr/>
          </p:nvSpPr>
          <p:spPr bwMode="auto">
            <a:xfrm>
              <a:off x="3534" y="3128"/>
              <a:ext cx="385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>
              <a:spAutoFit/>
            </a:bodyPr>
            <a:lstStyle/>
            <a:p>
              <a:pPr marL="342900" indent="-342900" algn="l"/>
              <a:r>
                <a:rPr lang="de-DE" sz="1600" b="1" dirty="0"/>
                <a:t>XRD</a:t>
              </a:r>
            </a:p>
            <a:p>
              <a:pPr marL="342900" indent="-342900" algn="l"/>
              <a:r>
                <a:rPr lang="de-DE" sz="1600" b="1" dirty="0"/>
                <a:t>DFT</a:t>
              </a:r>
              <a:endParaRPr lang="en-US" sz="1600" b="1" dirty="0"/>
            </a:p>
          </p:txBody>
        </p:sp>
      </p:grpSp>
      <p:sp>
        <p:nvSpPr>
          <p:cNvPr id="238624" name="Text Box 32"/>
          <p:cNvSpPr txBox="1">
            <a:spLocks noChangeArrowheads="1"/>
          </p:cNvSpPr>
          <p:nvPr/>
        </p:nvSpPr>
        <p:spPr bwMode="auto">
          <a:xfrm rot="-5400000">
            <a:off x="-434899" y="2932798"/>
            <a:ext cx="413882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b="1" dirty="0" smtClean="0">
              <a:solidFill>
                <a:srgbClr val="009900"/>
              </a:solidFill>
            </a:endParaRPr>
          </a:p>
          <a:p>
            <a:pPr algn="l"/>
            <a:r>
              <a:rPr lang="en-US" b="1" dirty="0" smtClean="0">
                <a:solidFill>
                  <a:srgbClr val="009900"/>
                </a:solidFill>
              </a:rPr>
              <a:t>polycrystal </a:t>
            </a:r>
            <a:r>
              <a:rPr lang="en-US" b="1" dirty="0">
                <a:solidFill>
                  <a:srgbClr val="009900"/>
                </a:solidFill>
              </a:rPr>
              <a:t>Young`s modulus  (</a:t>
            </a:r>
            <a:r>
              <a:rPr lang="en-US" b="1" dirty="0" err="1">
                <a:solidFill>
                  <a:srgbClr val="009900"/>
                </a:solidFill>
              </a:rPr>
              <a:t>GPa</a:t>
            </a:r>
            <a:r>
              <a:rPr lang="en-US" b="1" dirty="0">
                <a:solidFill>
                  <a:srgbClr val="009900"/>
                </a:solidFill>
              </a:rPr>
              <a:t>)</a:t>
            </a:r>
          </a:p>
        </p:txBody>
      </p:sp>
      <p:sp>
        <p:nvSpPr>
          <p:cNvPr id="18447" name="Rectangle 33"/>
          <p:cNvSpPr>
            <a:spLocks noChangeArrowheads="1"/>
          </p:cNvSpPr>
          <p:nvPr/>
        </p:nvSpPr>
        <p:spPr bwMode="auto">
          <a:xfrm>
            <a:off x="4572556" y="6629400"/>
            <a:ext cx="467385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de-DE" sz="900" dirty="0" smtClean="0">
                <a:solidFill>
                  <a:srgbClr val="B2B2B2"/>
                </a:solidFill>
              </a:rPr>
              <a:t>Raabe</a:t>
            </a:r>
            <a:r>
              <a:rPr lang="de-DE" sz="900" dirty="0">
                <a:solidFill>
                  <a:srgbClr val="B2B2B2"/>
                </a:solidFill>
              </a:rPr>
              <a:t>, </a:t>
            </a:r>
            <a:r>
              <a:rPr lang="de-DE" sz="900" dirty="0" smtClean="0">
                <a:solidFill>
                  <a:srgbClr val="B2B2B2"/>
                </a:solidFill>
              </a:rPr>
              <a:t>Sander</a:t>
            </a:r>
            <a:r>
              <a:rPr lang="de-DE" sz="900" dirty="0">
                <a:solidFill>
                  <a:srgbClr val="B2B2B2"/>
                </a:solidFill>
              </a:rPr>
              <a:t>, </a:t>
            </a:r>
            <a:r>
              <a:rPr lang="de-DE" sz="900" dirty="0" err="1" smtClean="0">
                <a:solidFill>
                  <a:srgbClr val="B2B2B2"/>
                </a:solidFill>
              </a:rPr>
              <a:t>Friák</a:t>
            </a:r>
            <a:r>
              <a:rPr lang="de-DE" sz="900" dirty="0">
                <a:solidFill>
                  <a:srgbClr val="B2B2B2"/>
                </a:solidFill>
              </a:rPr>
              <a:t>, </a:t>
            </a:r>
            <a:r>
              <a:rPr lang="de-DE" sz="900" dirty="0" smtClean="0">
                <a:solidFill>
                  <a:srgbClr val="B2B2B2"/>
                </a:solidFill>
              </a:rPr>
              <a:t>Ma</a:t>
            </a:r>
            <a:r>
              <a:rPr lang="de-DE" sz="900" dirty="0">
                <a:solidFill>
                  <a:srgbClr val="B2B2B2"/>
                </a:solidFill>
              </a:rPr>
              <a:t>, </a:t>
            </a:r>
            <a:r>
              <a:rPr lang="de-DE" sz="900" dirty="0" smtClean="0">
                <a:solidFill>
                  <a:srgbClr val="B2B2B2"/>
                </a:solidFill>
              </a:rPr>
              <a:t>Neugebauer</a:t>
            </a:r>
            <a:r>
              <a:rPr lang="de-DE" sz="900" dirty="0">
                <a:solidFill>
                  <a:srgbClr val="B2B2B2"/>
                </a:solidFill>
              </a:rPr>
              <a:t>, </a:t>
            </a:r>
            <a:r>
              <a:rPr lang="en-GB" sz="900" dirty="0" err="1">
                <a:solidFill>
                  <a:srgbClr val="B2B2B2"/>
                </a:solidFill>
              </a:rPr>
              <a:t>Acta</a:t>
            </a:r>
            <a:r>
              <a:rPr lang="en-GB" sz="900" dirty="0">
                <a:solidFill>
                  <a:srgbClr val="B2B2B2"/>
                </a:solidFill>
              </a:rPr>
              <a:t> </a:t>
            </a:r>
            <a:r>
              <a:rPr lang="en-GB" sz="900" dirty="0" err="1">
                <a:solidFill>
                  <a:srgbClr val="B2B2B2"/>
                </a:solidFill>
              </a:rPr>
              <a:t>Materialia</a:t>
            </a:r>
            <a:r>
              <a:rPr lang="en-GB" sz="900" dirty="0">
                <a:solidFill>
                  <a:srgbClr val="B2B2B2"/>
                </a:solidFill>
              </a:rPr>
              <a:t> 55 (2007) 4475</a:t>
            </a: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49834" y="44450"/>
            <a:ext cx="8479688" cy="431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>
              <a:defRPr/>
            </a:pPr>
            <a:r>
              <a:rPr lang="de-DE" sz="2000" b="1" dirty="0" err="1" smtClean="0">
                <a:solidFill>
                  <a:schemeClr val="bg1"/>
                </a:solidFill>
              </a:rPr>
              <a:t>Elastic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properties</a:t>
            </a:r>
            <a:r>
              <a:rPr lang="de-DE" sz="2000" b="1" dirty="0" smtClean="0">
                <a:solidFill>
                  <a:schemeClr val="bg1"/>
                </a:solidFill>
              </a:rPr>
              <a:t> / Hershey </a:t>
            </a:r>
            <a:r>
              <a:rPr lang="de-DE" sz="2000" b="1" dirty="0" err="1" smtClean="0">
                <a:solidFill>
                  <a:schemeClr val="bg1"/>
                </a:solidFill>
              </a:rPr>
              <a:t>homogenization</a:t>
            </a:r>
            <a:endParaRPr lang="de-DE" sz="2000" b="1" dirty="0">
              <a:solidFill>
                <a:schemeClr val="bg1"/>
              </a:solidFill>
            </a:endParaRPr>
          </a:p>
        </p:txBody>
      </p:sp>
      <p:pic>
        <p:nvPicPr>
          <p:cNvPr id="48" name="Picture 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8728" y="4892637"/>
            <a:ext cx="409251" cy="63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sp>
        <p:nvSpPr>
          <p:cNvPr id="36" name="Textfeld 35"/>
          <p:cNvSpPr txBox="1"/>
          <p:nvPr/>
        </p:nvSpPr>
        <p:spPr>
          <a:xfrm>
            <a:off x="7750125" y="878776"/>
            <a:ext cx="58221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hex</a:t>
            </a:r>
          </a:p>
          <a:p>
            <a:r>
              <a:rPr lang="de-DE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bcc</a:t>
            </a:r>
            <a:endParaRPr lang="de-DE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03" grpId="0" animBg="1"/>
      <p:bldP spid="238603" grpId="1" animBg="1"/>
      <p:bldP spid="238604" grpId="0" animBg="1"/>
      <p:bldP spid="238605" grpId="0"/>
      <p:bldP spid="238624" grpId="0" animBg="1"/>
      <p:bldP spid="36" grpId="0" animBg="1"/>
      <p:bldP spid="3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DBCA18B-4C39-415B-893F-9D6190916A22}" type="slidenum">
              <a:rPr lang="en-US" smtClean="0"/>
              <a:pPr/>
              <a:t>18</a:t>
            </a:fld>
            <a:endParaRPr lang="en-US" dirty="0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4638" y="1497013"/>
            <a:ext cx="2462212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8788" y="2339975"/>
            <a:ext cx="2347912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3775" y="2373313"/>
            <a:ext cx="2403475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13" y="2200275"/>
            <a:ext cx="2544762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4" name="Line 14"/>
          <p:cNvSpPr>
            <a:spLocks noChangeShapeType="1"/>
          </p:cNvSpPr>
          <p:nvPr/>
        </p:nvSpPr>
        <p:spPr bwMode="auto">
          <a:xfrm>
            <a:off x="1470025" y="3800475"/>
            <a:ext cx="539750" cy="3937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4517" name="Text Box 21"/>
          <p:cNvSpPr txBox="1">
            <a:spLocks noChangeArrowheads="1"/>
          </p:cNvSpPr>
          <p:nvPr/>
        </p:nvSpPr>
        <p:spPr bwMode="auto">
          <a:xfrm>
            <a:off x="946519" y="-1364770"/>
            <a:ext cx="7602538" cy="47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anchor="ctr"/>
          <a:lstStyle/>
          <a:p>
            <a:pPr algn="l">
              <a:defRPr/>
            </a:pP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-3175" y="666750"/>
            <a:ext cx="8910638" cy="4691063"/>
            <a:chOff x="-2" y="420"/>
            <a:chExt cx="5613" cy="2955"/>
          </a:xfrm>
        </p:grpSpPr>
        <p:sp>
          <p:nvSpPr>
            <p:cNvPr id="25617" name="Text Box 6"/>
            <p:cNvSpPr txBox="1">
              <a:spLocks noChangeArrowheads="1"/>
            </p:cNvSpPr>
            <p:nvPr/>
          </p:nvSpPr>
          <p:spPr bwMode="auto">
            <a:xfrm>
              <a:off x="103" y="1111"/>
              <a:ext cx="1253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pPr defTabSz="804863" eaLnBrk="0" hangingPunct="0"/>
              <a:r>
                <a:rPr lang="en-US" altLang="zh-CN" sz="2000" b="1">
                  <a:ea typeface="SimSun" pitchFamily="2" charset="-122"/>
                </a:rPr>
                <a:t>Ti-18.75at.%Nb</a:t>
              </a:r>
            </a:p>
          </p:txBody>
        </p:sp>
        <p:sp>
          <p:nvSpPr>
            <p:cNvPr id="25618" name="Text Box 7"/>
            <p:cNvSpPr txBox="1">
              <a:spLocks noChangeArrowheads="1"/>
            </p:cNvSpPr>
            <p:nvPr/>
          </p:nvSpPr>
          <p:spPr bwMode="auto">
            <a:xfrm>
              <a:off x="1678" y="1111"/>
              <a:ext cx="1031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pPr defTabSz="804863" eaLnBrk="0" hangingPunct="0"/>
              <a:r>
                <a:rPr lang="en-US" altLang="zh-CN" sz="2000" b="1">
                  <a:ea typeface="SimSun" pitchFamily="2" charset="-122"/>
                </a:rPr>
                <a:t>Ti-25at.%Nb</a:t>
              </a:r>
            </a:p>
          </p:txBody>
        </p:sp>
        <p:sp>
          <p:nvSpPr>
            <p:cNvPr id="25619" name="Text Box 8"/>
            <p:cNvSpPr txBox="1">
              <a:spLocks noChangeArrowheads="1"/>
            </p:cNvSpPr>
            <p:nvPr/>
          </p:nvSpPr>
          <p:spPr bwMode="auto">
            <a:xfrm>
              <a:off x="2879" y="1111"/>
              <a:ext cx="1253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pPr defTabSz="804863" eaLnBrk="0" hangingPunct="0"/>
              <a:r>
                <a:rPr lang="en-US" altLang="zh-CN" sz="2000" b="1">
                  <a:ea typeface="SimSun" pitchFamily="2" charset="-122"/>
                </a:rPr>
                <a:t>Ti-31.25at.%Nb</a:t>
              </a:r>
            </a:p>
          </p:txBody>
        </p:sp>
        <p:sp>
          <p:nvSpPr>
            <p:cNvPr id="25620" name="Text Box 9"/>
            <p:cNvSpPr txBox="1">
              <a:spLocks noChangeArrowheads="1"/>
            </p:cNvSpPr>
            <p:nvPr/>
          </p:nvSpPr>
          <p:spPr bwMode="auto">
            <a:xfrm>
              <a:off x="374" y="3125"/>
              <a:ext cx="777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pPr defTabSz="804863" eaLnBrk="0" hangingPunct="0"/>
              <a:r>
                <a:rPr lang="en-US" altLang="zh-CN" sz="2000" b="1">
                  <a:ea typeface="SimSun" pitchFamily="2" charset="-122"/>
                </a:rPr>
                <a:t>A</a:t>
              </a:r>
              <a:r>
                <a:rPr lang="en-US" altLang="zh-CN" sz="2000" b="1" baseline="-25000">
                  <a:ea typeface="SimSun" pitchFamily="2" charset="-122"/>
                </a:rPr>
                <a:t>z</a:t>
              </a:r>
              <a:r>
                <a:rPr lang="en-US" altLang="zh-CN" sz="2000" b="1">
                  <a:ea typeface="SimSun" pitchFamily="2" charset="-122"/>
                </a:rPr>
                <a:t>=3.210</a:t>
              </a:r>
            </a:p>
          </p:txBody>
        </p:sp>
        <p:sp>
          <p:nvSpPr>
            <p:cNvPr id="25621" name="Text Box 10"/>
            <p:cNvSpPr txBox="1">
              <a:spLocks noChangeArrowheads="1"/>
            </p:cNvSpPr>
            <p:nvPr/>
          </p:nvSpPr>
          <p:spPr bwMode="auto">
            <a:xfrm>
              <a:off x="1817" y="3125"/>
              <a:ext cx="777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pPr defTabSz="804863" eaLnBrk="0" hangingPunct="0"/>
              <a:r>
                <a:rPr lang="en-US" altLang="zh-CN" sz="2000" b="1">
                  <a:ea typeface="SimSun" pitchFamily="2" charset="-122"/>
                </a:rPr>
                <a:t>A</a:t>
              </a:r>
              <a:r>
                <a:rPr lang="en-US" altLang="zh-CN" sz="2000" b="1" baseline="-25000">
                  <a:ea typeface="SimSun" pitchFamily="2" charset="-122"/>
                </a:rPr>
                <a:t>z</a:t>
              </a:r>
              <a:r>
                <a:rPr lang="en-US" altLang="zh-CN" sz="2000" b="1">
                  <a:ea typeface="SimSun" pitchFamily="2" charset="-122"/>
                </a:rPr>
                <a:t>=2.418</a:t>
              </a:r>
            </a:p>
          </p:txBody>
        </p:sp>
        <p:sp>
          <p:nvSpPr>
            <p:cNvPr id="25622" name="Text Box 11"/>
            <p:cNvSpPr txBox="1">
              <a:spLocks noChangeArrowheads="1"/>
            </p:cNvSpPr>
            <p:nvPr/>
          </p:nvSpPr>
          <p:spPr bwMode="auto">
            <a:xfrm>
              <a:off x="3155" y="3125"/>
              <a:ext cx="777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pPr defTabSz="804863" eaLnBrk="0" hangingPunct="0"/>
              <a:r>
                <a:rPr lang="en-US" altLang="zh-CN" sz="2000" b="1">
                  <a:ea typeface="SimSun" pitchFamily="2" charset="-122"/>
                </a:rPr>
                <a:t>A</a:t>
              </a:r>
              <a:r>
                <a:rPr lang="en-US" altLang="zh-CN" sz="2000" b="1" baseline="-25000">
                  <a:ea typeface="SimSun" pitchFamily="2" charset="-122"/>
                </a:rPr>
                <a:t>z</a:t>
              </a:r>
              <a:r>
                <a:rPr lang="en-US" altLang="zh-CN" sz="2000" b="1">
                  <a:ea typeface="SimSun" pitchFamily="2" charset="-122"/>
                </a:rPr>
                <a:t>=1.058</a:t>
              </a:r>
            </a:p>
          </p:txBody>
        </p:sp>
        <p:sp>
          <p:nvSpPr>
            <p:cNvPr id="25623" name="Line 12"/>
            <p:cNvSpPr>
              <a:spLocks noChangeShapeType="1"/>
            </p:cNvSpPr>
            <p:nvPr/>
          </p:nvSpPr>
          <p:spPr bwMode="auto">
            <a:xfrm flipV="1">
              <a:off x="787" y="1423"/>
              <a:ext cx="0" cy="60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624" name="Line 13"/>
            <p:cNvSpPr>
              <a:spLocks noChangeShapeType="1"/>
            </p:cNvSpPr>
            <p:nvPr/>
          </p:nvSpPr>
          <p:spPr bwMode="auto">
            <a:xfrm flipH="1">
              <a:off x="80" y="2376"/>
              <a:ext cx="494" cy="29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625" name="Text Box 15"/>
            <p:cNvSpPr txBox="1">
              <a:spLocks noChangeArrowheads="1"/>
            </p:cNvSpPr>
            <p:nvPr/>
          </p:nvSpPr>
          <p:spPr bwMode="auto">
            <a:xfrm>
              <a:off x="247" y="1414"/>
              <a:ext cx="462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pPr defTabSz="804863" eaLnBrk="0" hangingPunct="0"/>
              <a:r>
                <a:rPr lang="en-US" altLang="zh-CN" sz="2000">
                  <a:latin typeface="Times New Roman" pitchFamily="18" charset="0"/>
                  <a:ea typeface="SimSun" pitchFamily="2" charset="-122"/>
                </a:rPr>
                <a:t>[001]</a:t>
              </a:r>
            </a:p>
          </p:txBody>
        </p:sp>
        <p:sp>
          <p:nvSpPr>
            <p:cNvPr id="25626" name="Text Box 16"/>
            <p:cNvSpPr txBox="1">
              <a:spLocks noChangeArrowheads="1"/>
            </p:cNvSpPr>
            <p:nvPr/>
          </p:nvSpPr>
          <p:spPr bwMode="auto">
            <a:xfrm>
              <a:off x="-2" y="2766"/>
              <a:ext cx="462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pPr defTabSz="804863" eaLnBrk="0" hangingPunct="0"/>
              <a:r>
                <a:rPr lang="en-US" altLang="zh-CN" sz="2000">
                  <a:latin typeface="Times New Roman" pitchFamily="18" charset="0"/>
                  <a:ea typeface="SimSun" pitchFamily="2" charset="-122"/>
                </a:rPr>
                <a:t>[100]</a:t>
              </a:r>
            </a:p>
          </p:txBody>
        </p:sp>
        <p:sp>
          <p:nvSpPr>
            <p:cNvPr id="25627" name="Text Box 17"/>
            <p:cNvSpPr txBox="1">
              <a:spLocks noChangeArrowheads="1"/>
            </p:cNvSpPr>
            <p:nvPr/>
          </p:nvSpPr>
          <p:spPr bwMode="auto">
            <a:xfrm>
              <a:off x="927" y="2798"/>
              <a:ext cx="462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pPr defTabSz="804863" eaLnBrk="0" hangingPunct="0"/>
              <a:r>
                <a:rPr lang="en-US" altLang="zh-CN" sz="2000">
                  <a:latin typeface="Times New Roman" pitchFamily="18" charset="0"/>
                  <a:ea typeface="SimSun" pitchFamily="2" charset="-122"/>
                </a:rPr>
                <a:t>[010]</a:t>
              </a:r>
            </a:p>
          </p:txBody>
        </p:sp>
        <p:sp>
          <p:nvSpPr>
            <p:cNvPr id="25628" name="Text Box 18"/>
            <p:cNvSpPr txBox="1">
              <a:spLocks noChangeArrowheads="1"/>
            </p:cNvSpPr>
            <p:nvPr/>
          </p:nvSpPr>
          <p:spPr bwMode="auto">
            <a:xfrm>
              <a:off x="121" y="434"/>
              <a:ext cx="249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l"/>
              <a:r>
                <a:rPr lang="de-DE" altLang="zh-CN" sz="2000" b="1">
                  <a:ea typeface="SimSun" pitchFamily="2" charset="-122"/>
                </a:rPr>
                <a:t>Young‘s modulus surface plots</a:t>
              </a:r>
              <a:endParaRPr lang="en-US" altLang="zh-CN" sz="2000" b="1">
                <a:ea typeface="SimSun" pitchFamily="2" charset="-122"/>
              </a:endParaRPr>
            </a:p>
          </p:txBody>
        </p:sp>
        <p:sp>
          <p:nvSpPr>
            <p:cNvPr id="25629" name="Text Box 19"/>
            <p:cNvSpPr txBox="1">
              <a:spLocks noChangeArrowheads="1"/>
            </p:cNvSpPr>
            <p:nvPr/>
          </p:nvSpPr>
          <p:spPr bwMode="auto">
            <a:xfrm>
              <a:off x="4496" y="1111"/>
              <a:ext cx="730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pPr defTabSz="804863" eaLnBrk="0" hangingPunct="0"/>
              <a:r>
                <a:rPr lang="en-US" altLang="zh-CN" sz="2000" b="1">
                  <a:ea typeface="SimSun" pitchFamily="2" charset="-122"/>
                </a:rPr>
                <a:t>Pure Nb</a:t>
              </a:r>
            </a:p>
          </p:txBody>
        </p:sp>
        <p:sp>
          <p:nvSpPr>
            <p:cNvPr id="25630" name="Text Box 20"/>
            <p:cNvSpPr txBox="1">
              <a:spLocks noChangeArrowheads="1"/>
            </p:cNvSpPr>
            <p:nvPr/>
          </p:nvSpPr>
          <p:spPr bwMode="auto">
            <a:xfrm>
              <a:off x="4420" y="3125"/>
              <a:ext cx="866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pPr defTabSz="804863" eaLnBrk="0" hangingPunct="0"/>
              <a:r>
                <a:rPr lang="en-US" altLang="zh-CN" sz="2000" b="1">
                  <a:ea typeface="SimSun" pitchFamily="2" charset="-122"/>
                </a:rPr>
                <a:t>A</a:t>
              </a:r>
              <a:r>
                <a:rPr lang="en-US" altLang="zh-CN" sz="2000" b="1" baseline="-25000">
                  <a:ea typeface="SimSun" pitchFamily="2" charset="-122"/>
                </a:rPr>
                <a:t>z</a:t>
              </a:r>
              <a:r>
                <a:rPr lang="en-US" altLang="zh-CN" sz="2000" b="1">
                  <a:ea typeface="SimSun" pitchFamily="2" charset="-122"/>
                </a:rPr>
                <a:t>=0.5027</a:t>
              </a:r>
            </a:p>
          </p:txBody>
        </p:sp>
        <p:sp>
          <p:nvSpPr>
            <p:cNvPr id="25631" name="Rectangle 23"/>
            <p:cNvSpPr>
              <a:spLocks noChangeArrowheads="1"/>
            </p:cNvSpPr>
            <p:nvPr/>
          </p:nvSpPr>
          <p:spPr bwMode="auto">
            <a:xfrm>
              <a:off x="3979" y="420"/>
              <a:ext cx="163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l"/>
              <a:r>
                <a:rPr lang="de-DE" b="1">
                  <a:ea typeface="SimSun" pitchFamily="2" charset="-122"/>
                </a:rPr>
                <a:t>A</a:t>
              </a:r>
              <a:r>
                <a:rPr lang="de-DE" b="1" baseline="-25000">
                  <a:ea typeface="SimSun" pitchFamily="2" charset="-122"/>
                </a:rPr>
                <a:t>z</a:t>
              </a:r>
              <a:r>
                <a:rPr lang="de-DE" b="1">
                  <a:ea typeface="SimSun" pitchFamily="2" charset="-122"/>
                </a:rPr>
                <a:t>= 2 C</a:t>
              </a:r>
              <a:r>
                <a:rPr lang="de-DE" b="1" baseline="-25000">
                  <a:ea typeface="SimSun" pitchFamily="2" charset="-122"/>
                </a:rPr>
                <a:t>44</a:t>
              </a:r>
              <a:r>
                <a:rPr lang="de-DE" b="1">
                  <a:ea typeface="SimSun" pitchFamily="2" charset="-122"/>
                </a:rPr>
                <a:t>/(C</a:t>
              </a:r>
              <a:r>
                <a:rPr lang="de-DE" b="1" baseline="-25000">
                  <a:ea typeface="SimSun" pitchFamily="2" charset="-122"/>
                </a:rPr>
                <a:t>11</a:t>
              </a:r>
              <a:r>
                <a:rPr lang="de-DE" b="1">
                  <a:ea typeface="SimSun" pitchFamily="2" charset="-122"/>
                </a:rPr>
                <a:t> − C</a:t>
              </a:r>
              <a:r>
                <a:rPr lang="de-DE" b="1" baseline="-25000">
                  <a:ea typeface="SimSun" pitchFamily="2" charset="-122"/>
                </a:rPr>
                <a:t>12</a:t>
              </a:r>
              <a:r>
                <a:rPr lang="de-DE" b="1">
                  <a:ea typeface="SimSun" pitchFamily="2" charset="-122"/>
                </a:rPr>
                <a:t>)</a:t>
              </a:r>
            </a:p>
          </p:txBody>
        </p:sp>
      </p:grpSp>
      <p:pic>
        <p:nvPicPr>
          <p:cNvPr id="35871" name="Picture 5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67525" y="2336305"/>
            <a:ext cx="22764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72" name="AutoShape 6"/>
          <p:cNvSpPr>
            <a:spLocks noChangeArrowheads="1"/>
          </p:cNvSpPr>
          <p:nvPr/>
        </p:nvSpPr>
        <p:spPr bwMode="auto">
          <a:xfrm rot="2448446">
            <a:off x="2587022" y="2730545"/>
            <a:ext cx="711896" cy="819388"/>
          </a:xfrm>
          <a:prstGeom prst="rightArrow">
            <a:avLst>
              <a:gd name="adj1" fmla="val 44756"/>
              <a:gd name="adj2" fmla="val 40122"/>
            </a:avLst>
          </a:prstGeom>
          <a:solidFill>
            <a:schemeClr val="accent1">
              <a:alpha val="69019"/>
            </a:schemeClr>
          </a:solidFill>
          <a:ln w="34925" algn="ctr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174" lon="20207417" rev="3190582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anchor="ctr">
            <a:spAutoFit/>
          </a:bodyPr>
          <a:lstStyle/>
          <a:p>
            <a:pPr algn="l">
              <a:defRPr/>
            </a:pPr>
            <a:endParaRPr lang="de-DE"/>
          </a:p>
        </p:txBody>
      </p:sp>
      <p:sp>
        <p:nvSpPr>
          <p:cNvPr id="35873" name="AutoShape 7"/>
          <p:cNvSpPr>
            <a:spLocks noChangeArrowheads="1"/>
          </p:cNvSpPr>
          <p:nvPr/>
        </p:nvSpPr>
        <p:spPr bwMode="auto">
          <a:xfrm rot="2491969">
            <a:off x="5890437" y="2814884"/>
            <a:ext cx="740144" cy="733663"/>
          </a:xfrm>
          <a:prstGeom prst="rightArrow">
            <a:avLst>
              <a:gd name="adj1" fmla="val 50000"/>
              <a:gd name="adj2" fmla="val 46463"/>
            </a:avLst>
          </a:prstGeom>
          <a:solidFill>
            <a:schemeClr val="accent1">
              <a:alpha val="69019"/>
            </a:schemeClr>
          </a:solidFill>
          <a:ln w="34925" algn="ctr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174" lon="20207417" rev="3190582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anchor="ctr">
            <a:spAutoFit/>
          </a:bodyPr>
          <a:lstStyle/>
          <a:p>
            <a:pPr algn="l">
              <a:defRPr/>
            </a:pPr>
            <a:endParaRPr lang="de-DE"/>
          </a:p>
        </p:txBody>
      </p:sp>
      <p:sp>
        <p:nvSpPr>
          <p:cNvPr id="25615" name="Rectangle 34"/>
          <p:cNvSpPr>
            <a:spLocks noChangeArrowheads="1"/>
          </p:cNvSpPr>
          <p:nvPr/>
        </p:nvSpPr>
        <p:spPr bwMode="auto">
          <a:xfrm>
            <a:off x="4598569" y="6627168"/>
            <a:ext cx="405752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de-DE" sz="900" dirty="0" smtClean="0">
                <a:solidFill>
                  <a:srgbClr val="B2B2B2"/>
                </a:solidFill>
              </a:rPr>
              <a:t>Ma</a:t>
            </a:r>
            <a:r>
              <a:rPr lang="de-DE" sz="900" dirty="0">
                <a:solidFill>
                  <a:srgbClr val="B2B2B2"/>
                </a:solidFill>
              </a:rPr>
              <a:t>, </a:t>
            </a:r>
            <a:r>
              <a:rPr lang="de-DE" sz="900" dirty="0" err="1" smtClean="0">
                <a:solidFill>
                  <a:srgbClr val="B2B2B2"/>
                </a:solidFill>
              </a:rPr>
              <a:t>Friák</a:t>
            </a:r>
            <a:r>
              <a:rPr lang="de-DE" sz="900" dirty="0">
                <a:solidFill>
                  <a:srgbClr val="B2B2B2"/>
                </a:solidFill>
              </a:rPr>
              <a:t>, </a:t>
            </a:r>
            <a:r>
              <a:rPr lang="de-DE" sz="900" dirty="0" smtClean="0">
                <a:solidFill>
                  <a:srgbClr val="B2B2B2"/>
                </a:solidFill>
              </a:rPr>
              <a:t>Neugebauer</a:t>
            </a:r>
            <a:r>
              <a:rPr lang="de-DE" sz="900" dirty="0">
                <a:solidFill>
                  <a:srgbClr val="B2B2B2"/>
                </a:solidFill>
              </a:rPr>
              <a:t>, </a:t>
            </a:r>
            <a:r>
              <a:rPr lang="de-DE" sz="900" dirty="0" smtClean="0">
                <a:solidFill>
                  <a:srgbClr val="B2B2B2"/>
                </a:solidFill>
              </a:rPr>
              <a:t>Raabe</a:t>
            </a:r>
            <a:r>
              <a:rPr lang="de-DE" sz="900" dirty="0">
                <a:solidFill>
                  <a:srgbClr val="B2B2B2"/>
                </a:solidFill>
              </a:rPr>
              <a:t>, </a:t>
            </a:r>
            <a:r>
              <a:rPr lang="de-DE" sz="900" dirty="0" err="1" smtClean="0">
                <a:solidFill>
                  <a:srgbClr val="B2B2B2"/>
                </a:solidFill>
              </a:rPr>
              <a:t>Roters</a:t>
            </a:r>
            <a:r>
              <a:rPr lang="de-DE" sz="900" dirty="0">
                <a:solidFill>
                  <a:srgbClr val="B2B2B2"/>
                </a:solidFill>
              </a:rPr>
              <a:t>: phys. stat. sol. B 245 (2008) 2642 </a:t>
            </a:r>
          </a:p>
        </p:txBody>
      </p:sp>
      <p:sp>
        <p:nvSpPr>
          <p:cNvPr id="35875" name="Text Box 35"/>
          <p:cNvSpPr txBox="1">
            <a:spLocks noChangeArrowheads="1"/>
          </p:cNvSpPr>
          <p:nvPr/>
        </p:nvSpPr>
        <p:spPr bwMode="auto">
          <a:xfrm>
            <a:off x="5809070" y="3476252"/>
            <a:ext cx="997389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DDDDD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de-DE" sz="1700" dirty="0"/>
              <a:t>Hershey</a:t>
            </a:r>
          </a:p>
          <a:p>
            <a:pPr algn="l">
              <a:defRPr/>
            </a:pPr>
            <a:r>
              <a:rPr lang="de-DE" sz="1700" dirty="0"/>
              <a:t>FEM</a:t>
            </a:r>
          </a:p>
          <a:p>
            <a:pPr algn="l">
              <a:defRPr/>
            </a:pPr>
            <a:r>
              <a:rPr lang="de-DE" sz="1700" dirty="0"/>
              <a:t>FFT</a:t>
            </a:r>
          </a:p>
        </p:txBody>
      </p:sp>
      <p:pic>
        <p:nvPicPr>
          <p:cNvPr id="34" name="Picture 4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35252" y="1520829"/>
            <a:ext cx="1983046" cy="352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70" name="Picture 3" descr="color code of ipf"/>
          <p:cNvPicPr>
            <a:picLocks noChangeAspect="1" noChangeArrowheads="1"/>
          </p:cNvPicPr>
          <p:nvPr/>
        </p:nvPicPr>
        <p:blipFill>
          <a:blip r:embed="rId8" cstate="print"/>
          <a:srcRect t="32143" r="33163" b="5000"/>
          <a:stretch>
            <a:fillRect/>
          </a:stretch>
        </p:blipFill>
        <p:spPr bwMode="auto">
          <a:xfrm>
            <a:off x="5448830" y="4733933"/>
            <a:ext cx="661138" cy="44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49834" y="44450"/>
            <a:ext cx="8479688" cy="431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Ab </a:t>
            </a:r>
            <a:r>
              <a:rPr lang="de-DE" sz="2000" b="1" dirty="0" err="1" smtClean="0">
                <a:solidFill>
                  <a:schemeClr val="bg1"/>
                </a:solidFill>
              </a:rPr>
              <a:t>initio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alloy</a:t>
            </a:r>
            <a:r>
              <a:rPr lang="de-DE" sz="2000" b="1" dirty="0" smtClean="0">
                <a:solidFill>
                  <a:schemeClr val="bg1"/>
                </a:solidFill>
              </a:rPr>
              <a:t> design: </a:t>
            </a:r>
            <a:r>
              <a:rPr lang="de-DE" sz="2000" b="1" dirty="0" err="1" smtClean="0">
                <a:solidFill>
                  <a:schemeClr val="bg1"/>
                </a:solidFill>
              </a:rPr>
              <a:t>Elastic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properties</a:t>
            </a:r>
            <a:r>
              <a:rPr lang="de-DE" sz="2000" b="1" dirty="0" smtClean="0">
                <a:solidFill>
                  <a:schemeClr val="bg1"/>
                </a:solidFill>
              </a:rPr>
              <a:t>: </a:t>
            </a:r>
            <a:r>
              <a:rPr lang="de-DE" sz="2000" b="1" dirty="0" err="1" smtClean="0">
                <a:solidFill>
                  <a:schemeClr val="bg1"/>
                </a:solidFill>
              </a:rPr>
              <a:t>Ti</a:t>
            </a:r>
            <a:r>
              <a:rPr lang="de-DE" sz="2000" b="1" dirty="0" smtClean="0">
                <a:solidFill>
                  <a:schemeClr val="bg1"/>
                </a:solidFill>
              </a:rPr>
              <a:t>-Nb </a:t>
            </a:r>
            <a:r>
              <a:rPr lang="de-DE" sz="2000" b="1" dirty="0" err="1" smtClean="0">
                <a:solidFill>
                  <a:schemeClr val="bg1"/>
                </a:solidFill>
              </a:rPr>
              <a:t>system</a:t>
            </a:r>
            <a:endParaRPr lang="de-DE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-0.34028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58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7.40741E-7 L -0.23732 -0.1416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-7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58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58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-0.45729 0.07083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" y="3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5842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68363E-6 L -0.7099 0.30921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4" grpId="0" animBg="1"/>
      <p:bldP spid="35872" grpId="0" animBg="1"/>
      <p:bldP spid="35873" grpId="0" animBg="1"/>
      <p:bldP spid="358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Rectangle 2"/>
          <p:cNvSpPr>
            <a:spLocks noChangeArrowheads="1"/>
          </p:cNvSpPr>
          <p:nvPr/>
        </p:nvSpPr>
        <p:spPr bwMode="auto">
          <a:xfrm>
            <a:off x="249644" y="1056640"/>
            <a:ext cx="8635044" cy="478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l" eaLnBrk="0" hangingPunct="0">
              <a:spcBef>
                <a:spcPts val="18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Ab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initio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in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materials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science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: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what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for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?</a:t>
            </a:r>
          </a:p>
          <a:p>
            <a:pPr marL="342900" indent="-342900" algn="l" eaLnBrk="0" hangingPunct="0">
              <a:spcBef>
                <a:spcPts val="18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Ab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initio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to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continuum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models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(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mechanics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		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Titanium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(ab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initio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and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continuum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		Mn-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steels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(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identify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mechanisms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		Steel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with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Cu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precipitates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(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atom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scale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experiments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		Mg-Li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alloy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design (ab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initio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property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maps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		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Singapore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crab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(ab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initio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and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homogenization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Conclusions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and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challenges</a:t>
            </a:r>
            <a:endParaRPr lang="de-DE" sz="2800" b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266700" dist="43180" dir="5400000">
                  <a:srgbClr val="000000">
                    <a:alpha val="54000"/>
                  </a:srgbClr>
                </a:innerShdw>
              </a:effectLst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  <a:buFont typeface="Wingdings" pitchFamily="2" charset="2"/>
              <a:buChar char="§"/>
            </a:pPr>
            <a:endParaRPr lang="de-DE" sz="2800" b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266700" dist="43180" dir="5400000">
                  <a:srgbClr val="000000">
                    <a:alpha val="54000"/>
                  </a:srgbClr>
                </a:innerShdw>
              </a:effectLst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endParaRPr lang="de-DE" sz="2200" b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266700" dist="43180" dir="5400000">
                  <a:srgbClr val="000000">
                    <a:alpha val="54000"/>
                  </a:srgbClr>
                </a:innerShdw>
              </a:effectLst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endParaRPr lang="de-DE" sz="3000" b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266700" dist="43180" dir="5400000">
                  <a:srgbClr val="000000">
                    <a:alpha val="54000"/>
                  </a:srgbClr>
                </a:innerShdw>
              </a:effectLst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endParaRPr lang="de-DE" sz="2200" b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266700" dist="43180" dir="5400000">
                  <a:srgbClr val="000000">
                    <a:alpha val="54000"/>
                  </a:srgbClr>
                </a:innerShdw>
              </a:effectLst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		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7150" y="44450"/>
            <a:ext cx="8043863" cy="431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0" hangingPunct="0">
              <a:defRPr/>
            </a:pPr>
            <a:r>
              <a:rPr lang="de-DE" sz="2000" b="1" dirty="0" err="1" smtClean="0">
                <a:solidFill>
                  <a:schemeClr val="bg1"/>
                </a:solidFill>
              </a:rPr>
              <a:t>Overview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606687" y="6606574"/>
            <a:ext cx="426430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100" dirty="0" err="1" smtClean="0">
                <a:solidFill>
                  <a:srgbClr val="BFBFBF"/>
                </a:solidFill>
              </a:rPr>
              <a:t>Raabe</a:t>
            </a:r>
            <a:r>
              <a:rPr lang="en-US" sz="1100" dirty="0" smtClean="0">
                <a:solidFill>
                  <a:srgbClr val="BFBFBF"/>
                </a:solidFill>
              </a:rPr>
              <a:t>: Adv. Mater. 14 (2002), </a:t>
            </a:r>
            <a:r>
              <a:rPr lang="en-US" sz="1100" dirty="0" err="1" smtClean="0">
                <a:solidFill>
                  <a:srgbClr val="BFBFBF"/>
                </a:solidFill>
              </a:rPr>
              <a:t>Roters</a:t>
            </a:r>
            <a:r>
              <a:rPr lang="en-US" sz="1100" dirty="0" smtClean="0">
                <a:solidFill>
                  <a:srgbClr val="BFBFBF"/>
                </a:solidFill>
              </a:rPr>
              <a:t> et al. </a:t>
            </a:r>
            <a:r>
              <a:rPr lang="de-DE" sz="1100" dirty="0" smtClean="0">
                <a:solidFill>
                  <a:srgbClr val="BFBFBF"/>
                </a:solidFill>
              </a:rPr>
              <a:t>Acta Mater.58 (2010)</a:t>
            </a:r>
            <a:endParaRPr lang="de-DE" sz="1100" dirty="0">
              <a:solidFill>
                <a:srgbClr val="BFBFBF"/>
              </a:solidFill>
            </a:endParaRPr>
          </a:p>
        </p:txBody>
      </p:sp>
      <p:sp>
        <p:nvSpPr>
          <p:cNvPr id="5" name="Pfeil nach rechts 4"/>
          <p:cNvSpPr/>
          <p:nvPr/>
        </p:nvSpPr>
        <p:spPr>
          <a:xfrm rot="1290553" flipH="1">
            <a:off x="9792500" y="967717"/>
            <a:ext cx="923026" cy="534838"/>
          </a:xfrm>
          <a:prstGeom prst="rightArrow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20156 -0.0018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E08174-D096-4148-B1AA-65278E8A85E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429370" y="585275"/>
            <a:ext cx="8078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More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million</a:t>
            </a:r>
            <a:r>
              <a:rPr lang="de-DE" dirty="0" smtClean="0"/>
              <a:t> hip </a:t>
            </a:r>
            <a:r>
              <a:rPr lang="de-DE" dirty="0" err="1" smtClean="0"/>
              <a:t>implants</a:t>
            </a:r>
            <a:r>
              <a:rPr lang="de-DE" dirty="0" smtClean="0"/>
              <a:t> per </a:t>
            </a:r>
            <a:r>
              <a:rPr lang="de-DE" dirty="0" err="1" smtClean="0"/>
              <a:t>year</a:t>
            </a:r>
            <a:r>
              <a:rPr lang="de-DE" dirty="0" smtClean="0"/>
              <a:t>: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9834" y="44450"/>
            <a:ext cx="8479688" cy="431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Take-</a:t>
            </a:r>
            <a:r>
              <a:rPr lang="de-DE" sz="2000" b="1" dirty="0" err="1" smtClean="0">
                <a:solidFill>
                  <a:schemeClr val="bg1"/>
                </a:solidFill>
              </a:rPr>
              <a:t>home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message</a:t>
            </a:r>
            <a:endParaRPr lang="de-DE" sz="2000" b="1" dirty="0">
              <a:solidFill>
                <a:schemeClr val="bg1"/>
              </a:solidFill>
            </a:endParaRPr>
          </a:p>
        </p:txBody>
      </p:sp>
      <p:grpSp>
        <p:nvGrpSpPr>
          <p:cNvPr id="3" name="Gruppieren 6"/>
          <p:cNvGrpSpPr/>
          <p:nvPr/>
        </p:nvGrpSpPr>
        <p:grpSpPr>
          <a:xfrm>
            <a:off x="755374" y="1114682"/>
            <a:ext cx="7378810" cy="5244458"/>
            <a:chOff x="755374" y="1114682"/>
            <a:chExt cx="7378810" cy="524445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59048" y="1882390"/>
              <a:ext cx="3810000" cy="447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6" name="Rechteck 5"/>
            <p:cNvSpPr/>
            <p:nvPr/>
          </p:nvSpPr>
          <p:spPr>
            <a:xfrm>
              <a:off x="755374" y="1114682"/>
              <a:ext cx="73788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dirty="0" err="1" smtClean="0"/>
                <a:t>elastically</a:t>
              </a:r>
              <a:r>
                <a:rPr lang="de-DE" dirty="0" smtClean="0"/>
                <a:t> </a:t>
              </a:r>
              <a:r>
                <a:rPr lang="de-DE" dirty="0" err="1" smtClean="0"/>
                <a:t>compliant</a:t>
              </a:r>
              <a:r>
                <a:rPr lang="de-DE" dirty="0" smtClean="0"/>
                <a:t> </a:t>
              </a:r>
              <a:r>
                <a:rPr lang="de-DE" dirty="0" err="1" smtClean="0"/>
                <a:t>Titanium-alloys</a:t>
              </a:r>
              <a:r>
                <a:rPr lang="de-DE" dirty="0" smtClean="0"/>
                <a:t> </a:t>
              </a:r>
              <a:r>
                <a:rPr lang="de-DE" dirty="0" err="1" smtClean="0"/>
                <a:t>can</a:t>
              </a:r>
              <a:r>
                <a:rPr lang="de-DE" dirty="0" smtClean="0"/>
                <a:t> </a:t>
              </a:r>
              <a:r>
                <a:rPr lang="de-DE" dirty="0" err="1" smtClean="0"/>
                <a:t>reduce</a:t>
              </a:r>
              <a:r>
                <a:rPr lang="de-DE" dirty="0" smtClean="0"/>
                <a:t> </a:t>
              </a:r>
              <a:r>
                <a:rPr lang="de-DE" dirty="0" err="1" smtClean="0"/>
                <a:t>surgery</a:t>
              </a:r>
              <a:endParaRPr lang="de-DE" dirty="0"/>
            </a:p>
          </p:txBody>
        </p:sp>
      </p:grpSp>
      <p:sp>
        <p:nvSpPr>
          <p:cNvPr id="8" name="Rechteck 7"/>
          <p:cNvSpPr/>
          <p:nvPr/>
        </p:nvSpPr>
        <p:spPr>
          <a:xfrm>
            <a:off x="4572000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pt-BR" sz="1000" dirty="0" smtClean="0">
                <a:solidFill>
                  <a:srgbClr val="BFBFBF"/>
                </a:solidFill>
              </a:rPr>
              <a:t>www.mpie.de</a:t>
            </a:r>
            <a:endParaRPr lang="de-DE" sz="1000" dirty="0" smtClean="0">
              <a:solidFill>
                <a:srgbClr val="BFBFB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7150" y="44450"/>
            <a:ext cx="8043863" cy="431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0" hangingPunct="0">
              <a:defRPr/>
            </a:pPr>
            <a:r>
              <a:rPr lang="de-DE" sz="2000" b="1" dirty="0" err="1" smtClean="0">
                <a:solidFill>
                  <a:schemeClr val="bg1"/>
                </a:solidFill>
              </a:rPr>
              <a:t>Overview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606687" y="6606574"/>
            <a:ext cx="426430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100" dirty="0" err="1" smtClean="0">
                <a:solidFill>
                  <a:srgbClr val="BFBFBF"/>
                </a:solidFill>
              </a:rPr>
              <a:t>Raabe</a:t>
            </a:r>
            <a:r>
              <a:rPr lang="en-US" sz="1100" dirty="0" smtClean="0">
                <a:solidFill>
                  <a:srgbClr val="BFBFBF"/>
                </a:solidFill>
              </a:rPr>
              <a:t>: Adv. Mater. 14 (2002), </a:t>
            </a:r>
            <a:r>
              <a:rPr lang="en-US" sz="1100" dirty="0" err="1" smtClean="0">
                <a:solidFill>
                  <a:srgbClr val="BFBFBF"/>
                </a:solidFill>
              </a:rPr>
              <a:t>Roters</a:t>
            </a:r>
            <a:r>
              <a:rPr lang="en-US" sz="1100" dirty="0" smtClean="0">
                <a:solidFill>
                  <a:srgbClr val="BFBFBF"/>
                </a:solidFill>
              </a:rPr>
              <a:t> et al. </a:t>
            </a:r>
            <a:r>
              <a:rPr lang="de-DE" sz="1100" dirty="0" smtClean="0">
                <a:solidFill>
                  <a:srgbClr val="BFBFBF"/>
                </a:solidFill>
              </a:rPr>
              <a:t>Acta Mater.58 (2010)</a:t>
            </a:r>
            <a:endParaRPr lang="de-DE" sz="1100" dirty="0">
              <a:solidFill>
                <a:srgbClr val="BFBFBF"/>
              </a:solidFill>
            </a:endParaRPr>
          </a:p>
        </p:txBody>
      </p:sp>
      <p:sp>
        <p:nvSpPr>
          <p:cNvPr id="7" name="Pfeil nach rechts 6"/>
          <p:cNvSpPr/>
          <p:nvPr/>
        </p:nvSpPr>
        <p:spPr>
          <a:xfrm rot="1290553" flipH="1">
            <a:off x="9488756" y="2741001"/>
            <a:ext cx="923026" cy="534838"/>
          </a:xfrm>
          <a:prstGeom prst="rightArrow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9644" y="1056640"/>
            <a:ext cx="8635044" cy="478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l" eaLnBrk="0" hangingPunct="0">
              <a:spcBef>
                <a:spcPts val="18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Ab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initio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in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materials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science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: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what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for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?</a:t>
            </a:r>
          </a:p>
          <a:p>
            <a:pPr marL="342900" indent="-342900" algn="l" eaLnBrk="0" hangingPunct="0">
              <a:spcBef>
                <a:spcPts val="18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Ab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initio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to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continuum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models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(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mechanics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		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Titanium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(ab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initio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and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continuum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		Mn-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steels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(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identify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mechanisms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		Steel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with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Cu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precipitates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(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atom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scale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experiments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		Mg-Li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alloy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design (ab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initio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property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maps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		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Singapore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crab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(ab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initio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and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homogenization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Conclusions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and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challenges</a:t>
            </a:r>
            <a:endParaRPr lang="de-DE" sz="2800" b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266700" dist="43180" dir="5400000">
                  <a:srgbClr val="000000">
                    <a:alpha val="54000"/>
                  </a:srgbClr>
                </a:innerShdw>
              </a:effectLst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  <a:buFont typeface="Wingdings" pitchFamily="2" charset="2"/>
              <a:buChar char="§"/>
            </a:pPr>
            <a:endParaRPr lang="de-DE" sz="2800" b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266700" dist="43180" dir="5400000">
                  <a:srgbClr val="000000">
                    <a:alpha val="54000"/>
                  </a:srgbClr>
                </a:innerShdw>
              </a:effectLst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endParaRPr lang="de-DE" sz="2200" b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266700" dist="43180" dir="5400000">
                  <a:srgbClr val="000000">
                    <a:alpha val="54000"/>
                  </a:srgbClr>
                </a:innerShdw>
              </a:effectLst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endParaRPr lang="de-DE" sz="3000" b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266700" dist="43180" dir="5400000">
                  <a:srgbClr val="000000">
                    <a:alpha val="54000"/>
                  </a:srgbClr>
                </a:innerShdw>
              </a:effectLst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endParaRPr lang="de-DE" sz="2200" b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266700" dist="43180" dir="5400000">
                  <a:srgbClr val="000000">
                    <a:alpha val="54000"/>
                  </a:srgbClr>
                </a:innerShdw>
              </a:effectLst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		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-0.33524 -0.0020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E08174-D096-4148-B1AA-65278E8A85E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Rectangle 61"/>
          <p:cNvSpPr>
            <a:spLocks noChangeArrowheads="1"/>
          </p:cNvSpPr>
          <p:nvPr/>
        </p:nvSpPr>
        <p:spPr bwMode="auto">
          <a:xfrm>
            <a:off x="1018905" y="1403308"/>
            <a:ext cx="5962650" cy="403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" name="Text Box 62"/>
          <p:cNvSpPr txBox="1">
            <a:spLocks noChangeArrowheads="1"/>
          </p:cNvSpPr>
          <p:nvPr/>
        </p:nvSpPr>
        <p:spPr bwMode="auto">
          <a:xfrm rot="16200000">
            <a:off x="-291576" y="3432927"/>
            <a:ext cx="1528762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/>
              <a:t>Stress </a:t>
            </a:r>
            <a:r>
              <a:rPr lang="de-DE" sz="1600">
                <a:latin typeface="Symbol" pitchFamily="18" charset="2"/>
              </a:rPr>
              <a:t>s</a:t>
            </a:r>
            <a:r>
              <a:rPr lang="de-DE" sz="1600"/>
              <a:t> [MPa]</a:t>
            </a:r>
          </a:p>
        </p:txBody>
      </p:sp>
      <p:sp>
        <p:nvSpPr>
          <p:cNvPr id="5" name="Text Box 63"/>
          <p:cNvSpPr txBox="1">
            <a:spLocks noChangeArrowheads="1"/>
          </p:cNvSpPr>
          <p:nvPr/>
        </p:nvSpPr>
        <p:spPr bwMode="auto">
          <a:xfrm>
            <a:off x="433118" y="1679533"/>
            <a:ext cx="635000" cy="3876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45000"/>
              </a:spcBef>
            </a:pPr>
            <a:r>
              <a:rPr lang="de-DE" sz="1600"/>
              <a:t>1000</a:t>
            </a:r>
          </a:p>
          <a:p>
            <a:pPr algn="r">
              <a:spcBef>
                <a:spcPct val="45000"/>
              </a:spcBef>
            </a:pPr>
            <a:endParaRPr lang="de-DE" sz="1600"/>
          </a:p>
          <a:p>
            <a:pPr algn="r">
              <a:spcBef>
                <a:spcPct val="45000"/>
              </a:spcBef>
            </a:pPr>
            <a:r>
              <a:rPr lang="de-DE" sz="1600"/>
              <a:t>800</a:t>
            </a:r>
          </a:p>
          <a:p>
            <a:pPr algn="r">
              <a:spcBef>
                <a:spcPct val="45000"/>
              </a:spcBef>
            </a:pPr>
            <a:endParaRPr lang="de-DE" sz="1600"/>
          </a:p>
          <a:p>
            <a:pPr algn="r">
              <a:spcBef>
                <a:spcPct val="45000"/>
              </a:spcBef>
            </a:pPr>
            <a:r>
              <a:rPr lang="de-DE" sz="1600"/>
              <a:t>600</a:t>
            </a:r>
          </a:p>
          <a:p>
            <a:pPr algn="r">
              <a:spcBef>
                <a:spcPct val="45000"/>
              </a:spcBef>
            </a:pPr>
            <a:endParaRPr lang="de-DE" sz="1600"/>
          </a:p>
          <a:p>
            <a:pPr algn="r">
              <a:spcBef>
                <a:spcPct val="45000"/>
              </a:spcBef>
            </a:pPr>
            <a:r>
              <a:rPr lang="de-DE" sz="1600"/>
              <a:t>400</a:t>
            </a:r>
          </a:p>
          <a:p>
            <a:pPr algn="r">
              <a:spcBef>
                <a:spcPct val="45000"/>
              </a:spcBef>
            </a:pPr>
            <a:endParaRPr lang="de-DE" sz="1600"/>
          </a:p>
          <a:p>
            <a:pPr algn="r">
              <a:spcBef>
                <a:spcPct val="45000"/>
              </a:spcBef>
            </a:pPr>
            <a:r>
              <a:rPr lang="de-DE" sz="1600"/>
              <a:t>200</a:t>
            </a:r>
          </a:p>
          <a:p>
            <a:pPr algn="r">
              <a:spcBef>
                <a:spcPct val="45000"/>
              </a:spcBef>
            </a:pPr>
            <a:endParaRPr lang="de-DE" sz="1600"/>
          </a:p>
          <a:p>
            <a:pPr algn="r">
              <a:spcBef>
                <a:spcPct val="45000"/>
              </a:spcBef>
            </a:pPr>
            <a:r>
              <a:rPr lang="de-DE" sz="1600"/>
              <a:t>0</a:t>
            </a:r>
          </a:p>
        </p:txBody>
      </p:sp>
      <p:sp>
        <p:nvSpPr>
          <p:cNvPr id="6" name="Text Box 64"/>
          <p:cNvSpPr txBox="1">
            <a:spLocks noChangeArrowheads="1"/>
          </p:cNvSpPr>
          <p:nvPr/>
        </p:nvSpPr>
        <p:spPr bwMode="auto">
          <a:xfrm>
            <a:off x="882380" y="5448258"/>
            <a:ext cx="5822950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/>
              <a:t>0                20              40                60               80              100</a:t>
            </a:r>
          </a:p>
        </p:txBody>
      </p:sp>
      <p:sp>
        <p:nvSpPr>
          <p:cNvPr id="7" name="Text Box 65"/>
          <p:cNvSpPr txBox="1">
            <a:spLocks noChangeArrowheads="1"/>
          </p:cNvSpPr>
          <p:nvPr/>
        </p:nvSpPr>
        <p:spPr bwMode="auto">
          <a:xfrm>
            <a:off x="3330305" y="5680033"/>
            <a:ext cx="1212850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/>
              <a:t>Strain </a:t>
            </a:r>
            <a:r>
              <a:rPr lang="de-DE" sz="1600">
                <a:latin typeface="Symbol" pitchFamily="18" charset="2"/>
              </a:rPr>
              <a:t>e</a:t>
            </a:r>
            <a:r>
              <a:rPr lang="de-DE" sz="1600"/>
              <a:t> [%]</a:t>
            </a:r>
          </a:p>
        </p:txBody>
      </p:sp>
      <p:sp>
        <p:nvSpPr>
          <p:cNvPr id="10" name="Freeform 68"/>
          <p:cNvSpPr>
            <a:spLocks/>
          </p:cNvSpPr>
          <p:nvPr/>
        </p:nvSpPr>
        <p:spPr bwMode="auto">
          <a:xfrm>
            <a:off x="1025255" y="1471571"/>
            <a:ext cx="2940050" cy="3932237"/>
          </a:xfrm>
          <a:custGeom>
            <a:avLst/>
            <a:gdLst/>
            <a:ahLst/>
            <a:cxnLst>
              <a:cxn ang="0">
                <a:pos x="0" y="2477"/>
              </a:cxn>
              <a:cxn ang="0">
                <a:pos x="92" y="1657"/>
              </a:cxn>
              <a:cxn ang="0">
                <a:pos x="440" y="1325"/>
              </a:cxn>
              <a:cxn ang="0">
                <a:pos x="732" y="969"/>
              </a:cxn>
              <a:cxn ang="0">
                <a:pos x="1112" y="401"/>
              </a:cxn>
              <a:cxn ang="0">
                <a:pos x="1528" y="49"/>
              </a:cxn>
              <a:cxn ang="0">
                <a:pos x="1760" y="109"/>
              </a:cxn>
              <a:cxn ang="0">
                <a:pos x="1836" y="525"/>
              </a:cxn>
              <a:cxn ang="0">
                <a:pos x="1852" y="1041"/>
              </a:cxn>
            </a:cxnLst>
            <a:rect l="0" t="0" r="r" b="b"/>
            <a:pathLst>
              <a:path w="1852" h="2477">
                <a:moveTo>
                  <a:pt x="0" y="2477"/>
                </a:moveTo>
                <a:cubicBezTo>
                  <a:pt x="9" y="2163"/>
                  <a:pt x="19" y="1849"/>
                  <a:pt x="92" y="1657"/>
                </a:cubicBezTo>
                <a:cubicBezTo>
                  <a:pt x="165" y="1465"/>
                  <a:pt x="333" y="1440"/>
                  <a:pt x="440" y="1325"/>
                </a:cubicBezTo>
                <a:cubicBezTo>
                  <a:pt x="547" y="1210"/>
                  <a:pt x="620" y="1123"/>
                  <a:pt x="732" y="969"/>
                </a:cubicBezTo>
                <a:cubicBezTo>
                  <a:pt x="844" y="815"/>
                  <a:pt x="979" y="554"/>
                  <a:pt x="1112" y="401"/>
                </a:cubicBezTo>
                <a:cubicBezTo>
                  <a:pt x="1245" y="248"/>
                  <a:pt x="1420" y="98"/>
                  <a:pt x="1528" y="49"/>
                </a:cubicBezTo>
                <a:cubicBezTo>
                  <a:pt x="1636" y="0"/>
                  <a:pt x="1709" y="30"/>
                  <a:pt x="1760" y="109"/>
                </a:cubicBezTo>
                <a:cubicBezTo>
                  <a:pt x="1811" y="188"/>
                  <a:pt x="1821" y="370"/>
                  <a:pt x="1836" y="525"/>
                </a:cubicBezTo>
                <a:cubicBezTo>
                  <a:pt x="1851" y="680"/>
                  <a:pt x="1851" y="860"/>
                  <a:pt x="1852" y="1041"/>
                </a:cubicBezTo>
              </a:path>
            </a:pathLst>
          </a:custGeom>
          <a:noFill/>
          <a:ln w="76200" cap="flat" cmpd="sng">
            <a:solidFill>
              <a:srgbClr val="80008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1" name="Freeform 69"/>
          <p:cNvSpPr>
            <a:spLocks/>
          </p:cNvSpPr>
          <p:nvPr/>
        </p:nvSpPr>
        <p:spPr bwMode="auto">
          <a:xfrm>
            <a:off x="1025255" y="2997158"/>
            <a:ext cx="5353050" cy="2425700"/>
          </a:xfrm>
          <a:custGeom>
            <a:avLst/>
            <a:gdLst/>
            <a:ahLst/>
            <a:cxnLst>
              <a:cxn ang="0">
                <a:pos x="4" y="1528"/>
              </a:cxn>
              <a:cxn ang="0">
                <a:pos x="84" y="960"/>
              </a:cxn>
              <a:cxn ang="0">
                <a:pos x="508" y="544"/>
              </a:cxn>
              <a:cxn ang="0">
                <a:pos x="1404" y="192"/>
              </a:cxn>
              <a:cxn ang="0">
                <a:pos x="2764" y="48"/>
              </a:cxn>
              <a:cxn ang="0">
                <a:pos x="3340" y="112"/>
              </a:cxn>
              <a:cxn ang="0">
                <a:pos x="3468" y="720"/>
              </a:cxn>
              <a:cxn ang="0">
                <a:pos x="3500" y="1528"/>
              </a:cxn>
            </a:cxnLst>
            <a:rect l="0" t="0" r="r" b="b"/>
            <a:pathLst>
              <a:path w="3500" h="1528">
                <a:moveTo>
                  <a:pt x="4" y="1528"/>
                </a:moveTo>
                <a:cubicBezTo>
                  <a:pt x="2" y="1326"/>
                  <a:pt x="0" y="1124"/>
                  <a:pt x="84" y="960"/>
                </a:cubicBezTo>
                <a:cubicBezTo>
                  <a:pt x="168" y="796"/>
                  <a:pt x="288" y="672"/>
                  <a:pt x="508" y="544"/>
                </a:cubicBezTo>
                <a:cubicBezTo>
                  <a:pt x="728" y="416"/>
                  <a:pt x="1028" y="275"/>
                  <a:pt x="1404" y="192"/>
                </a:cubicBezTo>
                <a:cubicBezTo>
                  <a:pt x="1780" y="109"/>
                  <a:pt x="2441" y="61"/>
                  <a:pt x="2764" y="48"/>
                </a:cubicBezTo>
                <a:cubicBezTo>
                  <a:pt x="3087" y="35"/>
                  <a:pt x="3223" y="0"/>
                  <a:pt x="3340" y="112"/>
                </a:cubicBezTo>
                <a:cubicBezTo>
                  <a:pt x="3457" y="224"/>
                  <a:pt x="3441" y="484"/>
                  <a:pt x="3468" y="720"/>
                </a:cubicBezTo>
                <a:cubicBezTo>
                  <a:pt x="3495" y="956"/>
                  <a:pt x="3495" y="1392"/>
                  <a:pt x="3500" y="1528"/>
                </a:cubicBezTo>
              </a:path>
            </a:pathLst>
          </a:custGeom>
          <a:noFill/>
          <a:ln w="76200" cap="flat" cmpd="sng">
            <a:solidFill>
              <a:srgbClr val="336699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2" name="Text Box 70"/>
          <p:cNvSpPr txBox="1">
            <a:spLocks noChangeArrowheads="1"/>
          </p:cNvSpPr>
          <p:nvPr/>
        </p:nvSpPr>
        <p:spPr bwMode="auto">
          <a:xfrm>
            <a:off x="3015980" y="1890671"/>
            <a:ext cx="704850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800080"/>
                </a:solidFill>
              </a:rPr>
              <a:t>TRIP</a:t>
            </a:r>
          </a:p>
          <a:p>
            <a:r>
              <a:rPr lang="de-DE" b="1">
                <a:solidFill>
                  <a:srgbClr val="800080"/>
                </a:solidFill>
              </a:rPr>
              <a:t>steel</a:t>
            </a:r>
          </a:p>
        </p:txBody>
      </p:sp>
      <p:sp>
        <p:nvSpPr>
          <p:cNvPr id="13" name="Text Box 71"/>
          <p:cNvSpPr txBox="1">
            <a:spLocks noChangeArrowheads="1"/>
          </p:cNvSpPr>
          <p:nvPr/>
        </p:nvSpPr>
        <p:spPr bwMode="auto">
          <a:xfrm>
            <a:off x="1726930" y="3846471"/>
            <a:ext cx="133985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336699"/>
                </a:solidFill>
              </a:rPr>
              <a:t>TWIP steel</a:t>
            </a:r>
          </a:p>
        </p:txBody>
      </p: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4051030" y="1662071"/>
            <a:ext cx="2095500" cy="1009650"/>
            <a:chOff x="334" y="1309"/>
            <a:chExt cx="5120" cy="2670"/>
          </a:xfrm>
        </p:grpSpPr>
        <p:pic>
          <p:nvPicPr>
            <p:cNvPr id="16" name="Picture 74" descr="ball-blu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87" y="2148"/>
              <a:ext cx="453" cy="453"/>
            </a:xfrm>
            <a:prstGeom prst="rect">
              <a:avLst/>
            </a:prstGeom>
            <a:noFill/>
          </p:spPr>
        </p:pic>
        <p:pic>
          <p:nvPicPr>
            <p:cNvPr id="17" name="Picture 75" descr="ball-blu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9" y="2363"/>
              <a:ext cx="453" cy="453"/>
            </a:xfrm>
            <a:prstGeom prst="rect">
              <a:avLst/>
            </a:prstGeom>
            <a:noFill/>
          </p:spPr>
        </p:pic>
        <p:pic>
          <p:nvPicPr>
            <p:cNvPr id="18" name="Picture 76" descr="ball-blu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9" y="2949"/>
              <a:ext cx="453" cy="453"/>
            </a:xfrm>
            <a:prstGeom prst="rect">
              <a:avLst/>
            </a:prstGeom>
            <a:noFill/>
          </p:spPr>
        </p:pic>
        <p:sp>
          <p:nvSpPr>
            <p:cNvPr id="19" name="AutoShape 77"/>
            <p:cNvSpPr>
              <a:spLocks noChangeArrowheads="1"/>
            </p:cNvSpPr>
            <p:nvPr/>
          </p:nvSpPr>
          <p:spPr bwMode="auto">
            <a:xfrm>
              <a:off x="565" y="1542"/>
              <a:ext cx="2627" cy="2200"/>
            </a:xfrm>
            <a:prstGeom prst="cube">
              <a:avLst>
                <a:gd name="adj" fmla="val 25009"/>
              </a:avLst>
            </a:prstGeom>
            <a:solidFill>
              <a:srgbClr val="FFCC00">
                <a:alpha val="60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20" name="Picture 78" descr="ball-blu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4" y="3515"/>
              <a:ext cx="453" cy="453"/>
            </a:xfrm>
            <a:prstGeom prst="rect">
              <a:avLst/>
            </a:prstGeom>
            <a:noFill/>
          </p:spPr>
        </p:pic>
        <p:pic>
          <p:nvPicPr>
            <p:cNvPr id="21" name="Picture 79" descr="ball-blu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" y="1863"/>
              <a:ext cx="453" cy="453"/>
            </a:xfrm>
            <a:prstGeom prst="rect">
              <a:avLst/>
            </a:prstGeom>
            <a:noFill/>
          </p:spPr>
        </p:pic>
        <p:pic>
          <p:nvPicPr>
            <p:cNvPr id="22" name="Picture 80" descr="ball-blu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3" y="1309"/>
              <a:ext cx="453" cy="453"/>
            </a:xfrm>
            <a:prstGeom prst="rect">
              <a:avLst/>
            </a:prstGeom>
            <a:noFill/>
          </p:spPr>
        </p:pic>
        <p:pic>
          <p:nvPicPr>
            <p:cNvPr id="23" name="Picture 81" descr="ball-blu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85" y="2686"/>
              <a:ext cx="453" cy="453"/>
            </a:xfrm>
            <a:prstGeom prst="rect">
              <a:avLst/>
            </a:prstGeom>
            <a:noFill/>
          </p:spPr>
        </p:pic>
        <p:sp>
          <p:nvSpPr>
            <p:cNvPr id="24" name="AutoShape 82"/>
            <p:cNvSpPr>
              <a:spLocks noChangeArrowheads="1"/>
            </p:cNvSpPr>
            <p:nvPr/>
          </p:nvSpPr>
          <p:spPr bwMode="auto">
            <a:xfrm>
              <a:off x="2637" y="1541"/>
              <a:ext cx="2584" cy="2212"/>
            </a:xfrm>
            <a:prstGeom prst="cube">
              <a:avLst>
                <a:gd name="adj" fmla="val 25009"/>
              </a:avLst>
            </a:prstGeom>
            <a:solidFill>
              <a:srgbClr val="FFCC00">
                <a:alpha val="60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25" name="Picture 83" descr="ball-blu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35" y="1862"/>
              <a:ext cx="453" cy="453"/>
            </a:xfrm>
            <a:prstGeom prst="rect">
              <a:avLst/>
            </a:prstGeom>
            <a:noFill/>
          </p:spPr>
        </p:pic>
        <p:pic>
          <p:nvPicPr>
            <p:cNvPr id="26" name="Picture 84" descr="ball-blu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95" y="1314"/>
              <a:ext cx="453" cy="453"/>
            </a:xfrm>
            <a:prstGeom prst="rect">
              <a:avLst/>
            </a:prstGeom>
            <a:noFill/>
          </p:spPr>
        </p:pic>
        <p:pic>
          <p:nvPicPr>
            <p:cNvPr id="27" name="Picture 85" descr="ball-blu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1" y="2973"/>
              <a:ext cx="453" cy="453"/>
            </a:xfrm>
            <a:prstGeom prst="rect">
              <a:avLst/>
            </a:prstGeom>
            <a:noFill/>
          </p:spPr>
        </p:pic>
        <p:pic>
          <p:nvPicPr>
            <p:cNvPr id="28" name="Picture 86" descr="ball-blu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41" y="3526"/>
              <a:ext cx="453" cy="453"/>
            </a:xfrm>
            <a:prstGeom prst="rect">
              <a:avLst/>
            </a:prstGeom>
            <a:noFill/>
          </p:spPr>
        </p:pic>
        <p:pic>
          <p:nvPicPr>
            <p:cNvPr id="29" name="Picture 87" descr="ball-blu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35" y="2401"/>
              <a:ext cx="453" cy="453"/>
            </a:xfrm>
            <a:prstGeom prst="rect">
              <a:avLst/>
            </a:prstGeom>
            <a:noFill/>
          </p:spPr>
        </p:pic>
        <p:pic>
          <p:nvPicPr>
            <p:cNvPr id="30" name="Picture 88" descr="ball-r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64" y="2405"/>
              <a:ext cx="453" cy="453"/>
            </a:xfrm>
            <a:prstGeom prst="rect">
              <a:avLst/>
            </a:prstGeom>
            <a:noFill/>
          </p:spPr>
        </p:pic>
        <p:pic>
          <p:nvPicPr>
            <p:cNvPr id="31" name="Picture 89" descr="ball-blu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46" y="2131"/>
              <a:ext cx="453" cy="453"/>
            </a:xfrm>
            <a:prstGeom prst="rect">
              <a:avLst/>
            </a:prstGeom>
            <a:noFill/>
          </p:spPr>
        </p:pic>
        <p:sp>
          <p:nvSpPr>
            <p:cNvPr id="32" name="AutoShape 90"/>
            <p:cNvSpPr>
              <a:spLocks noChangeArrowheads="1"/>
            </p:cNvSpPr>
            <p:nvPr/>
          </p:nvSpPr>
          <p:spPr bwMode="auto">
            <a:xfrm rot="20871189" flipH="1">
              <a:off x="1895" y="1611"/>
              <a:ext cx="1991" cy="415"/>
            </a:xfrm>
            <a:prstGeom prst="parallelogram">
              <a:avLst>
                <a:gd name="adj" fmla="val 159587"/>
              </a:avLst>
            </a:prstGeom>
            <a:solidFill>
              <a:srgbClr val="FF9966">
                <a:alpha val="60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" name="AutoShape 91"/>
            <p:cNvSpPr>
              <a:spLocks noChangeArrowheads="1"/>
            </p:cNvSpPr>
            <p:nvPr/>
          </p:nvSpPr>
          <p:spPr bwMode="auto">
            <a:xfrm rot="5400000" flipH="1">
              <a:off x="2319" y="2139"/>
              <a:ext cx="1928" cy="1283"/>
            </a:xfrm>
            <a:prstGeom prst="parallelogram">
              <a:avLst>
                <a:gd name="adj" fmla="val 22054"/>
              </a:avLst>
            </a:prstGeom>
            <a:solidFill>
              <a:srgbClr val="FFCC99">
                <a:alpha val="60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" name="AutoShape 92"/>
            <p:cNvSpPr>
              <a:spLocks noChangeArrowheads="1"/>
            </p:cNvSpPr>
            <p:nvPr/>
          </p:nvSpPr>
          <p:spPr bwMode="auto">
            <a:xfrm rot="16200000">
              <a:off x="1299" y="2410"/>
              <a:ext cx="1916" cy="766"/>
            </a:xfrm>
            <a:prstGeom prst="parallelogram">
              <a:avLst>
                <a:gd name="adj" fmla="val 35377"/>
              </a:avLst>
            </a:prstGeom>
            <a:solidFill>
              <a:srgbClr val="FF9966">
                <a:alpha val="60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AutoShape 93"/>
            <p:cNvSpPr>
              <a:spLocks noChangeArrowheads="1"/>
            </p:cNvSpPr>
            <p:nvPr/>
          </p:nvSpPr>
          <p:spPr bwMode="auto">
            <a:xfrm rot="5400000" flipH="1">
              <a:off x="1576" y="1845"/>
              <a:ext cx="1922" cy="1313"/>
            </a:xfrm>
            <a:prstGeom prst="parallelogram">
              <a:avLst>
                <a:gd name="adj" fmla="val 22086"/>
              </a:avLst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AutoShape 94"/>
            <p:cNvSpPr>
              <a:spLocks noChangeArrowheads="1"/>
            </p:cNvSpPr>
            <p:nvPr/>
          </p:nvSpPr>
          <p:spPr bwMode="auto">
            <a:xfrm rot="16200000">
              <a:off x="2588" y="2131"/>
              <a:ext cx="1934" cy="736"/>
            </a:xfrm>
            <a:prstGeom prst="parallelogram">
              <a:avLst>
                <a:gd name="adj" fmla="val 39537"/>
              </a:avLst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37" name="Picture 95" descr="ball-r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35" y="1586"/>
              <a:ext cx="453" cy="453"/>
            </a:xfrm>
            <a:prstGeom prst="rect">
              <a:avLst/>
            </a:prstGeom>
            <a:noFill/>
          </p:spPr>
        </p:pic>
        <p:pic>
          <p:nvPicPr>
            <p:cNvPr id="38" name="Picture 96" descr="ball-r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01" y="3221"/>
              <a:ext cx="453" cy="453"/>
            </a:xfrm>
            <a:prstGeom prst="rect">
              <a:avLst/>
            </a:prstGeom>
            <a:noFill/>
          </p:spPr>
        </p:pic>
        <p:pic>
          <p:nvPicPr>
            <p:cNvPr id="39" name="Picture 97" descr="ball-r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3" y="2930"/>
              <a:ext cx="453" cy="453"/>
            </a:xfrm>
            <a:prstGeom prst="rect">
              <a:avLst/>
            </a:prstGeom>
            <a:noFill/>
          </p:spPr>
        </p:pic>
        <p:pic>
          <p:nvPicPr>
            <p:cNvPr id="40" name="Picture 98" descr="ball-blu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26" y="2691"/>
              <a:ext cx="453" cy="453"/>
            </a:xfrm>
            <a:prstGeom prst="rect">
              <a:avLst/>
            </a:prstGeom>
            <a:noFill/>
          </p:spPr>
        </p:pic>
        <p:pic>
          <p:nvPicPr>
            <p:cNvPr id="41" name="Picture 99" descr="ball-r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17" y="3513"/>
              <a:ext cx="453" cy="453"/>
            </a:xfrm>
            <a:prstGeom prst="rect">
              <a:avLst/>
            </a:prstGeom>
            <a:noFill/>
          </p:spPr>
        </p:pic>
        <p:pic>
          <p:nvPicPr>
            <p:cNvPr id="42" name="Picture 100" descr="ball-r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93" y="1572"/>
              <a:ext cx="453" cy="453"/>
            </a:xfrm>
            <a:prstGeom prst="rect">
              <a:avLst/>
            </a:prstGeom>
            <a:noFill/>
          </p:spPr>
        </p:pic>
        <p:pic>
          <p:nvPicPr>
            <p:cNvPr id="43" name="Picture 101" descr="ball-r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61" y="1317"/>
              <a:ext cx="453" cy="453"/>
            </a:xfrm>
            <a:prstGeom prst="rect">
              <a:avLst/>
            </a:prstGeom>
            <a:noFill/>
          </p:spPr>
        </p:pic>
        <p:pic>
          <p:nvPicPr>
            <p:cNvPr id="44" name="Picture 102" descr="ball-r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4" y="1861"/>
              <a:ext cx="453" cy="453"/>
            </a:xfrm>
            <a:prstGeom prst="rect">
              <a:avLst/>
            </a:prstGeom>
            <a:noFill/>
          </p:spPr>
        </p:pic>
        <p:pic>
          <p:nvPicPr>
            <p:cNvPr id="45" name="Picture 103" descr="ball-r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04" y="3227"/>
              <a:ext cx="453" cy="453"/>
            </a:xfrm>
            <a:prstGeom prst="rect">
              <a:avLst/>
            </a:prstGeom>
            <a:noFill/>
          </p:spPr>
        </p:pic>
      </p:grpSp>
      <p:grpSp>
        <p:nvGrpSpPr>
          <p:cNvPr id="9" name="Group 104"/>
          <p:cNvGrpSpPr>
            <a:grpSpLocks/>
          </p:cNvGrpSpPr>
          <p:nvPr/>
        </p:nvGrpSpPr>
        <p:grpSpPr bwMode="auto">
          <a:xfrm>
            <a:off x="1177655" y="4232233"/>
            <a:ext cx="1892300" cy="1163638"/>
            <a:chOff x="1004" y="2394"/>
            <a:chExt cx="1192" cy="733"/>
          </a:xfrm>
        </p:grpSpPr>
        <p:sp>
          <p:nvSpPr>
            <p:cNvPr id="47" name="AutoShape 105"/>
            <p:cNvSpPr>
              <a:spLocks noChangeArrowheads="1"/>
            </p:cNvSpPr>
            <p:nvPr/>
          </p:nvSpPr>
          <p:spPr bwMode="auto">
            <a:xfrm rot="16200000" flipV="1">
              <a:off x="1521" y="2454"/>
              <a:ext cx="620" cy="611"/>
            </a:xfrm>
            <a:prstGeom prst="parallelogram">
              <a:avLst>
                <a:gd name="adj" fmla="val 25368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48" name="Picture 106" descr="ball-blue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1081" y="2702"/>
              <a:ext cx="11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107" descr="ball-blue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1309" y="2931"/>
              <a:ext cx="11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108" descr="ball-blue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1384" y="2622"/>
              <a:ext cx="11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109" descr="ball-blue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1155" y="2858"/>
              <a:ext cx="11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AutoShape 110"/>
            <p:cNvSpPr>
              <a:spLocks noChangeArrowheads="1"/>
            </p:cNvSpPr>
            <p:nvPr/>
          </p:nvSpPr>
          <p:spPr bwMode="auto">
            <a:xfrm>
              <a:off x="1062" y="2452"/>
              <a:ext cx="614" cy="614"/>
            </a:xfrm>
            <a:prstGeom prst="cube">
              <a:avLst>
                <a:gd name="adj" fmla="val 25009"/>
              </a:avLst>
            </a:prstGeom>
            <a:solidFill>
              <a:srgbClr val="FFCC00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53" name="Picture 111" descr="ball-blue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1004" y="3008"/>
              <a:ext cx="11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112" descr="ball-blue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1004" y="2545"/>
              <a:ext cx="11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113" descr="ball-blue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1155" y="2394"/>
              <a:ext cx="115" cy="116"/>
            </a:xfrm>
            <a:prstGeom prst="rect">
              <a:avLst/>
            </a:prstGeom>
            <a:noFill/>
          </p:spPr>
        </p:pic>
        <p:pic>
          <p:nvPicPr>
            <p:cNvPr id="56" name="Picture 114" descr="ball-blue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1620" y="2858"/>
              <a:ext cx="11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115" descr="ball-blue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1236" y="2777"/>
              <a:ext cx="11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116" descr="ball-blue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1541" y="2702"/>
              <a:ext cx="116" cy="116"/>
            </a:xfrm>
            <a:prstGeom prst="rect">
              <a:avLst/>
            </a:prstGeom>
            <a:noFill/>
          </p:spPr>
        </p:pic>
        <p:pic>
          <p:nvPicPr>
            <p:cNvPr id="59" name="Picture 117" descr="ball-blue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1308" y="2469"/>
              <a:ext cx="116" cy="116"/>
            </a:xfrm>
            <a:prstGeom prst="rect">
              <a:avLst/>
            </a:prstGeom>
            <a:noFill/>
          </p:spPr>
        </p:pic>
        <p:pic>
          <p:nvPicPr>
            <p:cNvPr id="60" name="Picture 118" descr="ball-blu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70" y="2934"/>
              <a:ext cx="116" cy="116"/>
            </a:xfrm>
            <a:prstGeom prst="rect">
              <a:avLst/>
            </a:prstGeom>
            <a:noFill/>
          </p:spPr>
        </p:pic>
        <p:pic>
          <p:nvPicPr>
            <p:cNvPr id="61" name="Picture 119" descr="ball-blue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1846" y="2625"/>
              <a:ext cx="115" cy="116"/>
            </a:xfrm>
            <a:prstGeom prst="rect">
              <a:avLst/>
            </a:prstGeom>
            <a:noFill/>
          </p:spPr>
        </p:pic>
        <p:sp>
          <p:nvSpPr>
            <p:cNvPr id="62" name="AutoShape 120"/>
            <p:cNvSpPr>
              <a:spLocks noChangeArrowheads="1"/>
            </p:cNvSpPr>
            <p:nvPr/>
          </p:nvSpPr>
          <p:spPr bwMode="auto">
            <a:xfrm>
              <a:off x="1524" y="2455"/>
              <a:ext cx="614" cy="614"/>
            </a:xfrm>
            <a:prstGeom prst="cube">
              <a:avLst>
                <a:gd name="adj" fmla="val 25009"/>
              </a:avLst>
            </a:prstGeom>
            <a:solidFill>
              <a:srgbClr val="FFCC00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63" name="Picture 121" descr="ball-blue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1929" y="2548"/>
              <a:ext cx="11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122" descr="ball-blu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80" y="2397"/>
              <a:ext cx="116" cy="116"/>
            </a:xfrm>
            <a:prstGeom prst="rect">
              <a:avLst/>
            </a:prstGeom>
            <a:noFill/>
          </p:spPr>
        </p:pic>
        <p:pic>
          <p:nvPicPr>
            <p:cNvPr id="65" name="Picture 123" descr="ball-blu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80" y="2861"/>
              <a:ext cx="116" cy="115"/>
            </a:xfrm>
            <a:prstGeom prst="rect">
              <a:avLst/>
            </a:prstGeom>
            <a:noFill/>
          </p:spPr>
        </p:pic>
        <p:pic>
          <p:nvPicPr>
            <p:cNvPr id="66" name="Picture 124" descr="ball-blue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1929" y="3011"/>
              <a:ext cx="11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125" descr="ball-blue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1698" y="2779"/>
              <a:ext cx="11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126" descr="ball-blue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2003" y="2705"/>
              <a:ext cx="11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127" descr="ball-blu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70" y="2472"/>
              <a:ext cx="115" cy="116"/>
            </a:xfrm>
            <a:prstGeom prst="rect">
              <a:avLst/>
            </a:prstGeom>
            <a:noFill/>
          </p:spPr>
        </p:pic>
        <p:pic>
          <p:nvPicPr>
            <p:cNvPr id="70" name="Picture 128" descr="ball-blu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68" y="2545"/>
              <a:ext cx="115" cy="116"/>
            </a:xfrm>
            <a:prstGeom prst="rect">
              <a:avLst/>
            </a:prstGeom>
            <a:noFill/>
          </p:spPr>
        </p:pic>
        <p:pic>
          <p:nvPicPr>
            <p:cNvPr id="71" name="Picture 129" descr="ball-blu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68" y="3008"/>
              <a:ext cx="115" cy="116"/>
            </a:xfrm>
            <a:prstGeom prst="rect">
              <a:avLst/>
            </a:prstGeom>
            <a:noFill/>
          </p:spPr>
        </p:pic>
        <p:pic>
          <p:nvPicPr>
            <p:cNvPr id="72" name="Picture 130" descr="ball-blue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1620" y="2394"/>
              <a:ext cx="11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3" name="AutoShape 157"/>
          <p:cNvSpPr>
            <a:spLocks noChangeArrowheads="1"/>
          </p:cNvSpPr>
          <p:nvPr/>
        </p:nvSpPr>
        <p:spPr bwMode="auto">
          <a:xfrm rot="16200000" flipV="1">
            <a:off x="3404918" y="4270333"/>
            <a:ext cx="385762" cy="541338"/>
          </a:xfrm>
          <a:prstGeom prst="parallelogram">
            <a:avLst>
              <a:gd name="adj" fmla="val 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4" name="Group 201"/>
          <p:cNvGrpSpPr>
            <a:grpSpLocks/>
          </p:cNvGrpSpPr>
          <p:nvPr/>
        </p:nvGrpSpPr>
        <p:grpSpPr bwMode="auto">
          <a:xfrm>
            <a:off x="4058968" y="3498808"/>
            <a:ext cx="987425" cy="1333500"/>
            <a:chOff x="2981" y="1878"/>
            <a:chExt cx="622" cy="840"/>
          </a:xfrm>
        </p:grpSpPr>
        <p:pic>
          <p:nvPicPr>
            <p:cNvPr id="75" name="Picture 158" descr="ball-blu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51" y="2119"/>
              <a:ext cx="114" cy="114"/>
            </a:xfrm>
            <a:prstGeom prst="rect">
              <a:avLst/>
            </a:prstGeom>
            <a:noFill/>
          </p:spPr>
        </p:pic>
        <p:pic>
          <p:nvPicPr>
            <p:cNvPr id="76" name="Picture 161" descr="ball-blu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20" y="2353"/>
              <a:ext cx="114" cy="114"/>
            </a:xfrm>
            <a:prstGeom prst="rect">
              <a:avLst/>
            </a:prstGeom>
            <a:noFill/>
          </p:spPr>
        </p:pic>
        <p:pic>
          <p:nvPicPr>
            <p:cNvPr id="77" name="Picture 162" descr="ball-blu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90" y="2604"/>
              <a:ext cx="113" cy="114"/>
            </a:xfrm>
            <a:prstGeom prst="rect">
              <a:avLst/>
            </a:prstGeom>
            <a:noFill/>
          </p:spPr>
        </p:pic>
        <p:pic>
          <p:nvPicPr>
            <p:cNvPr id="78" name="Picture 165" descr="ball-blu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81" y="1878"/>
              <a:ext cx="114" cy="114"/>
            </a:xfrm>
            <a:prstGeom prst="rect">
              <a:avLst/>
            </a:prstGeom>
            <a:noFill/>
          </p:spPr>
        </p:pic>
      </p:grpSp>
      <p:grpSp>
        <p:nvGrpSpPr>
          <p:cNvPr id="15" name="Group 198"/>
          <p:cNvGrpSpPr>
            <a:grpSpLocks/>
          </p:cNvGrpSpPr>
          <p:nvPr/>
        </p:nvGrpSpPr>
        <p:grpSpPr bwMode="auto">
          <a:xfrm>
            <a:off x="3238230" y="3498808"/>
            <a:ext cx="998538" cy="1333500"/>
            <a:chOff x="2464" y="1878"/>
            <a:chExt cx="629" cy="840"/>
          </a:xfrm>
        </p:grpSpPr>
        <p:pic>
          <p:nvPicPr>
            <p:cNvPr id="80" name="Picture 159" descr="ball-blu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10" y="2352"/>
              <a:ext cx="114" cy="114"/>
            </a:xfrm>
            <a:prstGeom prst="rect">
              <a:avLst/>
            </a:prstGeom>
            <a:noFill/>
          </p:spPr>
        </p:pic>
        <p:pic>
          <p:nvPicPr>
            <p:cNvPr id="81" name="Picture 160" descr="ball-blu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39" y="2119"/>
              <a:ext cx="113" cy="114"/>
            </a:xfrm>
            <a:prstGeom prst="rect">
              <a:avLst/>
            </a:prstGeom>
            <a:noFill/>
          </p:spPr>
        </p:pic>
        <p:pic>
          <p:nvPicPr>
            <p:cNvPr id="82" name="Picture 163" descr="ball-blu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68" y="1878"/>
              <a:ext cx="114" cy="114"/>
            </a:xfrm>
            <a:prstGeom prst="rect">
              <a:avLst/>
            </a:prstGeom>
            <a:noFill/>
          </p:spPr>
        </p:pic>
        <p:pic>
          <p:nvPicPr>
            <p:cNvPr id="83" name="Picture 164" descr="ball-blu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9" y="2604"/>
              <a:ext cx="114" cy="114"/>
            </a:xfrm>
            <a:prstGeom prst="rect">
              <a:avLst/>
            </a:prstGeom>
            <a:noFill/>
          </p:spPr>
        </p:pic>
        <p:pic>
          <p:nvPicPr>
            <p:cNvPr id="84" name="Picture 166" descr="ball-blu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72" y="2599"/>
              <a:ext cx="114" cy="114"/>
            </a:xfrm>
            <a:prstGeom prst="rect">
              <a:avLst/>
            </a:prstGeom>
            <a:noFill/>
          </p:spPr>
        </p:pic>
        <p:pic>
          <p:nvPicPr>
            <p:cNvPr id="85" name="Picture 168" descr="ball-blu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67" y="2353"/>
              <a:ext cx="114" cy="114"/>
            </a:xfrm>
            <a:prstGeom prst="rect">
              <a:avLst/>
            </a:prstGeom>
            <a:noFill/>
          </p:spPr>
        </p:pic>
        <p:pic>
          <p:nvPicPr>
            <p:cNvPr id="86" name="Picture 169" descr="ball-blu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64" y="2119"/>
              <a:ext cx="114" cy="114"/>
            </a:xfrm>
            <a:prstGeom prst="rect">
              <a:avLst/>
            </a:prstGeom>
            <a:noFill/>
          </p:spPr>
        </p:pic>
        <p:pic>
          <p:nvPicPr>
            <p:cNvPr id="87" name="Picture 170" descr="ball-blu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37" y="2352"/>
              <a:ext cx="114" cy="114"/>
            </a:xfrm>
            <a:prstGeom prst="rect">
              <a:avLst/>
            </a:prstGeom>
            <a:noFill/>
          </p:spPr>
        </p:pic>
        <p:pic>
          <p:nvPicPr>
            <p:cNvPr id="88" name="Picture 171" descr="ball-blu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40" y="2603"/>
              <a:ext cx="114" cy="114"/>
            </a:xfrm>
            <a:prstGeom prst="rect">
              <a:avLst/>
            </a:prstGeom>
            <a:noFill/>
          </p:spPr>
        </p:pic>
        <p:pic>
          <p:nvPicPr>
            <p:cNvPr id="89" name="Picture 172" descr="ball-blu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09" y="2603"/>
              <a:ext cx="114" cy="114"/>
            </a:xfrm>
            <a:prstGeom prst="rect">
              <a:avLst/>
            </a:prstGeom>
            <a:noFill/>
          </p:spPr>
        </p:pic>
      </p:grpSp>
      <p:grpSp>
        <p:nvGrpSpPr>
          <p:cNvPr id="46" name="Group 200"/>
          <p:cNvGrpSpPr>
            <a:grpSpLocks/>
          </p:cNvGrpSpPr>
          <p:nvPr/>
        </p:nvGrpSpPr>
        <p:grpSpPr bwMode="auto">
          <a:xfrm>
            <a:off x="3787505" y="3497221"/>
            <a:ext cx="993775" cy="1335087"/>
            <a:chOff x="2810" y="1877"/>
            <a:chExt cx="626" cy="841"/>
          </a:xfrm>
        </p:grpSpPr>
        <p:pic>
          <p:nvPicPr>
            <p:cNvPr id="91" name="Picture 176" descr="ball-blu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10" y="1877"/>
              <a:ext cx="114" cy="114"/>
            </a:xfrm>
            <a:prstGeom prst="rect">
              <a:avLst/>
            </a:prstGeom>
            <a:noFill/>
          </p:spPr>
        </p:pic>
        <p:pic>
          <p:nvPicPr>
            <p:cNvPr id="92" name="Picture 177" descr="ball-blu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83" y="2118"/>
              <a:ext cx="114" cy="114"/>
            </a:xfrm>
            <a:prstGeom prst="rect">
              <a:avLst/>
            </a:prstGeom>
            <a:noFill/>
          </p:spPr>
        </p:pic>
        <p:pic>
          <p:nvPicPr>
            <p:cNvPr id="93" name="Picture 178" descr="ball-blu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50" y="2355"/>
              <a:ext cx="114" cy="114"/>
            </a:xfrm>
            <a:prstGeom prst="rect">
              <a:avLst/>
            </a:prstGeom>
            <a:noFill/>
          </p:spPr>
        </p:pic>
        <p:pic>
          <p:nvPicPr>
            <p:cNvPr id="94" name="Picture 179" descr="ball-blu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22" y="2604"/>
              <a:ext cx="114" cy="114"/>
            </a:xfrm>
            <a:prstGeom prst="rect">
              <a:avLst/>
            </a:prstGeom>
            <a:noFill/>
          </p:spPr>
        </p:pic>
      </p:grpSp>
      <p:grpSp>
        <p:nvGrpSpPr>
          <p:cNvPr id="74" name="Group 199"/>
          <p:cNvGrpSpPr>
            <a:grpSpLocks/>
          </p:cNvGrpSpPr>
          <p:nvPr/>
        </p:nvGrpSpPr>
        <p:grpSpPr bwMode="auto">
          <a:xfrm>
            <a:off x="3512868" y="3498808"/>
            <a:ext cx="992187" cy="1333500"/>
            <a:chOff x="2637" y="1878"/>
            <a:chExt cx="625" cy="840"/>
          </a:xfrm>
        </p:grpSpPr>
        <p:pic>
          <p:nvPicPr>
            <p:cNvPr id="96" name="Picture 173" descr="ball-blu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6" y="2352"/>
              <a:ext cx="114" cy="114"/>
            </a:xfrm>
            <a:prstGeom prst="rect">
              <a:avLst/>
            </a:prstGeom>
            <a:noFill/>
          </p:spPr>
        </p:pic>
        <p:pic>
          <p:nvPicPr>
            <p:cNvPr id="97" name="Picture 174" descr="ball-blu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09" y="2114"/>
              <a:ext cx="114" cy="114"/>
            </a:xfrm>
            <a:prstGeom prst="rect">
              <a:avLst/>
            </a:prstGeom>
            <a:noFill/>
          </p:spPr>
        </p:pic>
        <p:pic>
          <p:nvPicPr>
            <p:cNvPr id="98" name="Picture 175" descr="ball-blu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37" y="1878"/>
              <a:ext cx="114" cy="114"/>
            </a:xfrm>
            <a:prstGeom prst="rect">
              <a:avLst/>
            </a:prstGeom>
            <a:noFill/>
          </p:spPr>
        </p:pic>
        <p:pic>
          <p:nvPicPr>
            <p:cNvPr id="99" name="Picture 180" descr="ball-blu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48" y="2604"/>
              <a:ext cx="114" cy="114"/>
            </a:xfrm>
            <a:prstGeom prst="rect">
              <a:avLst/>
            </a:prstGeom>
            <a:noFill/>
          </p:spPr>
        </p:pic>
      </p:grpSp>
      <p:grpSp>
        <p:nvGrpSpPr>
          <p:cNvPr id="79" name="Group 203"/>
          <p:cNvGrpSpPr>
            <a:grpSpLocks/>
          </p:cNvGrpSpPr>
          <p:nvPr/>
        </p:nvGrpSpPr>
        <p:grpSpPr bwMode="auto">
          <a:xfrm>
            <a:off x="4600305" y="3497221"/>
            <a:ext cx="1274763" cy="1335087"/>
            <a:chOff x="3322" y="1877"/>
            <a:chExt cx="803" cy="841"/>
          </a:xfrm>
        </p:grpSpPr>
        <p:pic>
          <p:nvPicPr>
            <p:cNvPr id="101" name="Picture 167" descr="ball-blu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95" y="1878"/>
              <a:ext cx="114" cy="114"/>
            </a:xfrm>
            <a:prstGeom prst="rect">
              <a:avLst/>
            </a:prstGeom>
            <a:noFill/>
          </p:spPr>
        </p:pic>
        <p:pic>
          <p:nvPicPr>
            <p:cNvPr id="102" name="Picture 183" descr="ball-blu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93" y="2119"/>
              <a:ext cx="113" cy="114"/>
            </a:xfrm>
            <a:prstGeom prst="rect">
              <a:avLst/>
            </a:prstGeom>
            <a:noFill/>
          </p:spPr>
        </p:pic>
        <p:pic>
          <p:nvPicPr>
            <p:cNvPr id="103" name="Picture 184" descr="ball-blu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22" y="1877"/>
              <a:ext cx="114" cy="114"/>
            </a:xfrm>
            <a:prstGeom prst="rect">
              <a:avLst/>
            </a:prstGeom>
            <a:noFill/>
          </p:spPr>
        </p:pic>
        <p:pic>
          <p:nvPicPr>
            <p:cNvPr id="104" name="Picture 186" descr="ball-blu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67" y="2119"/>
              <a:ext cx="114" cy="114"/>
            </a:xfrm>
            <a:prstGeom prst="rect">
              <a:avLst/>
            </a:prstGeom>
            <a:noFill/>
          </p:spPr>
        </p:pic>
        <p:pic>
          <p:nvPicPr>
            <p:cNvPr id="105" name="Picture 187" descr="ball-blu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36" y="2353"/>
              <a:ext cx="114" cy="114"/>
            </a:xfrm>
            <a:prstGeom prst="rect">
              <a:avLst/>
            </a:prstGeom>
            <a:noFill/>
          </p:spPr>
        </p:pic>
        <p:pic>
          <p:nvPicPr>
            <p:cNvPr id="106" name="Picture 188" descr="ball-blu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06" y="2604"/>
              <a:ext cx="113" cy="114"/>
            </a:xfrm>
            <a:prstGeom prst="rect">
              <a:avLst/>
            </a:prstGeom>
            <a:noFill/>
          </p:spPr>
        </p:pic>
        <p:pic>
          <p:nvPicPr>
            <p:cNvPr id="107" name="Picture 189" descr="ball-blu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11" y="1878"/>
              <a:ext cx="114" cy="114"/>
            </a:xfrm>
            <a:prstGeom prst="rect">
              <a:avLst/>
            </a:prstGeom>
            <a:noFill/>
          </p:spPr>
        </p:pic>
        <p:pic>
          <p:nvPicPr>
            <p:cNvPr id="108" name="Picture 190" descr="ball-blu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66" y="2355"/>
              <a:ext cx="114" cy="114"/>
            </a:xfrm>
            <a:prstGeom prst="rect">
              <a:avLst/>
            </a:prstGeom>
            <a:noFill/>
          </p:spPr>
        </p:pic>
        <p:pic>
          <p:nvPicPr>
            <p:cNvPr id="109" name="Picture 191" descr="ball-blu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38" y="2604"/>
              <a:ext cx="114" cy="114"/>
            </a:xfrm>
            <a:prstGeom prst="rect">
              <a:avLst/>
            </a:prstGeom>
            <a:noFill/>
          </p:spPr>
        </p:pic>
        <p:pic>
          <p:nvPicPr>
            <p:cNvPr id="110" name="Picture 193" descr="ball-blu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10" y="2353"/>
              <a:ext cx="113" cy="114"/>
            </a:xfrm>
            <a:prstGeom prst="rect">
              <a:avLst/>
            </a:prstGeom>
            <a:noFill/>
          </p:spPr>
        </p:pic>
        <p:pic>
          <p:nvPicPr>
            <p:cNvPr id="111" name="Picture 194" descr="ball-blu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35" y="2118"/>
              <a:ext cx="114" cy="114"/>
            </a:xfrm>
            <a:prstGeom prst="rect">
              <a:avLst/>
            </a:prstGeom>
            <a:noFill/>
          </p:spPr>
        </p:pic>
        <p:pic>
          <p:nvPicPr>
            <p:cNvPr id="112" name="Picture 195" descr="ball-blu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09" y="2119"/>
              <a:ext cx="113" cy="114"/>
            </a:xfrm>
            <a:prstGeom prst="rect">
              <a:avLst/>
            </a:prstGeom>
            <a:noFill/>
          </p:spPr>
        </p:pic>
        <p:pic>
          <p:nvPicPr>
            <p:cNvPr id="113" name="Picture 196" descr="ball-blu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38" y="1877"/>
              <a:ext cx="114" cy="114"/>
            </a:xfrm>
            <a:prstGeom prst="rect">
              <a:avLst/>
            </a:prstGeom>
            <a:noFill/>
          </p:spPr>
        </p:pic>
        <p:pic>
          <p:nvPicPr>
            <p:cNvPr id="114" name="Picture 197" descr="ball-blu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63" y="1878"/>
              <a:ext cx="114" cy="114"/>
            </a:xfrm>
            <a:prstGeom prst="rect">
              <a:avLst/>
            </a:prstGeom>
            <a:noFill/>
          </p:spPr>
        </p:pic>
      </p:grpSp>
      <p:grpSp>
        <p:nvGrpSpPr>
          <p:cNvPr id="90" name="Group 209"/>
          <p:cNvGrpSpPr>
            <a:grpSpLocks/>
          </p:cNvGrpSpPr>
          <p:nvPr/>
        </p:nvGrpSpPr>
        <p:grpSpPr bwMode="auto">
          <a:xfrm>
            <a:off x="4332018" y="3495633"/>
            <a:ext cx="987425" cy="1333500"/>
            <a:chOff x="2981" y="1878"/>
            <a:chExt cx="622" cy="840"/>
          </a:xfrm>
        </p:grpSpPr>
        <p:pic>
          <p:nvPicPr>
            <p:cNvPr id="116" name="Picture 210" descr="ball-blu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51" y="2119"/>
              <a:ext cx="114" cy="114"/>
            </a:xfrm>
            <a:prstGeom prst="rect">
              <a:avLst/>
            </a:prstGeom>
            <a:noFill/>
          </p:spPr>
        </p:pic>
        <p:pic>
          <p:nvPicPr>
            <p:cNvPr id="117" name="Picture 211" descr="ball-blu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20" y="2353"/>
              <a:ext cx="114" cy="114"/>
            </a:xfrm>
            <a:prstGeom prst="rect">
              <a:avLst/>
            </a:prstGeom>
            <a:noFill/>
          </p:spPr>
        </p:pic>
        <p:pic>
          <p:nvPicPr>
            <p:cNvPr id="118" name="Picture 212" descr="ball-blu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90" y="2604"/>
              <a:ext cx="113" cy="114"/>
            </a:xfrm>
            <a:prstGeom prst="rect">
              <a:avLst/>
            </a:prstGeom>
            <a:noFill/>
          </p:spPr>
        </p:pic>
        <p:pic>
          <p:nvPicPr>
            <p:cNvPr id="119" name="Picture 213" descr="ball-blu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81" y="1878"/>
              <a:ext cx="114" cy="114"/>
            </a:xfrm>
            <a:prstGeom prst="rect">
              <a:avLst/>
            </a:prstGeom>
            <a:noFill/>
          </p:spPr>
        </p:pic>
      </p:grpSp>
      <p:grpSp>
        <p:nvGrpSpPr>
          <p:cNvPr id="95" name="Group 227"/>
          <p:cNvGrpSpPr>
            <a:grpSpLocks/>
          </p:cNvGrpSpPr>
          <p:nvPr/>
        </p:nvGrpSpPr>
        <p:grpSpPr bwMode="auto">
          <a:xfrm>
            <a:off x="3330305" y="3581358"/>
            <a:ext cx="2851150" cy="1752600"/>
            <a:chOff x="2522" y="1930"/>
            <a:chExt cx="1796" cy="1104"/>
          </a:xfrm>
        </p:grpSpPr>
        <p:sp>
          <p:nvSpPr>
            <p:cNvPr id="121" name="Line 216"/>
            <p:cNvSpPr>
              <a:spLocks noChangeShapeType="1"/>
            </p:cNvSpPr>
            <p:nvPr/>
          </p:nvSpPr>
          <p:spPr bwMode="auto">
            <a:xfrm>
              <a:off x="2522" y="1934"/>
              <a:ext cx="0" cy="7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Line 217"/>
            <p:cNvSpPr>
              <a:spLocks noChangeShapeType="1"/>
            </p:cNvSpPr>
            <p:nvPr/>
          </p:nvSpPr>
          <p:spPr bwMode="auto">
            <a:xfrm>
              <a:off x="2524" y="1930"/>
              <a:ext cx="512" cy="7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Line 218"/>
            <p:cNvSpPr>
              <a:spLocks noChangeShapeType="1"/>
            </p:cNvSpPr>
            <p:nvPr/>
          </p:nvSpPr>
          <p:spPr bwMode="auto">
            <a:xfrm flipH="1">
              <a:off x="2524" y="2658"/>
              <a:ext cx="5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Line 220"/>
            <p:cNvSpPr>
              <a:spLocks noChangeShapeType="1"/>
            </p:cNvSpPr>
            <p:nvPr/>
          </p:nvSpPr>
          <p:spPr bwMode="auto">
            <a:xfrm>
              <a:off x="3638" y="2302"/>
              <a:ext cx="512" cy="7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Line 221"/>
            <p:cNvSpPr>
              <a:spLocks noChangeShapeType="1"/>
            </p:cNvSpPr>
            <p:nvPr/>
          </p:nvSpPr>
          <p:spPr bwMode="auto">
            <a:xfrm flipH="1">
              <a:off x="3634" y="2302"/>
              <a:ext cx="6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Line 222"/>
            <p:cNvSpPr>
              <a:spLocks noChangeShapeType="1"/>
            </p:cNvSpPr>
            <p:nvPr/>
          </p:nvSpPr>
          <p:spPr bwMode="auto">
            <a:xfrm>
              <a:off x="4316" y="2303"/>
              <a:ext cx="0" cy="7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Line 223"/>
            <p:cNvSpPr>
              <a:spLocks noChangeShapeType="1"/>
            </p:cNvSpPr>
            <p:nvPr/>
          </p:nvSpPr>
          <p:spPr bwMode="auto">
            <a:xfrm flipH="1">
              <a:off x="4142" y="3028"/>
              <a:ext cx="176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Line 225"/>
            <p:cNvSpPr>
              <a:spLocks noChangeShapeType="1"/>
            </p:cNvSpPr>
            <p:nvPr/>
          </p:nvSpPr>
          <p:spPr bwMode="auto">
            <a:xfrm>
              <a:off x="3034" y="2660"/>
              <a:ext cx="1112" cy="3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Line 226"/>
            <p:cNvSpPr>
              <a:spLocks noChangeShapeType="1"/>
            </p:cNvSpPr>
            <p:nvPr/>
          </p:nvSpPr>
          <p:spPr bwMode="auto">
            <a:xfrm>
              <a:off x="2528" y="1934"/>
              <a:ext cx="1112" cy="3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31" name="Grafik 130" descr="twip-gedereh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017218">
            <a:off x="6345531" y="3820795"/>
            <a:ext cx="2858731" cy="7199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sp>
        <p:nvSpPr>
          <p:cNvPr id="132" name="Rectangle 2"/>
          <p:cNvSpPr txBox="1">
            <a:spLocks noChangeArrowheads="1"/>
          </p:cNvSpPr>
          <p:nvPr/>
        </p:nvSpPr>
        <p:spPr>
          <a:xfrm>
            <a:off x="49834" y="44450"/>
            <a:ext cx="8479688" cy="431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Ab-</a:t>
            </a:r>
            <a:r>
              <a:rPr lang="de-DE" sz="2000" b="1" dirty="0" err="1" smtClean="0">
                <a:solidFill>
                  <a:schemeClr val="bg1"/>
                </a:solidFill>
              </a:rPr>
              <a:t>initio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methods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for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the</a:t>
            </a:r>
            <a:r>
              <a:rPr lang="de-DE" sz="2000" b="1" dirty="0" smtClean="0">
                <a:solidFill>
                  <a:schemeClr val="bg1"/>
                </a:solidFill>
              </a:rPr>
              <a:t> design </a:t>
            </a:r>
            <a:r>
              <a:rPr lang="de-DE" sz="2000" b="1" dirty="0" err="1" smtClean="0">
                <a:solidFill>
                  <a:schemeClr val="bg1"/>
                </a:solidFill>
              </a:rPr>
              <a:t>of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high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strength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steels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130" name="Rechteck 129"/>
          <p:cNvSpPr/>
          <p:nvPr/>
        </p:nvSpPr>
        <p:spPr>
          <a:xfrm>
            <a:off x="4572000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pt-BR" sz="1000" dirty="0" smtClean="0">
                <a:solidFill>
                  <a:srgbClr val="BFBFBF"/>
                </a:solidFill>
              </a:rPr>
              <a:t>www.mpie.de</a:t>
            </a:r>
            <a:endParaRPr lang="de-DE" sz="1000" dirty="0" smtClean="0">
              <a:solidFill>
                <a:srgbClr val="BFBFBF"/>
              </a:solidFill>
            </a:endParaRPr>
          </a:p>
        </p:txBody>
      </p:sp>
      <p:pic>
        <p:nvPicPr>
          <p:cNvPr id="288769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42247" y="849209"/>
            <a:ext cx="2048587" cy="143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5" name="Gruppieren 134"/>
          <p:cNvGrpSpPr/>
          <p:nvPr/>
        </p:nvGrpSpPr>
        <p:grpSpPr>
          <a:xfrm>
            <a:off x="1622715" y="1433015"/>
            <a:ext cx="4327138" cy="1627199"/>
            <a:chOff x="1622715" y="1433015"/>
            <a:chExt cx="4327138" cy="1627199"/>
          </a:xfrm>
        </p:grpSpPr>
        <p:sp>
          <p:nvSpPr>
            <p:cNvPr id="133" name="Textfeld 132"/>
            <p:cNvSpPr txBox="1"/>
            <p:nvPr/>
          </p:nvSpPr>
          <p:spPr>
            <a:xfrm>
              <a:off x="1622715" y="1433015"/>
              <a:ext cx="14157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b="1" dirty="0" err="1" smtClean="0">
                  <a:solidFill>
                    <a:srgbClr val="C43CBE"/>
                  </a:solidFill>
                </a:rPr>
                <a:t>martensite</a:t>
              </a:r>
              <a:r>
                <a:rPr lang="de-DE" b="1" dirty="0" smtClean="0">
                  <a:solidFill>
                    <a:srgbClr val="C43CBE"/>
                  </a:solidFill>
                </a:rPr>
                <a:t> </a:t>
              </a:r>
            </a:p>
            <a:p>
              <a:pPr algn="l"/>
              <a:r>
                <a:rPr lang="de-DE" b="1" dirty="0" err="1" smtClean="0">
                  <a:solidFill>
                    <a:srgbClr val="C43CBE"/>
                  </a:solidFill>
                </a:rPr>
                <a:t>formation</a:t>
              </a:r>
              <a:endParaRPr lang="de-DE" b="1" dirty="0">
                <a:solidFill>
                  <a:srgbClr val="C43CBE"/>
                </a:solidFill>
              </a:endParaRPr>
            </a:p>
          </p:txBody>
        </p:sp>
        <p:sp>
          <p:nvSpPr>
            <p:cNvPr id="134" name="Textfeld 133"/>
            <p:cNvSpPr txBox="1"/>
            <p:nvPr/>
          </p:nvSpPr>
          <p:spPr>
            <a:xfrm>
              <a:off x="4175007" y="2690882"/>
              <a:ext cx="1774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 smtClean="0">
                  <a:solidFill>
                    <a:srgbClr val="3021F7"/>
                  </a:solidFill>
                </a:rPr>
                <a:t>twin</a:t>
              </a:r>
              <a:r>
                <a:rPr lang="de-DE" b="1" dirty="0" smtClean="0">
                  <a:solidFill>
                    <a:srgbClr val="3021F7"/>
                  </a:solidFill>
                </a:rPr>
                <a:t> </a:t>
              </a:r>
              <a:r>
                <a:rPr lang="de-DE" b="1" dirty="0" err="1" smtClean="0">
                  <a:solidFill>
                    <a:srgbClr val="3021F7"/>
                  </a:solidFill>
                </a:rPr>
                <a:t>formation</a:t>
              </a:r>
              <a:endParaRPr lang="de-DE" b="1" dirty="0">
                <a:solidFill>
                  <a:srgbClr val="3021F7"/>
                </a:solidFill>
              </a:endParaRPr>
            </a:p>
          </p:txBody>
        </p:sp>
      </p:grpSp>
      <p:sp>
        <p:nvSpPr>
          <p:cNvPr id="136" name="Textfeld 135"/>
          <p:cNvSpPr txBox="1"/>
          <p:nvPr/>
        </p:nvSpPr>
        <p:spPr>
          <a:xfrm>
            <a:off x="5537575" y="5950425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Hickel, Dick, Neugebauer</a:t>
            </a:r>
            <a:endParaRPr lang="de-D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4.44444E-6 L 0.00937 0.0166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8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2.96296E-6 L 0.01701 0.034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17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4.44444E-6 L 0.02621 0.0527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26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1.48148E-6 L 0.03524 0.0699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3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0448 0.0865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8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E08174-D096-4148-B1AA-65278E8A85E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13" name="Rechteck 112"/>
          <p:cNvSpPr/>
          <p:nvPr/>
        </p:nvSpPr>
        <p:spPr>
          <a:xfrm>
            <a:off x="4572000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pt-BR" sz="1000" dirty="0" smtClean="0">
                <a:solidFill>
                  <a:srgbClr val="BFBFBF"/>
                </a:solidFill>
              </a:rPr>
              <a:t>www.mpie.de</a:t>
            </a:r>
            <a:endParaRPr lang="de-DE" sz="1000" dirty="0" smtClean="0">
              <a:solidFill>
                <a:srgbClr val="BFBFBF"/>
              </a:solidFill>
            </a:endParaRPr>
          </a:p>
        </p:txBody>
      </p:sp>
      <p:sp>
        <p:nvSpPr>
          <p:cNvPr id="114" name="Rectangle 2"/>
          <p:cNvSpPr txBox="1">
            <a:spLocks noChangeArrowheads="1"/>
          </p:cNvSpPr>
          <p:nvPr/>
        </p:nvSpPr>
        <p:spPr>
          <a:xfrm>
            <a:off x="49834" y="44450"/>
            <a:ext cx="8479688" cy="431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Ab-</a:t>
            </a:r>
            <a:r>
              <a:rPr lang="de-DE" sz="2000" b="1" dirty="0" err="1" smtClean="0">
                <a:solidFill>
                  <a:schemeClr val="bg1"/>
                </a:solidFill>
              </a:rPr>
              <a:t>initio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methods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for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the</a:t>
            </a:r>
            <a:r>
              <a:rPr lang="de-DE" sz="2000" b="1" dirty="0" smtClean="0">
                <a:solidFill>
                  <a:schemeClr val="bg1"/>
                </a:solidFill>
              </a:rPr>
              <a:t> design </a:t>
            </a:r>
            <a:r>
              <a:rPr lang="de-DE" sz="2000" b="1" dirty="0" err="1" smtClean="0">
                <a:solidFill>
                  <a:schemeClr val="bg1"/>
                </a:solidFill>
              </a:rPr>
              <a:t>of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high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strength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steels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112" name="Rechteck 111"/>
          <p:cNvSpPr/>
          <p:nvPr/>
        </p:nvSpPr>
        <p:spPr>
          <a:xfrm>
            <a:off x="204716" y="709684"/>
            <a:ext cx="4421875" cy="3289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732667" y="1558285"/>
            <a:ext cx="3211513" cy="2089150"/>
            <a:chOff x="124" y="1657"/>
            <a:chExt cx="2023" cy="1316"/>
          </a:xfrm>
        </p:grpSpPr>
        <p:sp>
          <p:nvSpPr>
            <p:cNvPr id="66" name="Text Box 59"/>
            <p:cNvSpPr txBox="1">
              <a:spLocks noChangeArrowheads="1"/>
            </p:cNvSpPr>
            <p:nvPr/>
          </p:nvSpPr>
          <p:spPr bwMode="auto">
            <a:xfrm>
              <a:off x="832" y="2643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99"/>
                  </a:solidFill>
                </a:rPr>
                <a:t>C</a:t>
              </a:r>
            </a:p>
          </p:txBody>
        </p:sp>
        <p:sp>
          <p:nvSpPr>
            <p:cNvPr id="67" name="Text Box 60"/>
            <p:cNvSpPr txBox="1">
              <a:spLocks noChangeArrowheads="1"/>
            </p:cNvSpPr>
            <p:nvPr/>
          </p:nvSpPr>
          <p:spPr bwMode="auto">
            <a:xfrm>
              <a:off x="1528" y="2646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990000"/>
                  </a:solidFill>
                </a:rPr>
                <a:t>A</a:t>
              </a:r>
            </a:p>
          </p:txBody>
        </p:sp>
        <p:sp>
          <p:nvSpPr>
            <p:cNvPr id="68" name="Text Box 61"/>
            <p:cNvSpPr txBox="1">
              <a:spLocks noChangeArrowheads="1"/>
            </p:cNvSpPr>
            <p:nvPr/>
          </p:nvSpPr>
          <p:spPr bwMode="auto">
            <a:xfrm>
              <a:off x="1842" y="2395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9900"/>
                  </a:solidFill>
                </a:rPr>
                <a:t>B</a:t>
              </a:r>
            </a:p>
          </p:txBody>
        </p:sp>
        <p:sp>
          <p:nvSpPr>
            <p:cNvPr id="69" name="Text Box 62"/>
            <p:cNvSpPr txBox="1">
              <a:spLocks noChangeArrowheads="1"/>
            </p:cNvSpPr>
            <p:nvPr/>
          </p:nvSpPr>
          <p:spPr bwMode="auto">
            <a:xfrm>
              <a:off x="124" y="2646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9900"/>
                  </a:solidFill>
                </a:rPr>
                <a:t>B</a:t>
              </a:r>
            </a:p>
          </p:txBody>
        </p:sp>
        <p:sp>
          <p:nvSpPr>
            <p:cNvPr id="70" name="Text Box 63"/>
            <p:cNvSpPr txBox="1">
              <a:spLocks noChangeArrowheads="1"/>
            </p:cNvSpPr>
            <p:nvPr/>
          </p:nvSpPr>
          <p:spPr bwMode="auto">
            <a:xfrm>
              <a:off x="1869" y="1657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99"/>
                  </a:solidFill>
                </a:rPr>
                <a:t>C</a:t>
              </a:r>
            </a:p>
          </p:txBody>
        </p:sp>
      </p:grpSp>
      <p:pic>
        <p:nvPicPr>
          <p:cNvPr id="71" name="Picture 65" descr="ball-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805" y="2163122"/>
            <a:ext cx="293687" cy="293688"/>
          </a:xfrm>
          <a:prstGeom prst="rect">
            <a:avLst/>
          </a:prstGeom>
          <a:noFill/>
        </p:spPr>
      </p:pic>
      <p:pic>
        <p:nvPicPr>
          <p:cNvPr id="72" name="Picture 66" descr="ball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1480" y="2744147"/>
            <a:ext cx="292100" cy="292100"/>
          </a:xfrm>
          <a:prstGeom prst="rect">
            <a:avLst/>
          </a:prstGeom>
          <a:noFill/>
        </p:spPr>
      </p:pic>
      <p:pic>
        <p:nvPicPr>
          <p:cNvPr id="73" name="Picture 67" descr="ball-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2542" y="2556822"/>
            <a:ext cx="292100" cy="293688"/>
          </a:xfrm>
          <a:prstGeom prst="rect">
            <a:avLst/>
          </a:prstGeom>
          <a:noFill/>
        </p:spPr>
      </p:pic>
      <p:pic>
        <p:nvPicPr>
          <p:cNvPr id="74" name="Picture 68" descr="ball-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7217" y="1963097"/>
            <a:ext cx="293688" cy="292100"/>
          </a:xfrm>
          <a:prstGeom prst="rect">
            <a:avLst/>
          </a:prstGeom>
          <a:noFill/>
        </p:spPr>
      </p:pic>
      <p:sp>
        <p:nvSpPr>
          <p:cNvPr id="75" name="AutoShape 69"/>
          <p:cNvSpPr>
            <a:spLocks noChangeArrowheads="1"/>
          </p:cNvSpPr>
          <p:nvPr/>
        </p:nvSpPr>
        <p:spPr bwMode="auto">
          <a:xfrm>
            <a:off x="767592" y="1532885"/>
            <a:ext cx="1552575" cy="1552575"/>
          </a:xfrm>
          <a:prstGeom prst="cube">
            <a:avLst>
              <a:gd name="adj" fmla="val 25009"/>
            </a:avLst>
          </a:prstGeom>
          <a:solidFill>
            <a:srgbClr val="FFCC00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76" name="Picture 70" descr="ball-r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63055" y="2748910"/>
            <a:ext cx="292100" cy="292100"/>
          </a:xfrm>
          <a:prstGeom prst="rect">
            <a:avLst/>
          </a:prstGeom>
          <a:noFill/>
        </p:spPr>
      </p:pic>
      <p:pic>
        <p:nvPicPr>
          <p:cNvPr id="77" name="Picture 71" descr="ball-re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3617" y="2169472"/>
            <a:ext cx="292100" cy="293688"/>
          </a:xfrm>
          <a:prstGeom prst="rect">
            <a:avLst/>
          </a:prstGeom>
          <a:noFill/>
        </p:spPr>
      </p:pic>
      <p:pic>
        <p:nvPicPr>
          <p:cNvPr id="78" name="Picture 72" descr="ball-r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7292" y="2559997"/>
            <a:ext cx="292100" cy="292100"/>
          </a:xfrm>
          <a:prstGeom prst="rect">
            <a:avLst/>
          </a:prstGeom>
          <a:noFill/>
        </p:spPr>
      </p:pic>
      <p:sp>
        <p:nvSpPr>
          <p:cNvPr id="79" name="AutoShape 73"/>
          <p:cNvSpPr>
            <a:spLocks noChangeArrowheads="1"/>
          </p:cNvSpPr>
          <p:nvPr/>
        </p:nvSpPr>
        <p:spPr bwMode="auto">
          <a:xfrm>
            <a:off x="1934405" y="1539235"/>
            <a:ext cx="1552575" cy="1552575"/>
          </a:xfrm>
          <a:prstGeom prst="cube">
            <a:avLst>
              <a:gd name="adj" fmla="val 25009"/>
            </a:avLst>
          </a:prstGeom>
          <a:solidFill>
            <a:srgbClr val="FFCC00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80" name="Picture 74" descr="ball-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42" y="2937822"/>
            <a:ext cx="292100" cy="293688"/>
          </a:xfrm>
          <a:prstGeom prst="rect">
            <a:avLst/>
          </a:prstGeom>
          <a:noFill/>
        </p:spPr>
      </p:pic>
      <p:pic>
        <p:nvPicPr>
          <p:cNvPr id="81" name="Picture 75" descr="ball-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42" y="1766247"/>
            <a:ext cx="292100" cy="293688"/>
          </a:xfrm>
          <a:prstGeom prst="rect">
            <a:avLst/>
          </a:prstGeom>
          <a:noFill/>
        </p:spPr>
      </p:pic>
      <p:pic>
        <p:nvPicPr>
          <p:cNvPr id="82" name="Picture 76" descr="ball-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2542" y="1385247"/>
            <a:ext cx="292100" cy="293688"/>
          </a:xfrm>
          <a:prstGeom prst="rect">
            <a:avLst/>
          </a:prstGeom>
          <a:noFill/>
        </p:spPr>
      </p:pic>
      <p:pic>
        <p:nvPicPr>
          <p:cNvPr id="83" name="Picture 77" descr="ball-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7330" y="2352035"/>
            <a:ext cx="292100" cy="293687"/>
          </a:xfrm>
          <a:prstGeom prst="rect">
            <a:avLst/>
          </a:prstGeom>
          <a:noFill/>
        </p:spPr>
      </p:pic>
      <p:pic>
        <p:nvPicPr>
          <p:cNvPr id="84" name="Picture 78" descr="ball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9892" y="1575747"/>
            <a:ext cx="292100" cy="292100"/>
          </a:xfrm>
          <a:prstGeom prst="rect">
            <a:avLst/>
          </a:prstGeom>
          <a:noFill/>
        </p:spPr>
      </p:pic>
      <p:pic>
        <p:nvPicPr>
          <p:cNvPr id="85" name="Picture 82" descr="ball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9930" y="2945760"/>
            <a:ext cx="292100" cy="292100"/>
          </a:xfrm>
          <a:prstGeom prst="rect">
            <a:avLst/>
          </a:prstGeom>
          <a:noFill/>
        </p:spPr>
      </p:pic>
      <p:pic>
        <p:nvPicPr>
          <p:cNvPr id="86" name="Picture 83" descr="ball-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4142" y="2359972"/>
            <a:ext cx="292100" cy="292100"/>
          </a:xfrm>
          <a:prstGeom prst="rect">
            <a:avLst/>
          </a:prstGeom>
          <a:noFill/>
        </p:spPr>
      </p:pic>
      <p:pic>
        <p:nvPicPr>
          <p:cNvPr id="87" name="Picture 86" descr="ball-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117" y="1766247"/>
            <a:ext cx="292100" cy="293688"/>
          </a:xfrm>
          <a:prstGeom prst="rect">
            <a:avLst/>
          </a:prstGeom>
          <a:noFill/>
        </p:spPr>
      </p:pic>
      <p:pic>
        <p:nvPicPr>
          <p:cNvPr id="88" name="Picture 87" descr="ball-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117" y="2937822"/>
            <a:ext cx="292100" cy="293688"/>
          </a:xfrm>
          <a:prstGeom prst="rect">
            <a:avLst/>
          </a:prstGeom>
          <a:noFill/>
        </p:spPr>
      </p:pic>
      <p:pic>
        <p:nvPicPr>
          <p:cNvPr id="89" name="Picture 89" descr="ball-r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9367" y="1390010"/>
            <a:ext cx="292100" cy="292100"/>
          </a:xfrm>
          <a:prstGeom prst="rect">
            <a:avLst/>
          </a:prstGeom>
          <a:noFill/>
        </p:spPr>
      </p:pic>
      <p:pic>
        <p:nvPicPr>
          <p:cNvPr id="90" name="Picture 90" descr="ball-r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56755" y="2947347"/>
            <a:ext cx="292100" cy="292100"/>
          </a:xfrm>
          <a:prstGeom prst="rect">
            <a:avLst/>
          </a:prstGeom>
          <a:noFill/>
        </p:spPr>
      </p:pic>
      <p:pic>
        <p:nvPicPr>
          <p:cNvPr id="91" name="Picture 91" descr="ball-re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91480" y="1575747"/>
            <a:ext cx="293687" cy="293688"/>
          </a:xfrm>
          <a:prstGeom prst="rect">
            <a:avLst/>
          </a:prstGeom>
          <a:noFill/>
        </p:spPr>
      </p:pic>
      <p:pic>
        <p:nvPicPr>
          <p:cNvPr id="92" name="Picture 97" descr="ball-gre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717" y="2937822"/>
            <a:ext cx="293688" cy="292100"/>
          </a:xfrm>
          <a:prstGeom prst="rect">
            <a:avLst/>
          </a:prstGeom>
          <a:noFill/>
        </p:spPr>
      </p:pic>
      <p:sp>
        <p:nvSpPr>
          <p:cNvPr id="93" name="AutoShape 98"/>
          <p:cNvSpPr>
            <a:spLocks noChangeArrowheads="1"/>
          </p:cNvSpPr>
          <p:nvPr/>
        </p:nvSpPr>
        <p:spPr bwMode="auto">
          <a:xfrm rot="2676953">
            <a:off x="1286705" y="2147247"/>
            <a:ext cx="1673225" cy="315913"/>
          </a:xfrm>
          <a:prstGeom prst="hexagon">
            <a:avLst>
              <a:gd name="adj" fmla="val 132412"/>
              <a:gd name="vf" fmla="val 115470"/>
            </a:avLst>
          </a:prstGeom>
          <a:solidFill>
            <a:srgbClr val="FFCC99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94" name="Picture 99" descr="ball-r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74142" y="2359972"/>
            <a:ext cx="292100" cy="292100"/>
          </a:xfrm>
          <a:prstGeom prst="rect">
            <a:avLst/>
          </a:prstGeom>
          <a:noFill/>
        </p:spPr>
      </p:pic>
      <p:pic>
        <p:nvPicPr>
          <p:cNvPr id="95" name="Picture 100" descr="ball-r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117" y="1766247"/>
            <a:ext cx="292100" cy="292100"/>
          </a:xfrm>
          <a:prstGeom prst="rect">
            <a:avLst/>
          </a:prstGeom>
          <a:noFill/>
        </p:spPr>
      </p:pic>
      <p:sp>
        <p:nvSpPr>
          <p:cNvPr id="101" name="AutoShape 108"/>
          <p:cNvSpPr>
            <a:spLocks noChangeArrowheads="1"/>
          </p:cNvSpPr>
          <p:nvPr/>
        </p:nvSpPr>
        <p:spPr bwMode="auto">
          <a:xfrm rot="13358026" flipH="1">
            <a:off x="450092" y="1797997"/>
            <a:ext cx="2797175" cy="1347788"/>
          </a:xfrm>
          <a:prstGeom prst="cube">
            <a:avLst>
              <a:gd name="adj" fmla="val 25000"/>
            </a:avLst>
          </a:prstGeom>
          <a:noFill/>
          <a:ln w="28575" cap="rnd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5" name="Group 111"/>
          <p:cNvGrpSpPr>
            <a:grpSpLocks/>
          </p:cNvGrpSpPr>
          <p:nvPr/>
        </p:nvGrpSpPr>
        <p:grpSpPr bwMode="auto">
          <a:xfrm>
            <a:off x="2067755" y="1185222"/>
            <a:ext cx="2103437" cy="1673225"/>
            <a:chOff x="1079" y="1890"/>
            <a:chExt cx="1325" cy="1054"/>
          </a:xfrm>
        </p:grpSpPr>
        <p:pic>
          <p:nvPicPr>
            <p:cNvPr id="103" name="Picture 64" descr="ball-gree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506" y="2385"/>
              <a:ext cx="185" cy="184"/>
            </a:xfrm>
            <a:prstGeom prst="rect">
              <a:avLst/>
            </a:prstGeom>
            <a:noFill/>
          </p:spPr>
        </p:pic>
        <p:pic>
          <p:nvPicPr>
            <p:cNvPr id="104" name="Picture 79" descr="ball-blu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40" y="2261"/>
              <a:ext cx="184" cy="184"/>
            </a:xfrm>
            <a:prstGeom prst="rect">
              <a:avLst/>
            </a:prstGeom>
            <a:noFill/>
          </p:spPr>
        </p:pic>
        <p:pic>
          <p:nvPicPr>
            <p:cNvPr id="105" name="Picture 80" descr="ball-blu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80" y="2021"/>
              <a:ext cx="184" cy="184"/>
            </a:xfrm>
            <a:prstGeom prst="rect">
              <a:avLst/>
            </a:prstGeom>
            <a:noFill/>
          </p:spPr>
        </p:pic>
        <p:pic>
          <p:nvPicPr>
            <p:cNvPr id="106" name="Picture 92" descr="ball-gree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144" y="2016"/>
              <a:ext cx="184" cy="184"/>
            </a:xfrm>
            <a:prstGeom prst="rect">
              <a:avLst/>
            </a:prstGeom>
            <a:noFill/>
          </p:spPr>
        </p:pic>
        <p:pic>
          <p:nvPicPr>
            <p:cNvPr id="107" name="Picture 93" descr="ball-gree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87" y="2138"/>
              <a:ext cx="185" cy="184"/>
            </a:xfrm>
            <a:prstGeom prst="rect">
              <a:avLst/>
            </a:prstGeom>
            <a:noFill/>
          </p:spPr>
        </p:pic>
        <p:pic>
          <p:nvPicPr>
            <p:cNvPr id="108" name="Picture 94" descr="ball-green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41" y="2259"/>
              <a:ext cx="184" cy="185"/>
            </a:xfrm>
            <a:prstGeom prst="rect">
              <a:avLst/>
            </a:prstGeom>
            <a:noFill/>
          </p:spPr>
        </p:pic>
        <p:pic>
          <p:nvPicPr>
            <p:cNvPr id="109" name="Picture 95" descr="ball-gree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58" y="2513"/>
              <a:ext cx="184" cy="184"/>
            </a:xfrm>
            <a:prstGeom prst="rect">
              <a:avLst/>
            </a:prstGeom>
            <a:noFill/>
          </p:spPr>
        </p:pic>
        <p:pic>
          <p:nvPicPr>
            <p:cNvPr id="110" name="Picture 96" descr="ball-gree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878" y="2760"/>
              <a:ext cx="184" cy="184"/>
            </a:xfrm>
            <a:prstGeom prst="rect">
              <a:avLst/>
            </a:prstGeom>
            <a:noFill/>
          </p:spPr>
        </p:pic>
        <p:sp>
          <p:nvSpPr>
            <p:cNvPr id="111" name="AutoShape 109"/>
            <p:cNvSpPr>
              <a:spLocks noChangeArrowheads="1"/>
            </p:cNvSpPr>
            <p:nvPr/>
          </p:nvSpPr>
          <p:spPr bwMode="auto">
            <a:xfrm rot="13358026" flipH="1">
              <a:off x="1079" y="1890"/>
              <a:ext cx="1325" cy="827"/>
            </a:xfrm>
            <a:prstGeom prst="cube">
              <a:avLst>
                <a:gd name="adj" fmla="val 25000"/>
              </a:avLst>
            </a:prstGeom>
            <a:noFill/>
            <a:ln w="28575" cap="rnd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15" name="Group 102"/>
          <p:cNvGrpSpPr>
            <a:grpSpLocks/>
          </p:cNvGrpSpPr>
          <p:nvPr/>
        </p:nvGrpSpPr>
        <p:grpSpPr bwMode="auto">
          <a:xfrm>
            <a:off x="3843274" y="2563506"/>
            <a:ext cx="4992059" cy="3881917"/>
            <a:chOff x="2680" y="1989"/>
            <a:chExt cx="2443" cy="1822"/>
          </a:xfrm>
        </p:grpSpPr>
        <p:pic>
          <p:nvPicPr>
            <p:cNvPr id="116" name="Picture 103" descr="Fig3"/>
            <p:cNvPicPr>
              <a:picLocks noChangeAspect="1" noChangeArrowheads="1"/>
            </p:cNvPicPr>
            <p:nvPr/>
          </p:nvPicPr>
          <p:blipFill>
            <a:blip r:embed="rId12" cstate="print"/>
            <a:srcRect r="50819"/>
            <a:stretch>
              <a:fillRect/>
            </a:stretch>
          </p:blipFill>
          <p:spPr bwMode="auto">
            <a:xfrm>
              <a:off x="2680" y="1989"/>
              <a:ext cx="2443" cy="1822"/>
            </a:xfrm>
            <a:prstGeom prst="rect">
              <a:avLst/>
            </a:prstGeom>
            <a:noFill/>
            <a:ln w="38100">
              <a:solidFill>
                <a:srgbClr val="336699"/>
              </a:solidFill>
              <a:miter lim="800000"/>
              <a:headEnd/>
              <a:tailEnd/>
            </a:ln>
            <a:effectLst>
              <a:outerShdw blurRad="266700" dist="50800" dir="9540000" algn="ctr" rotWithShape="0">
                <a:srgbClr val="000000">
                  <a:alpha val="57000"/>
                </a:srgbClr>
              </a:outerShdw>
            </a:effectLst>
          </p:spPr>
        </p:pic>
        <p:sp>
          <p:nvSpPr>
            <p:cNvPr id="117" name="Rectangle 104"/>
            <p:cNvSpPr>
              <a:spLocks noChangeArrowheads="1"/>
            </p:cNvSpPr>
            <p:nvPr/>
          </p:nvSpPr>
          <p:spPr bwMode="auto">
            <a:xfrm>
              <a:off x="2736" y="2000"/>
              <a:ext cx="240" cy="23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" name="Rectangle 105"/>
            <p:cNvSpPr>
              <a:spLocks noChangeArrowheads="1"/>
            </p:cNvSpPr>
            <p:nvPr/>
          </p:nvSpPr>
          <p:spPr bwMode="auto">
            <a:xfrm>
              <a:off x="4879" y="2000"/>
              <a:ext cx="240" cy="23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2" name="Textfeld 51"/>
          <p:cNvSpPr txBox="1"/>
          <p:nvPr/>
        </p:nvSpPr>
        <p:spPr>
          <a:xfrm>
            <a:off x="460608" y="4967786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Hickel, Dick, Neugebauer</a:t>
            </a:r>
            <a:endParaRPr lang="de-D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0.02205 -0.02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-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E08174-D096-4148-B1AA-65278E8A85E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9834" y="44450"/>
            <a:ext cx="8479688" cy="431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0" hangingPunct="0"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Develop new materials via </a:t>
            </a:r>
            <a:r>
              <a:rPr lang="en-US" sz="2000" b="1" dirty="0" err="1" smtClean="0">
                <a:solidFill>
                  <a:schemeClr val="bg1"/>
                </a:solidFill>
              </a:rPr>
              <a:t>ab</a:t>
            </a:r>
            <a:r>
              <a:rPr lang="en-US" sz="2000" b="1" dirty="0" smtClean="0">
                <a:solidFill>
                  <a:schemeClr val="bg1"/>
                </a:solidFill>
              </a:rPr>
              <a:t>-initio methods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572000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pt-BR" sz="1000" dirty="0" smtClean="0">
                <a:solidFill>
                  <a:srgbClr val="BFBFBF"/>
                </a:solidFill>
              </a:rPr>
              <a:t>www.mpie.de</a:t>
            </a:r>
            <a:endParaRPr lang="de-DE" sz="1000" dirty="0" smtClean="0">
              <a:solidFill>
                <a:srgbClr val="BFBFBF"/>
              </a:solidFill>
            </a:endParaRPr>
          </a:p>
        </p:txBody>
      </p:sp>
      <p:sp>
        <p:nvSpPr>
          <p:cNvPr id="9" name="Pfeil nach rechts 8"/>
          <p:cNvSpPr/>
          <p:nvPr/>
        </p:nvSpPr>
        <p:spPr>
          <a:xfrm rot="1290553" flipH="1">
            <a:off x="9569213" y="3258819"/>
            <a:ext cx="923026" cy="534838"/>
          </a:xfrm>
          <a:prstGeom prst="rightArrow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9644" y="1056640"/>
            <a:ext cx="8635044" cy="478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l" eaLnBrk="0" hangingPunct="0">
              <a:spcBef>
                <a:spcPts val="18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Ab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initio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in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materials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science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: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what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for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?</a:t>
            </a:r>
          </a:p>
          <a:p>
            <a:pPr marL="342900" indent="-342900" algn="l" eaLnBrk="0" hangingPunct="0">
              <a:spcBef>
                <a:spcPts val="18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Ab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initio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to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continuum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models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(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mechanics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		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Titanium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(ab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initio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and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continuum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		Mn-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steels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(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identify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mechanisms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		Steel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with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Cu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precipitates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(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atom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scale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experiments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		Mg-Li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alloy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design (ab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initio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property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maps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		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Singapore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crab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(ab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initio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and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homogenization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Conclusions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and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challenges</a:t>
            </a:r>
            <a:endParaRPr lang="de-DE" sz="2800" b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266700" dist="43180" dir="5400000">
                  <a:srgbClr val="000000">
                    <a:alpha val="54000"/>
                  </a:srgbClr>
                </a:innerShdw>
              </a:effectLst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  <a:buFont typeface="Wingdings" pitchFamily="2" charset="2"/>
              <a:buChar char="§"/>
            </a:pPr>
            <a:endParaRPr lang="de-DE" sz="2800" b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266700" dist="43180" dir="5400000">
                  <a:srgbClr val="000000">
                    <a:alpha val="54000"/>
                  </a:srgbClr>
                </a:innerShdw>
              </a:effectLst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endParaRPr lang="de-DE" sz="2200" b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266700" dist="43180" dir="5400000">
                  <a:srgbClr val="000000">
                    <a:alpha val="54000"/>
                  </a:srgbClr>
                </a:innerShdw>
              </a:effectLst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endParaRPr lang="de-DE" sz="3000" b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266700" dist="43180" dir="5400000">
                  <a:srgbClr val="000000">
                    <a:alpha val="54000"/>
                  </a:srgbClr>
                </a:innerShdw>
              </a:effectLst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endParaRPr lang="de-DE" sz="2200" b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266700" dist="43180" dir="5400000">
                  <a:srgbClr val="000000">
                    <a:alpha val="54000"/>
                  </a:srgbClr>
                </a:innerShdw>
              </a:effectLst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		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12362 -0.0004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0D0BE5-4936-4115-87E9-951BF30A02A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163" y="37310"/>
            <a:ext cx="8583612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Nano-</a:t>
            </a:r>
            <a:r>
              <a:rPr lang="de-DE" sz="2000" b="1" dirty="0" err="1" smtClean="0">
                <a:solidFill>
                  <a:schemeClr val="bg1"/>
                </a:solidFill>
              </a:rPr>
              <a:t>precipitates</a:t>
            </a:r>
            <a:r>
              <a:rPr lang="de-DE" sz="2000" b="1" dirty="0" smtClean="0">
                <a:solidFill>
                  <a:schemeClr val="bg1"/>
                </a:solidFill>
              </a:rPr>
              <a:t>  in soft </a:t>
            </a:r>
            <a:r>
              <a:rPr lang="de-DE" sz="2000" b="1" dirty="0" err="1" smtClean="0">
                <a:solidFill>
                  <a:schemeClr val="bg1"/>
                </a:solidFill>
              </a:rPr>
              <a:t>magnetic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steels</a:t>
            </a:r>
            <a:endParaRPr lang="de-DE" sz="2000" b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3" descr="ID=000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473" y="1422346"/>
            <a:ext cx="3959225" cy="252571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22960" y="3648021"/>
            <a:ext cx="1503363" cy="238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de-DE" sz="1200">
                <a:solidFill>
                  <a:schemeClr val="tx1"/>
                </a:solidFill>
                <a:latin typeface="TKTypeRegular" pitchFamily="34" charset="0"/>
              </a:rPr>
              <a:t>size Cu precipitates (nm)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77442" y="4121096"/>
            <a:ext cx="11350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de-DE" sz="1200" dirty="0">
                <a:latin typeface="TKTypeRegular" pitchFamily="34" charset="0"/>
              </a:rPr>
              <a:t>{JP 2004 339603}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697698" y="2774896"/>
            <a:ext cx="7223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342900" indent="-342900"/>
            <a:r>
              <a:rPr lang="de-DE" sz="1600">
                <a:solidFill>
                  <a:srgbClr val="FF0000"/>
                </a:solidFill>
              </a:rPr>
              <a:t>15 nm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rot="10800000" flipV="1">
            <a:off x="4670710" y="3119384"/>
            <a:ext cx="161925" cy="247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 rot="16200000">
            <a:off x="1603660" y="2390721"/>
            <a:ext cx="1285875" cy="238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de-DE" sz="1200">
                <a:solidFill>
                  <a:schemeClr val="tx1"/>
                </a:solidFill>
                <a:latin typeface="TKTypeRegular" pitchFamily="34" charset="0"/>
              </a:rPr>
              <a:t>magnetic loss (W/kg)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5068985" y="6604000"/>
            <a:ext cx="26917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de-DE" sz="1200" dirty="0" err="1" smtClean="0">
                <a:solidFill>
                  <a:srgbClr val="BFBFBF"/>
                </a:solidFill>
              </a:rPr>
              <a:t>Fe</a:t>
            </a:r>
            <a:r>
              <a:rPr lang="de-DE" sz="1200" dirty="0" smtClean="0">
                <a:solidFill>
                  <a:srgbClr val="BFBFBF"/>
                </a:solidFill>
              </a:rPr>
              <a:t>-Si </a:t>
            </a:r>
            <a:r>
              <a:rPr lang="de-DE" sz="1200" dirty="0" err="1" smtClean="0">
                <a:solidFill>
                  <a:srgbClr val="BFBFBF"/>
                </a:solidFill>
              </a:rPr>
              <a:t>steel</a:t>
            </a:r>
            <a:r>
              <a:rPr lang="de-DE" sz="1200" dirty="0" smtClean="0">
                <a:solidFill>
                  <a:srgbClr val="BFBFBF"/>
                </a:solidFill>
              </a:rPr>
              <a:t> </a:t>
            </a:r>
            <a:r>
              <a:rPr lang="de-DE" sz="1200" dirty="0" err="1" smtClean="0">
                <a:solidFill>
                  <a:srgbClr val="BFBFBF"/>
                </a:solidFill>
              </a:rPr>
              <a:t>with</a:t>
            </a:r>
            <a:r>
              <a:rPr lang="de-DE" sz="1200" dirty="0" smtClean="0">
                <a:solidFill>
                  <a:srgbClr val="BFBFBF"/>
                </a:solidFill>
              </a:rPr>
              <a:t> </a:t>
            </a:r>
            <a:r>
              <a:rPr lang="de-DE" sz="1200" dirty="0" err="1" smtClean="0">
                <a:solidFill>
                  <a:srgbClr val="BFBFBF"/>
                </a:solidFill>
              </a:rPr>
              <a:t>Cu</a:t>
            </a:r>
            <a:r>
              <a:rPr lang="de-DE" sz="1200" dirty="0" smtClean="0">
                <a:solidFill>
                  <a:srgbClr val="BFBFBF"/>
                </a:solidFill>
              </a:rPr>
              <a:t> nano-</a:t>
            </a:r>
            <a:r>
              <a:rPr lang="de-DE" sz="1200" dirty="0" err="1" smtClean="0">
                <a:solidFill>
                  <a:srgbClr val="BFBFBF"/>
                </a:solidFill>
              </a:rPr>
              <a:t>precipitates</a:t>
            </a:r>
            <a:endParaRPr lang="de-DE" sz="1200" dirty="0">
              <a:solidFill>
                <a:srgbClr val="BFBFBF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623038" y="5024868"/>
            <a:ext cx="55707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err="1" smtClean="0"/>
              <a:t>nanoparticles</a:t>
            </a:r>
            <a:r>
              <a:rPr lang="de-DE" dirty="0" smtClean="0"/>
              <a:t> </a:t>
            </a:r>
            <a:r>
              <a:rPr lang="de-DE" dirty="0" err="1" smtClean="0"/>
              <a:t>too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Bloch-wall </a:t>
            </a:r>
            <a:r>
              <a:rPr lang="de-DE" dirty="0" err="1" smtClean="0"/>
              <a:t>interaction</a:t>
            </a:r>
            <a:r>
              <a:rPr lang="de-DE" dirty="0" smtClean="0"/>
              <a:t> but </a:t>
            </a:r>
          </a:p>
          <a:p>
            <a:pPr algn="l"/>
            <a:r>
              <a:rPr lang="de-DE" dirty="0" err="1" smtClean="0"/>
              <a:t>effective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dislocation</a:t>
            </a:r>
            <a:r>
              <a:rPr lang="de-DE" dirty="0" smtClean="0"/>
              <a:t> </a:t>
            </a:r>
            <a:r>
              <a:rPr lang="de-DE" dirty="0" err="1" smtClean="0"/>
              <a:t>obstacles</a:t>
            </a:r>
            <a:endParaRPr lang="de-DE" dirty="0" smtClean="0"/>
          </a:p>
          <a:p>
            <a:pPr algn="l"/>
            <a:endParaRPr lang="de-DE" dirty="0" smtClean="0"/>
          </a:p>
          <a:p>
            <a:pPr algn="l"/>
            <a:r>
              <a:rPr lang="de-DE" dirty="0" err="1" smtClean="0"/>
              <a:t>mechanically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strong soft </a:t>
            </a:r>
            <a:r>
              <a:rPr lang="de-DE" dirty="0" err="1" smtClean="0"/>
              <a:t>magnets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motors</a:t>
            </a:r>
            <a:endParaRPr lang="de-DE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-95698" y="504825"/>
            <a:ext cx="9324753" cy="61293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i="0" dirty="0"/>
          </a:p>
        </p:txBody>
      </p:sp>
      <p:sp>
        <p:nvSpPr>
          <p:cNvPr id="12290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2B7060C-BDE6-4751-A24A-AD4A23FEE1D5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2293" name="Textfeld 6"/>
          <p:cNvSpPr txBox="1">
            <a:spLocks noChangeArrowheads="1"/>
          </p:cNvSpPr>
          <p:nvPr/>
        </p:nvSpPr>
        <p:spPr bwMode="auto">
          <a:xfrm>
            <a:off x="115551" y="634187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rgbClr val="35708B"/>
                </a:solidFill>
              </a:rPr>
              <a:t>Cu 2 wt</a:t>
            </a:r>
            <a:r>
              <a:rPr lang="en-US" b="1" dirty="0" smtClean="0">
                <a:solidFill>
                  <a:srgbClr val="35708B"/>
                </a:solidFill>
              </a:rPr>
              <a:t>.%</a:t>
            </a:r>
            <a:endParaRPr lang="en-US" b="1" dirty="0">
              <a:solidFill>
                <a:srgbClr val="35708B"/>
              </a:solidFill>
            </a:endParaRPr>
          </a:p>
        </p:txBody>
      </p:sp>
      <p:pic>
        <p:nvPicPr>
          <p:cNvPr id="12308" name="Grafik 4" descr="Iso-ConcentrSurfaces5at.BMP"/>
          <p:cNvPicPr>
            <a:picLocks noChangeAspect="1"/>
          </p:cNvPicPr>
          <p:nvPr/>
        </p:nvPicPr>
        <p:blipFill>
          <a:blip r:embed="rId2" cstate="print"/>
          <a:srcRect l="35172" t="722" r="37403"/>
          <a:stretch>
            <a:fillRect/>
          </a:stretch>
        </p:blipFill>
        <p:spPr bwMode="auto">
          <a:xfrm>
            <a:off x="2115879" y="595423"/>
            <a:ext cx="3391764" cy="599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uppieren 40"/>
          <p:cNvGrpSpPr>
            <a:grpSpLocks/>
          </p:cNvGrpSpPr>
          <p:nvPr/>
        </p:nvGrpSpPr>
        <p:grpSpPr bwMode="auto">
          <a:xfrm>
            <a:off x="3355617" y="5942671"/>
            <a:ext cx="1194300" cy="456431"/>
            <a:chOff x="2235200" y="2187575"/>
            <a:chExt cx="777777" cy="365125"/>
          </a:xfrm>
        </p:grpSpPr>
        <p:cxnSp>
          <p:nvCxnSpPr>
            <p:cNvPr id="42" name="Gerade Verbindung 41"/>
            <p:cNvCxnSpPr/>
            <p:nvPr/>
          </p:nvCxnSpPr>
          <p:spPr>
            <a:xfrm>
              <a:off x="2381258" y="2551974"/>
              <a:ext cx="43808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11" name="Textfeld 42"/>
            <p:cNvSpPr txBox="1">
              <a:spLocks noChangeArrowheads="1"/>
            </p:cNvSpPr>
            <p:nvPr/>
          </p:nvSpPr>
          <p:spPr bwMode="auto">
            <a:xfrm>
              <a:off x="2235200" y="2187575"/>
              <a:ext cx="7777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i="1">
                  <a:solidFill>
                    <a:srgbClr val="35708B"/>
                  </a:solidFill>
                </a:rPr>
                <a:t>20 nm</a:t>
              </a:r>
            </a:p>
          </p:txBody>
        </p:sp>
      </p:grpSp>
      <p:sp>
        <p:nvSpPr>
          <p:cNvPr id="12301" name="Textfeld 52"/>
          <p:cNvSpPr txBox="1">
            <a:spLocks noChangeArrowheads="1"/>
          </p:cNvSpPr>
          <p:nvPr/>
        </p:nvSpPr>
        <p:spPr bwMode="auto">
          <a:xfrm>
            <a:off x="5400123" y="734385"/>
            <a:ext cx="1004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5708B"/>
                </a:solidFill>
              </a:rPr>
              <a:t>120 min</a:t>
            </a:r>
          </a:p>
        </p:txBody>
      </p:sp>
      <p:grpSp>
        <p:nvGrpSpPr>
          <p:cNvPr id="37" name="Gruppieren 36"/>
          <p:cNvGrpSpPr/>
          <p:nvPr/>
        </p:nvGrpSpPr>
        <p:grpSpPr>
          <a:xfrm>
            <a:off x="5784112" y="1486121"/>
            <a:ext cx="3221665" cy="4478744"/>
            <a:chOff x="5582088" y="1486121"/>
            <a:chExt cx="3423689" cy="4478744"/>
          </a:xfrm>
        </p:grpSpPr>
        <p:grpSp>
          <p:nvGrpSpPr>
            <p:cNvPr id="9" name="Gruppieren 51"/>
            <p:cNvGrpSpPr>
              <a:grpSpLocks/>
            </p:cNvGrpSpPr>
            <p:nvPr/>
          </p:nvGrpSpPr>
          <p:grpSpPr bwMode="auto">
            <a:xfrm>
              <a:off x="5582088" y="1968499"/>
              <a:ext cx="3423684" cy="3996366"/>
              <a:chOff x="6823935" y="2114550"/>
              <a:chExt cx="2320065" cy="2921000"/>
            </a:xfrm>
          </p:grpSpPr>
          <p:pic>
            <p:nvPicPr>
              <p:cNvPr id="12304" name="Grafik 13" descr="IsoConcSurfaces.BMP"/>
              <p:cNvPicPr>
                <a:picLocks noChangeAspect="1"/>
              </p:cNvPicPr>
              <p:nvPr/>
            </p:nvPicPr>
            <p:blipFill>
              <a:blip r:embed="rId3" cstate="print"/>
              <a:srcRect l="28728" r="27019"/>
              <a:stretch>
                <a:fillRect/>
              </a:stretch>
            </p:blipFill>
            <p:spPr bwMode="auto">
              <a:xfrm>
                <a:off x="6823935" y="2114550"/>
                <a:ext cx="2320065" cy="292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0" name="Gruppieren 45"/>
              <p:cNvGrpSpPr>
                <a:grpSpLocks/>
              </p:cNvGrpSpPr>
              <p:nvPr/>
            </p:nvGrpSpPr>
            <p:grpSpPr bwMode="auto">
              <a:xfrm>
                <a:off x="7575164" y="4620950"/>
                <a:ext cx="777777" cy="365125"/>
                <a:chOff x="2235200" y="2187575"/>
                <a:chExt cx="777777" cy="365125"/>
              </a:xfrm>
            </p:grpSpPr>
            <p:cxnSp>
              <p:nvCxnSpPr>
                <p:cNvPr id="47" name="Gerade Verbindung 46"/>
                <p:cNvCxnSpPr/>
                <p:nvPr/>
              </p:nvCxnSpPr>
              <p:spPr>
                <a:xfrm>
                  <a:off x="2381190" y="2552963"/>
                  <a:ext cx="438287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307" name="Textfeld 47"/>
                <p:cNvSpPr txBox="1">
                  <a:spLocks noChangeArrowheads="1"/>
                </p:cNvSpPr>
                <p:nvPr/>
              </p:nvSpPr>
              <p:spPr bwMode="auto">
                <a:xfrm>
                  <a:off x="2235200" y="2187575"/>
                  <a:ext cx="777777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 i="1">
                      <a:solidFill>
                        <a:srgbClr val="35708B"/>
                      </a:solidFill>
                    </a:rPr>
                    <a:t>20 nm</a:t>
                  </a:r>
                </a:p>
              </p:txBody>
            </p:sp>
          </p:grpSp>
        </p:grpSp>
        <p:sp>
          <p:nvSpPr>
            <p:cNvPr id="54" name="Textfeld 53"/>
            <p:cNvSpPr txBox="1">
              <a:spLocks noChangeArrowheads="1"/>
            </p:cNvSpPr>
            <p:nvPr/>
          </p:nvSpPr>
          <p:spPr bwMode="auto">
            <a:xfrm>
              <a:off x="7872302" y="1486121"/>
              <a:ext cx="11334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35708B"/>
                  </a:solidFill>
                </a:rPr>
                <a:t>6000 min</a:t>
              </a:r>
            </a:p>
          </p:txBody>
        </p:sp>
      </p:grpSp>
      <p:sp>
        <p:nvSpPr>
          <p:cNvPr id="12303" name="Textfeld 54"/>
          <p:cNvSpPr txBox="1">
            <a:spLocks noChangeArrowheads="1"/>
          </p:cNvSpPr>
          <p:nvPr/>
        </p:nvSpPr>
        <p:spPr bwMode="auto">
          <a:xfrm>
            <a:off x="115551" y="1729563"/>
            <a:ext cx="23914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err="1">
                <a:solidFill>
                  <a:srgbClr val="35708B"/>
                </a:solidFill>
              </a:rPr>
              <a:t>Iso</a:t>
            </a:r>
            <a:r>
              <a:rPr lang="en-US" dirty="0">
                <a:solidFill>
                  <a:srgbClr val="35708B"/>
                </a:solidFill>
              </a:rPr>
              <a:t>-concentration surfaces for </a:t>
            </a:r>
            <a:endParaRPr lang="en-US" dirty="0" smtClean="0">
              <a:solidFill>
                <a:srgbClr val="35708B"/>
              </a:solidFill>
            </a:endParaRPr>
          </a:p>
          <a:p>
            <a:pPr algn="l"/>
            <a:r>
              <a:rPr lang="en-US" dirty="0" smtClean="0">
                <a:solidFill>
                  <a:srgbClr val="35708B"/>
                </a:solidFill>
              </a:rPr>
              <a:t>Cu </a:t>
            </a:r>
            <a:r>
              <a:rPr lang="en-US" dirty="0">
                <a:solidFill>
                  <a:srgbClr val="35708B"/>
                </a:solidFill>
              </a:rPr>
              <a:t>11 at.%</a:t>
            </a: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59994" y="51748"/>
            <a:ext cx="7783513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0" hangingPunct="0">
              <a:defRPr/>
            </a:pPr>
            <a:r>
              <a:rPr lang="en-US" sz="2000" b="1" smtClean="0">
                <a:solidFill>
                  <a:schemeClr val="bg1"/>
                </a:solidFill>
              </a:rPr>
              <a:t>Fe-Si-Cu, </a:t>
            </a:r>
            <a:r>
              <a:rPr lang="de-DE" sz="2000" b="1" smtClean="0">
                <a:solidFill>
                  <a:schemeClr val="bg1"/>
                </a:solidFill>
              </a:rPr>
              <a:t>LEAP </a:t>
            </a:r>
            <a:r>
              <a:rPr lang="en-US" sz="2000" b="1" smtClean="0">
                <a:solidFill>
                  <a:schemeClr val="bg1"/>
                </a:solidFill>
              </a:rPr>
              <a:t>3000X HR analysis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5068985" y="6604000"/>
            <a:ext cx="26917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de-DE" sz="1200" dirty="0" err="1" smtClean="0">
                <a:solidFill>
                  <a:srgbClr val="BFBFBF"/>
                </a:solidFill>
              </a:rPr>
              <a:t>Fe</a:t>
            </a:r>
            <a:r>
              <a:rPr lang="de-DE" sz="1200" dirty="0" smtClean="0">
                <a:solidFill>
                  <a:srgbClr val="BFBFBF"/>
                </a:solidFill>
              </a:rPr>
              <a:t>-Si </a:t>
            </a:r>
            <a:r>
              <a:rPr lang="de-DE" sz="1200" dirty="0" err="1" smtClean="0">
                <a:solidFill>
                  <a:srgbClr val="BFBFBF"/>
                </a:solidFill>
              </a:rPr>
              <a:t>steel</a:t>
            </a:r>
            <a:r>
              <a:rPr lang="de-DE" sz="1200" dirty="0" smtClean="0">
                <a:solidFill>
                  <a:srgbClr val="BFBFBF"/>
                </a:solidFill>
              </a:rPr>
              <a:t> </a:t>
            </a:r>
            <a:r>
              <a:rPr lang="de-DE" sz="1200" dirty="0" err="1" smtClean="0">
                <a:solidFill>
                  <a:srgbClr val="BFBFBF"/>
                </a:solidFill>
              </a:rPr>
              <a:t>with</a:t>
            </a:r>
            <a:r>
              <a:rPr lang="de-DE" sz="1200" dirty="0" smtClean="0">
                <a:solidFill>
                  <a:srgbClr val="BFBFBF"/>
                </a:solidFill>
              </a:rPr>
              <a:t> </a:t>
            </a:r>
            <a:r>
              <a:rPr lang="de-DE" sz="1200" dirty="0" err="1" smtClean="0">
                <a:solidFill>
                  <a:srgbClr val="BFBFBF"/>
                </a:solidFill>
              </a:rPr>
              <a:t>Cu</a:t>
            </a:r>
            <a:r>
              <a:rPr lang="de-DE" sz="1200" dirty="0" smtClean="0">
                <a:solidFill>
                  <a:srgbClr val="BFBFBF"/>
                </a:solidFill>
              </a:rPr>
              <a:t> nano-</a:t>
            </a:r>
            <a:r>
              <a:rPr lang="de-DE" sz="1200" dirty="0" err="1" smtClean="0">
                <a:solidFill>
                  <a:srgbClr val="BFBFBF"/>
                </a:solidFill>
              </a:rPr>
              <a:t>precipitates</a:t>
            </a:r>
            <a:endParaRPr lang="de-DE" sz="1200" dirty="0">
              <a:solidFill>
                <a:srgbClr val="BFBFBF"/>
              </a:solidFill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115551" y="1217105"/>
            <a:ext cx="1703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rgbClr val="35708B"/>
                </a:solidFill>
              </a:rPr>
              <a:t>450°C </a:t>
            </a:r>
            <a:r>
              <a:rPr lang="en-US" b="1" dirty="0" smtClean="0">
                <a:solidFill>
                  <a:srgbClr val="35708B"/>
                </a:solidFill>
              </a:rPr>
              <a:t>aging</a:t>
            </a:r>
            <a:endParaRPr lang="de-DE" dirty="0">
              <a:solidFill>
                <a:srgbClr val="35708B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-63798" y="504825"/>
            <a:ext cx="9292856" cy="61293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i="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4850" y="1100138"/>
            <a:ext cx="5197475" cy="466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7638" y="39048"/>
            <a:ext cx="7810500" cy="473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0" hangingPunct="0">
              <a:defRPr/>
            </a:pPr>
            <a:r>
              <a:rPr lang="de-DE" sz="2000" b="1" smtClean="0">
                <a:solidFill>
                  <a:schemeClr val="bg1"/>
                </a:solidFill>
              </a:rPr>
              <a:t>Modeling: ab-initio, DFT / GGA, binding energies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068985" y="6604000"/>
            <a:ext cx="26917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de-DE" sz="1200" dirty="0" err="1" smtClean="0">
                <a:solidFill>
                  <a:srgbClr val="BFBFBF"/>
                </a:solidFill>
              </a:rPr>
              <a:t>Fe</a:t>
            </a:r>
            <a:r>
              <a:rPr lang="de-DE" sz="1200" dirty="0" smtClean="0">
                <a:solidFill>
                  <a:srgbClr val="BFBFBF"/>
                </a:solidFill>
              </a:rPr>
              <a:t>-Si </a:t>
            </a:r>
            <a:r>
              <a:rPr lang="de-DE" sz="1200" dirty="0" err="1" smtClean="0">
                <a:solidFill>
                  <a:srgbClr val="BFBFBF"/>
                </a:solidFill>
              </a:rPr>
              <a:t>steel</a:t>
            </a:r>
            <a:r>
              <a:rPr lang="de-DE" sz="1200" dirty="0" smtClean="0">
                <a:solidFill>
                  <a:srgbClr val="BFBFBF"/>
                </a:solidFill>
              </a:rPr>
              <a:t> </a:t>
            </a:r>
            <a:r>
              <a:rPr lang="de-DE" sz="1200" dirty="0" err="1" smtClean="0">
                <a:solidFill>
                  <a:srgbClr val="BFBFBF"/>
                </a:solidFill>
              </a:rPr>
              <a:t>with</a:t>
            </a:r>
            <a:r>
              <a:rPr lang="de-DE" sz="1200" dirty="0" smtClean="0">
                <a:solidFill>
                  <a:srgbClr val="BFBFBF"/>
                </a:solidFill>
              </a:rPr>
              <a:t> </a:t>
            </a:r>
            <a:r>
              <a:rPr lang="de-DE" sz="1200" dirty="0" err="1" smtClean="0">
                <a:solidFill>
                  <a:srgbClr val="BFBFBF"/>
                </a:solidFill>
              </a:rPr>
              <a:t>Cu</a:t>
            </a:r>
            <a:r>
              <a:rPr lang="de-DE" sz="1200" dirty="0" smtClean="0">
                <a:solidFill>
                  <a:srgbClr val="BFBFBF"/>
                </a:solidFill>
              </a:rPr>
              <a:t> nano-</a:t>
            </a:r>
            <a:r>
              <a:rPr lang="de-DE" sz="1200" dirty="0" err="1" smtClean="0">
                <a:solidFill>
                  <a:srgbClr val="BFBFBF"/>
                </a:solidFill>
              </a:rPr>
              <a:t>precipitates</a:t>
            </a:r>
            <a:endParaRPr lang="de-DE" sz="1200" dirty="0">
              <a:solidFill>
                <a:srgbClr val="BFBFB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-63798" y="504825"/>
            <a:ext cx="9292856" cy="61293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i="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4850" y="1100138"/>
            <a:ext cx="5197475" cy="466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7638" y="39048"/>
            <a:ext cx="7810500" cy="473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0" hangingPunct="0">
              <a:defRPr/>
            </a:pPr>
            <a:r>
              <a:rPr lang="de-DE" sz="2000" b="1" smtClean="0">
                <a:solidFill>
                  <a:schemeClr val="bg1"/>
                </a:solidFill>
              </a:rPr>
              <a:t>Modeling: ab-initio, DFT / GGA, binding energies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068985" y="6604000"/>
            <a:ext cx="26917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de-DE" sz="1200" dirty="0" err="1" smtClean="0">
                <a:solidFill>
                  <a:srgbClr val="BFBFBF"/>
                </a:solidFill>
              </a:rPr>
              <a:t>Fe</a:t>
            </a:r>
            <a:r>
              <a:rPr lang="de-DE" sz="1200" dirty="0" smtClean="0">
                <a:solidFill>
                  <a:srgbClr val="BFBFBF"/>
                </a:solidFill>
              </a:rPr>
              <a:t>-Si </a:t>
            </a:r>
            <a:r>
              <a:rPr lang="de-DE" sz="1200" dirty="0" err="1" smtClean="0">
                <a:solidFill>
                  <a:srgbClr val="BFBFBF"/>
                </a:solidFill>
              </a:rPr>
              <a:t>steel</a:t>
            </a:r>
            <a:r>
              <a:rPr lang="de-DE" sz="1200" dirty="0" smtClean="0">
                <a:solidFill>
                  <a:srgbClr val="BFBFBF"/>
                </a:solidFill>
              </a:rPr>
              <a:t> </a:t>
            </a:r>
            <a:r>
              <a:rPr lang="de-DE" sz="1200" dirty="0" err="1" smtClean="0">
                <a:solidFill>
                  <a:srgbClr val="BFBFBF"/>
                </a:solidFill>
              </a:rPr>
              <a:t>with</a:t>
            </a:r>
            <a:r>
              <a:rPr lang="de-DE" sz="1200" dirty="0" smtClean="0">
                <a:solidFill>
                  <a:srgbClr val="BFBFBF"/>
                </a:solidFill>
              </a:rPr>
              <a:t> </a:t>
            </a:r>
            <a:r>
              <a:rPr lang="de-DE" sz="1200" dirty="0" err="1" smtClean="0">
                <a:solidFill>
                  <a:srgbClr val="BFBFBF"/>
                </a:solidFill>
              </a:rPr>
              <a:t>Cu</a:t>
            </a:r>
            <a:r>
              <a:rPr lang="de-DE" sz="1200" dirty="0" smtClean="0">
                <a:solidFill>
                  <a:srgbClr val="BFBFBF"/>
                </a:solidFill>
              </a:rPr>
              <a:t> nano-</a:t>
            </a:r>
            <a:r>
              <a:rPr lang="de-DE" sz="1200" dirty="0" err="1" smtClean="0">
                <a:solidFill>
                  <a:srgbClr val="BFBFBF"/>
                </a:solidFill>
              </a:rPr>
              <a:t>precipitates</a:t>
            </a:r>
            <a:endParaRPr lang="de-DE" sz="1200" dirty="0">
              <a:solidFill>
                <a:srgbClr val="BFBFB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-63798" y="504825"/>
            <a:ext cx="9292856" cy="61293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i="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4850" y="1100138"/>
            <a:ext cx="5197475" cy="466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7638" y="39048"/>
            <a:ext cx="7810500" cy="473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0" hangingPunct="0">
              <a:defRPr/>
            </a:pPr>
            <a:r>
              <a:rPr lang="de-DE" sz="2000" b="1" smtClean="0">
                <a:solidFill>
                  <a:schemeClr val="bg1"/>
                </a:solidFill>
              </a:rPr>
              <a:t>Modeling: ab-initio, DFT / GGA, binding energies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068985" y="6604000"/>
            <a:ext cx="26917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de-DE" sz="1200" dirty="0" err="1" smtClean="0">
                <a:solidFill>
                  <a:srgbClr val="BFBFBF"/>
                </a:solidFill>
              </a:rPr>
              <a:t>Fe</a:t>
            </a:r>
            <a:r>
              <a:rPr lang="de-DE" sz="1200" dirty="0" smtClean="0">
                <a:solidFill>
                  <a:srgbClr val="BFBFBF"/>
                </a:solidFill>
              </a:rPr>
              <a:t>-Si </a:t>
            </a:r>
            <a:r>
              <a:rPr lang="de-DE" sz="1200" dirty="0" err="1" smtClean="0">
                <a:solidFill>
                  <a:srgbClr val="BFBFBF"/>
                </a:solidFill>
              </a:rPr>
              <a:t>steel</a:t>
            </a:r>
            <a:r>
              <a:rPr lang="de-DE" sz="1200" dirty="0" smtClean="0">
                <a:solidFill>
                  <a:srgbClr val="BFBFBF"/>
                </a:solidFill>
              </a:rPr>
              <a:t> </a:t>
            </a:r>
            <a:r>
              <a:rPr lang="de-DE" sz="1200" dirty="0" err="1" smtClean="0">
                <a:solidFill>
                  <a:srgbClr val="BFBFBF"/>
                </a:solidFill>
              </a:rPr>
              <a:t>with</a:t>
            </a:r>
            <a:r>
              <a:rPr lang="de-DE" sz="1200" dirty="0" smtClean="0">
                <a:solidFill>
                  <a:srgbClr val="BFBFBF"/>
                </a:solidFill>
              </a:rPr>
              <a:t> </a:t>
            </a:r>
            <a:r>
              <a:rPr lang="de-DE" sz="1200" dirty="0" err="1" smtClean="0">
                <a:solidFill>
                  <a:srgbClr val="BFBFBF"/>
                </a:solidFill>
              </a:rPr>
              <a:t>Cu</a:t>
            </a:r>
            <a:r>
              <a:rPr lang="de-DE" sz="1200" dirty="0" smtClean="0">
                <a:solidFill>
                  <a:srgbClr val="BFBFBF"/>
                </a:solidFill>
              </a:rPr>
              <a:t> nano-</a:t>
            </a:r>
            <a:r>
              <a:rPr lang="de-DE" sz="1200" dirty="0" err="1" smtClean="0">
                <a:solidFill>
                  <a:srgbClr val="BFBFBF"/>
                </a:solidFill>
              </a:rPr>
              <a:t>precipitates</a:t>
            </a:r>
            <a:endParaRPr lang="de-DE" sz="1200" dirty="0">
              <a:solidFill>
                <a:srgbClr val="BFBFB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-1" y="504825"/>
            <a:ext cx="9282223" cy="61293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435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E723130-5EEA-4EBF-B01C-E3B16F6B1DD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49834" y="44450"/>
            <a:ext cx="8479688" cy="431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0" hangingPunct="0"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Ab </a:t>
            </a:r>
            <a:r>
              <a:rPr lang="de-DE" sz="2000" b="1" dirty="0" err="1" smtClean="0">
                <a:solidFill>
                  <a:schemeClr val="bg1"/>
                </a:solidFill>
              </a:rPr>
              <a:t>initio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and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crystal</a:t>
            </a:r>
            <a:r>
              <a:rPr lang="de-DE" sz="2000" b="1" dirty="0" smtClean="0">
                <a:solidFill>
                  <a:schemeClr val="bg1"/>
                </a:solidFill>
              </a:rPr>
              <a:t> modeling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l" eaLnBrk="0" hangingPunct="0">
              <a:defRPr/>
            </a:pP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583875" y="663015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de-DE" sz="1000" dirty="0" smtClean="0">
                <a:solidFill>
                  <a:srgbClr val="BFBFBF"/>
                </a:solidFill>
              </a:rPr>
              <a:t>Counts, </a:t>
            </a:r>
            <a:r>
              <a:rPr lang="de-DE" sz="1000" dirty="0" err="1" smtClean="0">
                <a:solidFill>
                  <a:srgbClr val="BFBFBF"/>
                </a:solidFill>
              </a:rPr>
              <a:t>Friák</a:t>
            </a:r>
            <a:r>
              <a:rPr lang="de-DE" sz="1000" dirty="0" smtClean="0">
                <a:solidFill>
                  <a:srgbClr val="BFBFBF"/>
                </a:solidFill>
              </a:rPr>
              <a:t>, Raabe, Neugebauer: Acta Mater. 57 (2009) 69</a:t>
            </a:r>
            <a:endParaRPr lang="en-GB" sz="1000" dirty="0" err="1" smtClean="0">
              <a:solidFill>
                <a:srgbClr val="BFBFBF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91386" y="4866481"/>
            <a:ext cx="7176977" cy="73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95000"/>
              </a:lnSpc>
              <a:spcBef>
                <a:spcPct val="40000"/>
              </a:spcBef>
              <a:spcAft>
                <a:spcPts val="1200"/>
              </a:spcAft>
              <a:buClr>
                <a:srgbClr val="006699"/>
              </a:buClr>
              <a:buFont typeface="Wingdings" pitchFamily="2" charset="2"/>
              <a:buChar char="§"/>
            </a:pPr>
            <a:r>
              <a:rPr lang="en-US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Electronic rules for alloy design:     Add electrons rather than atoms</a:t>
            </a:r>
          </a:p>
        </p:txBody>
      </p:sp>
      <p:sp>
        <p:nvSpPr>
          <p:cNvPr id="10" name="Rechteck 9"/>
          <p:cNvSpPr/>
          <p:nvPr/>
        </p:nvSpPr>
        <p:spPr>
          <a:xfrm>
            <a:off x="191386" y="3139193"/>
            <a:ext cx="7655441" cy="413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95000"/>
              </a:lnSpc>
              <a:spcBef>
                <a:spcPct val="40000"/>
              </a:spcBef>
              <a:spcAft>
                <a:spcPts val="1200"/>
              </a:spcAft>
              <a:buClr>
                <a:srgbClr val="006699"/>
              </a:buClr>
              <a:buFont typeface="Wingdings" pitchFamily="2" charset="2"/>
              <a:buChar char="§"/>
            </a:pPr>
            <a:r>
              <a:rPr lang="de-DE" sz="2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Obtain</a:t>
            </a:r>
            <a:r>
              <a:rPr lang="de-DE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de-DE" sz="2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data</a:t>
            </a:r>
            <a:r>
              <a:rPr lang="de-DE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not </a:t>
            </a:r>
            <a:r>
              <a:rPr lang="de-DE" sz="2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accessible</a:t>
            </a:r>
            <a:r>
              <a:rPr lang="de-DE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de-DE" sz="2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otherwise</a:t>
            </a:r>
            <a:endParaRPr lang="en-US" sz="2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191386" y="2095120"/>
            <a:ext cx="7805178" cy="5943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5000"/>
              </a:lnSpc>
              <a:spcBef>
                <a:spcPct val="40000"/>
              </a:spcBef>
              <a:spcAft>
                <a:spcPts val="1200"/>
              </a:spcAft>
              <a:buClr>
                <a:srgbClr val="006699"/>
              </a:buClr>
              <a:buFont typeface="Wingdings" pitchFamily="2" charset="2"/>
              <a:buChar char="§"/>
            </a:pPr>
            <a:r>
              <a:rPr lang="en-US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Combine </a:t>
            </a:r>
            <a:r>
              <a:rPr lang="en-US" sz="2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to atomic scale experiments</a:t>
            </a:r>
          </a:p>
        </p:txBody>
      </p:sp>
      <p:sp>
        <p:nvSpPr>
          <p:cNvPr id="20" name="Rechteck 19"/>
          <p:cNvSpPr/>
          <p:nvPr/>
        </p:nvSpPr>
        <p:spPr>
          <a:xfrm>
            <a:off x="191386" y="1231477"/>
            <a:ext cx="6502742" cy="4139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>
              <a:lnSpc>
                <a:spcPct val="95000"/>
              </a:lnSpc>
              <a:spcBef>
                <a:spcPct val="40000"/>
              </a:spcBef>
              <a:spcAft>
                <a:spcPts val="1200"/>
              </a:spcAft>
              <a:buClr>
                <a:srgbClr val="006699"/>
              </a:buClr>
              <a:buFont typeface="Wingdings" pitchFamily="2" charset="2"/>
              <a:buChar char="§"/>
            </a:pPr>
            <a:r>
              <a:rPr lang="en-US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Most exact known materials theory</a:t>
            </a:r>
            <a:endParaRPr lang="de-DE" sz="2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91386" y="4002837"/>
            <a:ext cx="7655441" cy="413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95000"/>
              </a:lnSpc>
              <a:spcBef>
                <a:spcPct val="40000"/>
              </a:spcBef>
              <a:spcAft>
                <a:spcPts val="1200"/>
              </a:spcAft>
              <a:buClr>
                <a:srgbClr val="006699"/>
              </a:buClr>
              <a:buFont typeface="Wingdings" pitchFamily="2" charset="2"/>
              <a:buChar char="§"/>
            </a:pPr>
            <a:r>
              <a:rPr lang="de-DE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Can </a:t>
            </a:r>
            <a:r>
              <a:rPr lang="de-DE" sz="2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be</a:t>
            </a:r>
            <a:r>
              <a:rPr lang="de-DE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de-DE" sz="2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used</a:t>
            </a:r>
            <a:r>
              <a:rPr lang="de-DE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de-DE" sz="2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at</a:t>
            </a:r>
            <a:r>
              <a:rPr lang="de-DE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de-DE" sz="2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continuum</a:t>
            </a:r>
            <a:r>
              <a:rPr lang="de-DE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de-DE" sz="2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scale</a:t>
            </a:r>
            <a:endParaRPr lang="en-US" sz="2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-63798" y="504825"/>
            <a:ext cx="9292856" cy="61293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i="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4850" y="1100138"/>
            <a:ext cx="5197475" cy="466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7638" y="39048"/>
            <a:ext cx="7810500" cy="473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0" hangingPunct="0">
              <a:defRPr/>
            </a:pPr>
            <a:r>
              <a:rPr lang="de-DE" sz="2000" b="1" smtClean="0">
                <a:solidFill>
                  <a:schemeClr val="bg1"/>
                </a:solidFill>
              </a:rPr>
              <a:t>Modeling: ab-initio, DFT / GGA, binding energies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068985" y="6604000"/>
            <a:ext cx="26917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de-DE" sz="1200" dirty="0" err="1" smtClean="0">
                <a:solidFill>
                  <a:srgbClr val="BFBFBF"/>
                </a:solidFill>
              </a:rPr>
              <a:t>Fe</a:t>
            </a:r>
            <a:r>
              <a:rPr lang="de-DE" sz="1200" dirty="0" smtClean="0">
                <a:solidFill>
                  <a:srgbClr val="BFBFBF"/>
                </a:solidFill>
              </a:rPr>
              <a:t>-Si </a:t>
            </a:r>
            <a:r>
              <a:rPr lang="de-DE" sz="1200" dirty="0" err="1" smtClean="0">
                <a:solidFill>
                  <a:srgbClr val="BFBFBF"/>
                </a:solidFill>
              </a:rPr>
              <a:t>steel</a:t>
            </a:r>
            <a:r>
              <a:rPr lang="de-DE" sz="1200" dirty="0" smtClean="0">
                <a:solidFill>
                  <a:srgbClr val="BFBFBF"/>
                </a:solidFill>
              </a:rPr>
              <a:t> </a:t>
            </a:r>
            <a:r>
              <a:rPr lang="de-DE" sz="1200" dirty="0" err="1" smtClean="0">
                <a:solidFill>
                  <a:srgbClr val="BFBFBF"/>
                </a:solidFill>
              </a:rPr>
              <a:t>with</a:t>
            </a:r>
            <a:r>
              <a:rPr lang="de-DE" sz="1200" dirty="0" smtClean="0">
                <a:solidFill>
                  <a:srgbClr val="BFBFBF"/>
                </a:solidFill>
              </a:rPr>
              <a:t> </a:t>
            </a:r>
            <a:r>
              <a:rPr lang="de-DE" sz="1200" dirty="0" err="1" smtClean="0">
                <a:solidFill>
                  <a:srgbClr val="BFBFBF"/>
                </a:solidFill>
              </a:rPr>
              <a:t>Cu</a:t>
            </a:r>
            <a:r>
              <a:rPr lang="de-DE" sz="1200" dirty="0" smtClean="0">
                <a:solidFill>
                  <a:srgbClr val="BFBFBF"/>
                </a:solidFill>
              </a:rPr>
              <a:t> nano-</a:t>
            </a:r>
            <a:r>
              <a:rPr lang="de-DE" sz="1200" dirty="0" err="1" smtClean="0">
                <a:solidFill>
                  <a:srgbClr val="BFBFBF"/>
                </a:solidFill>
              </a:rPr>
              <a:t>precipitates</a:t>
            </a:r>
            <a:endParaRPr lang="de-DE" sz="1200" dirty="0">
              <a:solidFill>
                <a:srgbClr val="BFBFB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0D0BE5-4936-4115-87E9-951BF30A02A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304" y="723328"/>
            <a:ext cx="8572500" cy="571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34975" y="836613"/>
            <a:ext cx="8229600" cy="540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algn="l">
              <a:lnSpc>
                <a:spcPct val="90000"/>
              </a:lnSpc>
              <a:spcBef>
                <a:spcPts val="800"/>
              </a:spcBef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endParaRPr lang="en-GB" sz="3200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7638" y="39048"/>
            <a:ext cx="7810500" cy="473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0" hangingPunct="0"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Ab-</a:t>
            </a:r>
            <a:r>
              <a:rPr lang="de-DE" sz="2000" b="1" dirty="0" err="1" smtClean="0">
                <a:solidFill>
                  <a:schemeClr val="bg1"/>
                </a:solidFill>
              </a:rPr>
              <a:t>initio</a:t>
            </a:r>
            <a:r>
              <a:rPr lang="de-DE" sz="2000" b="1" dirty="0" smtClean="0">
                <a:solidFill>
                  <a:schemeClr val="bg1"/>
                </a:solidFill>
              </a:rPr>
              <a:t>, </a:t>
            </a:r>
            <a:r>
              <a:rPr lang="de-DE" sz="2000" b="1" dirty="0" err="1" smtClean="0">
                <a:solidFill>
                  <a:schemeClr val="bg1"/>
                </a:solidFill>
              </a:rPr>
              <a:t>binding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energies</a:t>
            </a:r>
            <a:r>
              <a:rPr lang="de-DE" sz="2000" b="1" dirty="0" smtClean="0">
                <a:solidFill>
                  <a:schemeClr val="bg1"/>
                </a:solidFill>
              </a:rPr>
              <a:t>: </a:t>
            </a:r>
            <a:r>
              <a:rPr lang="de-DE" sz="2000" b="1" dirty="0" err="1" smtClean="0">
                <a:solidFill>
                  <a:schemeClr val="bg1"/>
                </a:solidFill>
              </a:rPr>
              <a:t>Cu-Cu</a:t>
            </a:r>
            <a:r>
              <a:rPr lang="de-DE" sz="2000" b="1" dirty="0" smtClean="0">
                <a:solidFill>
                  <a:schemeClr val="bg1"/>
                </a:solidFill>
              </a:rPr>
              <a:t> in </a:t>
            </a:r>
            <a:r>
              <a:rPr lang="de-DE" sz="2000" b="1" dirty="0" err="1" smtClean="0">
                <a:solidFill>
                  <a:schemeClr val="bg1"/>
                </a:solidFill>
              </a:rPr>
              <a:t>Fe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matrix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7" name="Grafik 6" descr="Image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7299" y="2797792"/>
            <a:ext cx="1402537" cy="1399392"/>
          </a:xfrm>
          <a:prstGeom prst="rect">
            <a:avLst/>
          </a:prstGeom>
        </p:spPr>
      </p:pic>
      <p:pic>
        <p:nvPicPr>
          <p:cNvPr id="8" name="Grafik 7" descr="Image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7653" y="3331724"/>
            <a:ext cx="1205721" cy="1365663"/>
          </a:xfrm>
          <a:prstGeom prst="rect">
            <a:avLst/>
          </a:prstGeom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068985" y="6604000"/>
            <a:ext cx="26917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de-DE" sz="1200" dirty="0" err="1" smtClean="0">
                <a:solidFill>
                  <a:srgbClr val="BFBFBF"/>
                </a:solidFill>
              </a:rPr>
              <a:t>Fe</a:t>
            </a:r>
            <a:r>
              <a:rPr lang="de-DE" sz="1200" dirty="0" smtClean="0">
                <a:solidFill>
                  <a:srgbClr val="BFBFBF"/>
                </a:solidFill>
              </a:rPr>
              <a:t>-Si </a:t>
            </a:r>
            <a:r>
              <a:rPr lang="de-DE" sz="1200" dirty="0" err="1" smtClean="0">
                <a:solidFill>
                  <a:srgbClr val="BFBFBF"/>
                </a:solidFill>
              </a:rPr>
              <a:t>steel</a:t>
            </a:r>
            <a:r>
              <a:rPr lang="de-DE" sz="1200" dirty="0" smtClean="0">
                <a:solidFill>
                  <a:srgbClr val="BFBFBF"/>
                </a:solidFill>
              </a:rPr>
              <a:t> </a:t>
            </a:r>
            <a:r>
              <a:rPr lang="de-DE" sz="1200" dirty="0" err="1" smtClean="0">
                <a:solidFill>
                  <a:srgbClr val="BFBFBF"/>
                </a:solidFill>
              </a:rPr>
              <a:t>with</a:t>
            </a:r>
            <a:r>
              <a:rPr lang="de-DE" sz="1200" dirty="0" smtClean="0">
                <a:solidFill>
                  <a:srgbClr val="BFBFBF"/>
                </a:solidFill>
              </a:rPr>
              <a:t> </a:t>
            </a:r>
            <a:r>
              <a:rPr lang="de-DE" sz="1200" dirty="0" err="1" smtClean="0">
                <a:solidFill>
                  <a:srgbClr val="BFBFBF"/>
                </a:solidFill>
              </a:rPr>
              <a:t>Cu</a:t>
            </a:r>
            <a:r>
              <a:rPr lang="de-DE" sz="1200" dirty="0" smtClean="0">
                <a:solidFill>
                  <a:srgbClr val="BFBFBF"/>
                </a:solidFill>
              </a:rPr>
              <a:t> nano-</a:t>
            </a:r>
            <a:r>
              <a:rPr lang="de-DE" sz="1200" dirty="0" err="1" smtClean="0">
                <a:solidFill>
                  <a:srgbClr val="BFBFBF"/>
                </a:solidFill>
              </a:rPr>
              <a:t>precipitates</a:t>
            </a:r>
            <a:endParaRPr lang="de-DE" sz="1200" dirty="0">
              <a:solidFill>
                <a:srgbClr val="BFBFB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0D0BE5-4936-4115-87E9-951BF30A02A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918" y="744869"/>
            <a:ext cx="8572500" cy="571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34975" y="836613"/>
            <a:ext cx="8229600" cy="540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algn="l">
              <a:lnSpc>
                <a:spcPct val="90000"/>
              </a:lnSpc>
              <a:spcBef>
                <a:spcPts val="800"/>
              </a:spcBef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endParaRPr lang="en-GB" sz="3200">
              <a:solidFill>
                <a:srgbClr val="000000"/>
              </a:solidFill>
            </a:endParaRPr>
          </a:p>
          <a:p>
            <a:pPr marL="336550" indent="-336550" algn="l">
              <a:lnSpc>
                <a:spcPct val="90000"/>
              </a:lnSpc>
              <a:spcBef>
                <a:spcPts val="800"/>
              </a:spcBef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endParaRPr lang="en-GB" sz="3200">
              <a:solidFill>
                <a:srgbClr val="0000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7638" y="39048"/>
            <a:ext cx="7810500" cy="473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0" hangingPunct="0"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Ab-</a:t>
            </a:r>
            <a:r>
              <a:rPr lang="de-DE" sz="2000" b="1" dirty="0" err="1" smtClean="0">
                <a:solidFill>
                  <a:schemeClr val="bg1"/>
                </a:solidFill>
              </a:rPr>
              <a:t>initio</a:t>
            </a:r>
            <a:r>
              <a:rPr lang="de-DE" sz="2000" b="1" dirty="0" smtClean="0">
                <a:solidFill>
                  <a:schemeClr val="bg1"/>
                </a:solidFill>
              </a:rPr>
              <a:t>, </a:t>
            </a:r>
            <a:r>
              <a:rPr lang="de-DE" sz="2000" b="1" dirty="0" err="1" smtClean="0">
                <a:solidFill>
                  <a:schemeClr val="bg1"/>
                </a:solidFill>
              </a:rPr>
              <a:t>binding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energies</a:t>
            </a:r>
            <a:r>
              <a:rPr lang="de-DE" sz="2000" b="1" dirty="0" smtClean="0">
                <a:solidFill>
                  <a:schemeClr val="bg1"/>
                </a:solidFill>
              </a:rPr>
              <a:t>: Si-Si in </a:t>
            </a:r>
            <a:r>
              <a:rPr lang="de-DE" sz="2000" b="1" dirty="0" err="1" smtClean="0">
                <a:solidFill>
                  <a:schemeClr val="bg1"/>
                </a:solidFill>
              </a:rPr>
              <a:t>Fe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matrix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Grafik 7" descr="Image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9753" y="4176216"/>
            <a:ext cx="1402537" cy="1399392"/>
          </a:xfrm>
          <a:prstGeom prst="rect">
            <a:avLst/>
          </a:prstGeom>
        </p:spPr>
      </p:pic>
      <p:pic>
        <p:nvPicPr>
          <p:cNvPr id="9" name="Grafik 8" descr="Image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50925" y="2922292"/>
            <a:ext cx="1205721" cy="1365663"/>
          </a:xfrm>
          <a:prstGeom prst="rect">
            <a:avLst/>
          </a:prstGeom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068985" y="6604000"/>
            <a:ext cx="26917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de-DE" sz="1200" dirty="0" err="1" smtClean="0">
                <a:solidFill>
                  <a:srgbClr val="BFBFBF"/>
                </a:solidFill>
              </a:rPr>
              <a:t>Fe</a:t>
            </a:r>
            <a:r>
              <a:rPr lang="de-DE" sz="1200" dirty="0" smtClean="0">
                <a:solidFill>
                  <a:srgbClr val="BFBFBF"/>
                </a:solidFill>
              </a:rPr>
              <a:t>-Si </a:t>
            </a:r>
            <a:r>
              <a:rPr lang="de-DE" sz="1200" dirty="0" err="1" smtClean="0">
                <a:solidFill>
                  <a:srgbClr val="BFBFBF"/>
                </a:solidFill>
              </a:rPr>
              <a:t>steel</a:t>
            </a:r>
            <a:r>
              <a:rPr lang="de-DE" sz="1200" dirty="0" smtClean="0">
                <a:solidFill>
                  <a:srgbClr val="BFBFBF"/>
                </a:solidFill>
              </a:rPr>
              <a:t> </a:t>
            </a:r>
            <a:r>
              <a:rPr lang="de-DE" sz="1200" dirty="0" err="1" smtClean="0">
                <a:solidFill>
                  <a:srgbClr val="BFBFBF"/>
                </a:solidFill>
              </a:rPr>
              <a:t>with</a:t>
            </a:r>
            <a:r>
              <a:rPr lang="de-DE" sz="1200" dirty="0" smtClean="0">
                <a:solidFill>
                  <a:srgbClr val="BFBFBF"/>
                </a:solidFill>
              </a:rPr>
              <a:t> </a:t>
            </a:r>
            <a:r>
              <a:rPr lang="de-DE" sz="1200" dirty="0" err="1" smtClean="0">
                <a:solidFill>
                  <a:srgbClr val="BFBFBF"/>
                </a:solidFill>
              </a:rPr>
              <a:t>Cu</a:t>
            </a:r>
            <a:r>
              <a:rPr lang="de-DE" sz="1200" dirty="0" smtClean="0">
                <a:solidFill>
                  <a:srgbClr val="BFBFBF"/>
                </a:solidFill>
              </a:rPr>
              <a:t> nano-</a:t>
            </a:r>
            <a:r>
              <a:rPr lang="de-DE" sz="1200" dirty="0" err="1" smtClean="0">
                <a:solidFill>
                  <a:srgbClr val="BFBFBF"/>
                </a:solidFill>
              </a:rPr>
              <a:t>precipitates</a:t>
            </a:r>
            <a:endParaRPr lang="de-DE" sz="1200" dirty="0">
              <a:solidFill>
                <a:srgbClr val="BFBFB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0D0BE5-4936-4115-87E9-951BF30A02A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86225" y="836613"/>
            <a:ext cx="6856474" cy="540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algn="l">
              <a:lnSpc>
                <a:spcPct val="90000"/>
              </a:lnSpc>
              <a:spcBef>
                <a:spcPts val="800"/>
              </a:spcBef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endParaRPr lang="en-GB" sz="3200" dirty="0" smtClean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90000"/>
              </a:lnSpc>
              <a:spcBef>
                <a:spcPts val="800"/>
              </a:spcBef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endParaRPr lang="en-GB" sz="3200" dirty="0" smtClean="0">
              <a:solidFill>
                <a:srgbClr val="000000"/>
              </a:solidFill>
            </a:endParaRPr>
          </a:p>
          <a:p>
            <a:pPr marL="336550" indent="-336550" algn="l">
              <a:lnSpc>
                <a:spcPct val="90000"/>
              </a:lnSpc>
              <a:spcBef>
                <a:spcPts val="800"/>
              </a:spcBef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n-GB" sz="3200" dirty="0" smtClean="0">
                <a:solidFill>
                  <a:srgbClr val="000000"/>
                </a:solidFill>
              </a:rPr>
              <a:t>For </a:t>
            </a:r>
            <a:r>
              <a:rPr lang="en-GB" sz="3200" dirty="0" err="1">
                <a:solidFill>
                  <a:srgbClr val="000000"/>
                </a:solidFill>
              </a:rPr>
              <a:t>neighbor</a:t>
            </a:r>
            <a:r>
              <a:rPr lang="en-GB" sz="3200" dirty="0">
                <a:solidFill>
                  <a:srgbClr val="000000"/>
                </a:solidFill>
              </a:rPr>
              <a:t> interaction energy take difference (in </a:t>
            </a:r>
            <a:r>
              <a:rPr lang="en-GB" sz="3200" dirty="0" err="1">
                <a:solidFill>
                  <a:srgbClr val="000000"/>
                </a:solidFill>
              </a:rPr>
              <a:t>eV</a:t>
            </a:r>
            <a:r>
              <a:rPr lang="en-GB" sz="3200" dirty="0">
                <a:solidFill>
                  <a:srgbClr val="000000"/>
                </a:solidFill>
              </a:rPr>
              <a:t>)‏</a:t>
            </a:r>
          </a:p>
          <a:p>
            <a:pPr marL="336550" indent="-336550" algn="l">
              <a:lnSpc>
                <a:spcPct val="90000"/>
              </a:lnSpc>
              <a:spcBef>
                <a:spcPts val="800"/>
              </a:spcBef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n-GB" sz="3200" dirty="0" smtClean="0">
                <a:solidFill>
                  <a:srgbClr val="000000"/>
                </a:solidFill>
              </a:rPr>
              <a:t>        (</a:t>
            </a:r>
            <a:r>
              <a:rPr lang="en-GB" sz="3200" dirty="0">
                <a:solidFill>
                  <a:srgbClr val="000000"/>
                </a:solidFill>
              </a:rPr>
              <a:t>repulsive) = 0.390</a:t>
            </a:r>
          </a:p>
          <a:p>
            <a:pPr marL="336550" indent="-336550" algn="l">
              <a:lnSpc>
                <a:spcPct val="90000"/>
              </a:lnSpc>
              <a:spcBef>
                <a:spcPts val="800"/>
              </a:spcBef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n-GB" sz="3200" dirty="0">
                <a:solidFill>
                  <a:srgbClr val="000000"/>
                </a:solidFill>
              </a:rPr>
              <a:t>        (attractive) = -0.124</a:t>
            </a:r>
          </a:p>
          <a:p>
            <a:pPr marL="336550" indent="-336550" algn="l">
              <a:lnSpc>
                <a:spcPct val="90000"/>
              </a:lnSpc>
              <a:spcBef>
                <a:spcPts val="800"/>
              </a:spcBef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n-GB" sz="3200" dirty="0">
                <a:solidFill>
                  <a:srgbClr val="000000"/>
                </a:solidFill>
              </a:rPr>
              <a:t>        (attractive) = -0.245</a:t>
            </a:r>
          </a:p>
          <a:p>
            <a:pPr marL="336550" indent="-336550" algn="l">
              <a:lnSpc>
                <a:spcPct val="90000"/>
              </a:lnSpc>
              <a:spcBef>
                <a:spcPts val="800"/>
              </a:spcBef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endParaRPr lang="en-GB" sz="3200" dirty="0">
              <a:solidFill>
                <a:srgbClr val="0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93713" y="2991463"/>
          <a:ext cx="8540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5" r:id="rId3" imgW="422640" imgH="234360" progId="Equation.3">
                  <p:embed/>
                </p:oleObj>
              </mc:Choice>
              <mc:Fallback>
                <p:oleObj r:id="rId3" imgW="422640" imgH="2343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3" y="2991463"/>
                        <a:ext cx="854075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92125" y="3524863"/>
          <a:ext cx="94773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6" r:id="rId5" imgW="464400" imgH="234360" progId="Equation.3">
                  <p:embed/>
                </p:oleObj>
              </mc:Choice>
              <mc:Fallback>
                <p:oleObj r:id="rId5" imgW="464400" imgH="2343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3524863"/>
                        <a:ext cx="947738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49263" y="4066200"/>
          <a:ext cx="10398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7" r:id="rId7" imgW="505800" imgH="234360" progId="Equation.3">
                  <p:embed/>
                </p:oleObj>
              </mc:Choice>
              <mc:Fallback>
                <p:oleObj r:id="rId7" imgW="505800" imgH="2343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3" y="4066200"/>
                        <a:ext cx="1039812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47638" y="39048"/>
            <a:ext cx="7810500" cy="473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0" hangingPunct="0"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Ab-</a:t>
            </a:r>
            <a:r>
              <a:rPr lang="de-DE" sz="2000" b="1" dirty="0" err="1" smtClean="0">
                <a:solidFill>
                  <a:schemeClr val="bg1"/>
                </a:solidFill>
              </a:rPr>
              <a:t>initio</a:t>
            </a:r>
            <a:r>
              <a:rPr lang="de-DE" sz="2000" b="1" dirty="0" smtClean="0">
                <a:solidFill>
                  <a:schemeClr val="bg1"/>
                </a:solidFill>
              </a:rPr>
              <a:t>, </a:t>
            </a:r>
            <a:r>
              <a:rPr lang="de-DE" sz="2000" b="1" dirty="0" err="1" smtClean="0">
                <a:solidFill>
                  <a:schemeClr val="bg1"/>
                </a:solidFill>
              </a:rPr>
              <a:t>binding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energies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068985" y="6604000"/>
            <a:ext cx="26917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de-DE" sz="1200" dirty="0" err="1" smtClean="0">
                <a:solidFill>
                  <a:srgbClr val="BFBFBF"/>
                </a:solidFill>
              </a:rPr>
              <a:t>Fe</a:t>
            </a:r>
            <a:r>
              <a:rPr lang="de-DE" sz="1200" dirty="0" smtClean="0">
                <a:solidFill>
                  <a:srgbClr val="BFBFBF"/>
                </a:solidFill>
              </a:rPr>
              <a:t>-Si </a:t>
            </a:r>
            <a:r>
              <a:rPr lang="de-DE" sz="1200" dirty="0" err="1" smtClean="0">
                <a:solidFill>
                  <a:srgbClr val="BFBFBF"/>
                </a:solidFill>
              </a:rPr>
              <a:t>steel</a:t>
            </a:r>
            <a:r>
              <a:rPr lang="de-DE" sz="1200" dirty="0" smtClean="0">
                <a:solidFill>
                  <a:srgbClr val="BFBFBF"/>
                </a:solidFill>
              </a:rPr>
              <a:t> </a:t>
            </a:r>
            <a:r>
              <a:rPr lang="de-DE" sz="1200" dirty="0" err="1" smtClean="0">
                <a:solidFill>
                  <a:srgbClr val="BFBFBF"/>
                </a:solidFill>
              </a:rPr>
              <a:t>with</a:t>
            </a:r>
            <a:r>
              <a:rPr lang="de-DE" sz="1200" dirty="0" smtClean="0">
                <a:solidFill>
                  <a:srgbClr val="BFBFBF"/>
                </a:solidFill>
              </a:rPr>
              <a:t> </a:t>
            </a:r>
            <a:r>
              <a:rPr lang="de-DE" sz="1200" dirty="0" err="1" smtClean="0">
                <a:solidFill>
                  <a:srgbClr val="BFBFBF"/>
                </a:solidFill>
              </a:rPr>
              <a:t>Cu</a:t>
            </a:r>
            <a:r>
              <a:rPr lang="de-DE" sz="1200" dirty="0" smtClean="0">
                <a:solidFill>
                  <a:srgbClr val="BFBFBF"/>
                </a:solidFill>
              </a:rPr>
              <a:t> nano-</a:t>
            </a:r>
            <a:r>
              <a:rPr lang="de-DE" sz="1200" dirty="0" err="1" smtClean="0">
                <a:solidFill>
                  <a:srgbClr val="BFBFBF"/>
                </a:solidFill>
              </a:rPr>
              <a:t>precipitates</a:t>
            </a:r>
            <a:endParaRPr lang="de-DE" sz="1200" dirty="0">
              <a:solidFill>
                <a:srgbClr val="BFBFB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E08174-D096-4148-B1AA-65278E8A85E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3" name="Picture 1" descr="C:\Users\o.dmitrieva\Documents\Texte\Scientific Report 2010 Highlight\Fig_3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033" y="1965818"/>
            <a:ext cx="8947671" cy="297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7638" y="39048"/>
            <a:ext cx="7810500" cy="473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0" hangingPunct="0"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Ab-</a:t>
            </a:r>
            <a:r>
              <a:rPr lang="de-DE" sz="2000" b="1" dirty="0" err="1" smtClean="0">
                <a:solidFill>
                  <a:schemeClr val="bg1"/>
                </a:solidFill>
              </a:rPr>
              <a:t>initio</a:t>
            </a:r>
            <a:r>
              <a:rPr lang="de-DE" sz="2000" b="1" dirty="0" smtClean="0">
                <a:solidFill>
                  <a:schemeClr val="bg1"/>
                </a:solidFill>
              </a:rPr>
              <a:t>, </a:t>
            </a:r>
            <a:r>
              <a:rPr lang="de-DE" sz="2000" b="1" dirty="0" err="1" smtClean="0">
                <a:solidFill>
                  <a:schemeClr val="bg1"/>
                </a:solidFill>
              </a:rPr>
              <a:t>use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binding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energies</a:t>
            </a:r>
            <a:r>
              <a:rPr lang="de-DE" sz="2000" b="1" dirty="0" smtClean="0">
                <a:solidFill>
                  <a:schemeClr val="bg1"/>
                </a:solidFill>
              </a:rPr>
              <a:t> in </a:t>
            </a:r>
            <a:r>
              <a:rPr lang="de-DE" sz="2000" b="1" dirty="0" err="1" smtClean="0">
                <a:solidFill>
                  <a:schemeClr val="bg1"/>
                </a:solidFill>
              </a:rPr>
              <a:t>kinetic</a:t>
            </a:r>
            <a:r>
              <a:rPr lang="de-DE" sz="2000" b="1" dirty="0" smtClean="0">
                <a:solidFill>
                  <a:schemeClr val="bg1"/>
                </a:solidFill>
              </a:rPr>
              <a:t> Monte Carlo model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E08174-D096-4148-B1AA-65278E8A85E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9834" y="44450"/>
            <a:ext cx="8479688" cy="431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0" hangingPunct="0"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Develop new materials via </a:t>
            </a:r>
            <a:r>
              <a:rPr lang="en-US" sz="2000" b="1" dirty="0" err="1" smtClean="0">
                <a:solidFill>
                  <a:schemeClr val="bg1"/>
                </a:solidFill>
              </a:rPr>
              <a:t>ab</a:t>
            </a:r>
            <a:r>
              <a:rPr lang="en-US" sz="2000" b="1" dirty="0" smtClean="0">
                <a:solidFill>
                  <a:schemeClr val="bg1"/>
                </a:solidFill>
              </a:rPr>
              <a:t>-initio methods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572000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pt-BR" sz="1000" dirty="0" smtClean="0">
                <a:solidFill>
                  <a:srgbClr val="BFBFBF"/>
                </a:solidFill>
              </a:rPr>
              <a:t>www.mpie.de</a:t>
            </a:r>
            <a:endParaRPr lang="de-DE" sz="1000" dirty="0" smtClean="0">
              <a:solidFill>
                <a:srgbClr val="BFBFBF"/>
              </a:solidFill>
            </a:endParaRPr>
          </a:p>
        </p:txBody>
      </p:sp>
      <p:sp>
        <p:nvSpPr>
          <p:cNvPr id="8" name="Pfeil nach rechts 7"/>
          <p:cNvSpPr/>
          <p:nvPr/>
        </p:nvSpPr>
        <p:spPr>
          <a:xfrm rot="1290553" flipH="1">
            <a:off x="9167055" y="3728239"/>
            <a:ext cx="923026" cy="534838"/>
          </a:xfrm>
          <a:prstGeom prst="rightArrow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9644" y="1056640"/>
            <a:ext cx="8635044" cy="478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l" eaLnBrk="0" hangingPunct="0">
              <a:spcBef>
                <a:spcPts val="18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Ab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initio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in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materials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science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: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what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for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?</a:t>
            </a:r>
          </a:p>
          <a:p>
            <a:pPr marL="342900" indent="-342900" algn="l" eaLnBrk="0" hangingPunct="0">
              <a:spcBef>
                <a:spcPts val="18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Ab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initio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to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continuum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models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(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mechanics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		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Titanium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(ab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initio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and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continuum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		Mn-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steels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(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identify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mechanisms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		Steel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with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Cu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precipitates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(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atom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scale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experiments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		Mg-Li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alloy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design (ab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initio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property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maps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		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Singapore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crab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(ab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initio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and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homogenization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Conclusions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and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challenges</a:t>
            </a:r>
            <a:endParaRPr lang="de-DE" sz="2800" b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266700" dist="43180" dir="5400000">
                  <a:srgbClr val="000000">
                    <a:alpha val="54000"/>
                  </a:srgbClr>
                </a:innerShdw>
              </a:effectLst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  <a:buFont typeface="Wingdings" pitchFamily="2" charset="2"/>
              <a:buChar char="§"/>
            </a:pPr>
            <a:endParaRPr lang="de-DE" sz="2800" b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266700" dist="43180" dir="5400000">
                  <a:srgbClr val="000000">
                    <a:alpha val="54000"/>
                  </a:srgbClr>
                </a:innerShdw>
              </a:effectLst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endParaRPr lang="de-DE" sz="2200" b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266700" dist="43180" dir="5400000">
                  <a:srgbClr val="000000">
                    <a:alpha val="54000"/>
                  </a:srgbClr>
                </a:innerShdw>
              </a:effectLst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endParaRPr lang="de-DE" sz="3000" b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266700" dist="43180" dir="5400000">
                  <a:srgbClr val="000000">
                    <a:alpha val="54000"/>
                  </a:srgbClr>
                </a:innerShdw>
              </a:effectLst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endParaRPr lang="de-DE" sz="2200" b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266700" dist="43180" dir="5400000">
                  <a:srgbClr val="000000">
                    <a:alpha val="54000"/>
                  </a:srgbClr>
                </a:innerShdw>
              </a:effectLst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		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12362 -0.0004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3BFD905-298C-46E0-8497-F51D7F27E380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6357500"/>
            <a:ext cx="29081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GB" sz="1000" dirty="0" smtClean="0"/>
              <a:t>Counts et al.: </a:t>
            </a:r>
            <a:r>
              <a:rPr lang="en-GB" sz="1000" dirty="0"/>
              <a:t>phys. stat. sol. B 245 (2008) </a:t>
            </a:r>
            <a:r>
              <a:rPr lang="en-GB" sz="1000" dirty="0" smtClean="0"/>
              <a:t>2630</a:t>
            </a:r>
            <a:endParaRPr lang="en-GB" sz="1000" dirty="0"/>
          </a:p>
        </p:txBody>
      </p:sp>
      <p:sp>
        <p:nvSpPr>
          <p:cNvPr id="8" name="Rechteck 7"/>
          <p:cNvSpPr/>
          <p:nvPr/>
        </p:nvSpPr>
        <p:spPr>
          <a:xfrm>
            <a:off x="4583875" y="663015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de-DE" sz="1000" dirty="0" smtClean="0">
                <a:solidFill>
                  <a:srgbClr val="BFBFBF"/>
                </a:solidFill>
              </a:rPr>
              <a:t>Counts, </a:t>
            </a:r>
            <a:r>
              <a:rPr lang="de-DE" sz="1000" dirty="0" err="1" smtClean="0">
                <a:solidFill>
                  <a:srgbClr val="BFBFBF"/>
                </a:solidFill>
              </a:rPr>
              <a:t>Friák</a:t>
            </a:r>
            <a:r>
              <a:rPr lang="de-DE" sz="1000" dirty="0" smtClean="0">
                <a:solidFill>
                  <a:srgbClr val="BFBFBF"/>
                </a:solidFill>
              </a:rPr>
              <a:t>, Raabe, Neugebauer: Acta Mater. 57 (2009) 69</a:t>
            </a:r>
            <a:endParaRPr lang="en-GB" sz="1000" dirty="0" err="1" smtClean="0">
              <a:solidFill>
                <a:srgbClr val="BFBFBF"/>
              </a:solidFill>
            </a:endParaRPr>
          </a:p>
        </p:txBody>
      </p:sp>
      <p:pic>
        <p:nvPicPr>
          <p:cNvPr id="9" name="Picture 2" descr="Fig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487" y="783772"/>
            <a:ext cx="8862939" cy="562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3062" y="44450"/>
            <a:ext cx="8280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l"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Ab-</a:t>
            </a:r>
            <a:r>
              <a:rPr lang="de-DE" sz="2000" b="1" dirty="0" err="1" smtClean="0">
                <a:solidFill>
                  <a:schemeClr val="bg1"/>
                </a:solidFill>
              </a:rPr>
              <a:t>initio</a:t>
            </a:r>
            <a:r>
              <a:rPr lang="de-DE" sz="2000" b="1" dirty="0" smtClean="0">
                <a:solidFill>
                  <a:schemeClr val="bg1"/>
                </a:solidFill>
              </a:rPr>
              <a:t> design </a:t>
            </a:r>
            <a:r>
              <a:rPr lang="de-DE" sz="2000" b="1" dirty="0" err="1" smtClean="0">
                <a:solidFill>
                  <a:schemeClr val="bg1"/>
                </a:solidFill>
              </a:rPr>
              <a:t>of</a:t>
            </a:r>
            <a:r>
              <a:rPr lang="de-DE" sz="2000" b="1" dirty="0" smtClean="0">
                <a:solidFill>
                  <a:schemeClr val="bg1"/>
                </a:solidFill>
              </a:rPr>
              <a:t>  Mg-Li </a:t>
            </a:r>
            <a:r>
              <a:rPr lang="de-DE" sz="2000" b="1" dirty="0" err="1" smtClean="0">
                <a:solidFill>
                  <a:schemeClr val="bg1"/>
                </a:solidFill>
              </a:rPr>
              <a:t>alloys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569120" y="4512618"/>
            <a:ext cx="2172390" cy="89255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de-DE" sz="1300" b="1" dirty="0" smtClean="0"/>
              <a:t>Y: </a:t>
            </a:r>
            <a:r>
              <a:rPr lang="de-DE" sz="1300" b="1" dirty="0" err="1" smtClean="0"/>
              <a:t>Young‘s</a:t>
            </a:r>
            <a:r>
              <a:rPr lang="de-DE" sz="1300" b="1" dirty="0" smtClean="0"/>
              <a:t> </a:t>
            </a:r>
            <a:r>
              <a:rPr lang="de-DE" sz="1300" b="1" dirty="0" err="1" smtClean="0"/>
              <a:t>modulus</a:t>
            </a:r>
            <a:endParaRPr lang="de-DE" sz="1300" b="1" dirty="0" smtClean="0"/>
          </a:p>
          <a:p>
            <a:pPr algn="l"/>
            <a:r>
              <a:rPr lang="de-DE" sz="1300" b="1" dirty="0" smtClean="0">
                <a:latin typeface="Symbol" pitchFamily="18" charset="2"/>
              </a:rPr>
              <a:t>r</a:t>
            </a:r>
            <a:r>
              <a:rPr lang="de-DE" sz="1300" b="1" dirty="0" smtClean="0"/>
              <a:t>: </a:t>
            </a:r>
            <a:r>
              <a:rPr lang="de-DE" sz="1300" b="1" dirty="0" err="1" smtClean="0"/>
              <a:t>mass</a:t>
            </a:r>
            <a:r>
              <a:rPr lang="de-DE" sz="1300" b="1" dirty="0" smtClean="0"/>
              <a:t> </a:t>
            </a:r>
            <a:r>
              <a:rPr lang="de-DE" sz="1300" b="1" dirty="0" err="1" smtClean="0"/>
              <a:t>density</a:t>
            </a:r>
            <a:endParaRPr lang="de-DE" sz="1300" b="1" dirty="0" smtClean="0"/>
          </a:p>
          <a:p>
            <a:pPr algn="l"/>
            <a:r>
              <a:rPr lang="de-DE" sz="1300" b="1" dirty="0" smtClean="0"/>
              <a:t>B: </a:t>
            </a:r>
            <a:r>
              <a:rPr lang="de-DE" sz="1300" b="1" dirty="0" err="1" smtClean="0"/>
              <a:t>compressive</a:t>
            </a:r>
            <a:r>
              <a:rPr lang="de-DE" sz="1300" b="1" dirty="0" smtClean="0"/>
              <a:t> </a:t>
            </a:r>
            <a:r>
              <a:rPr lang="de-DE" sz="1300" b="1" dirty="0" err="1" smtClean="0"/>
              <a:t>modulus</a:t>
            </a:r>
            <a:endParaRPr lang="de-DE" sz="1300" b="1" dirty="0" smtClean="0"/>
          </a:p>
          <a:p>
            <a:pPr algn="l"/>
            <a:r>
              <a:rPr lang="de-DE" sz="1300" b="1" dirty="0" smtClean="0"/>
              <a:t>G: </a:t>
            </a:r>
            <a:r>
              <a:rPr lang="de-DE" sz="1300" b="1" dirty="0" err="1" smtClean="0"/>
              <a:t>shear</a:t>
            </a:r>
            <a:r>
              <a:rPr lang="de-DE" sz="1300" b="1" dirty="0" smtClean="0"/>
              <a:t> </a:t>
            </a:r>
            <a:r>
              <a:rPr lang="de-DE" sz="1300" b="1" dirty="0" err="1" smtClean="0"/>
              <a:t>modulus</a:t>
            </a:r>
            <a:endParaRPr lang="de-DE" sz="1300" b="1" dirty="0"/>
          </a:p>
        </p:txBody>
      </p:sp>
      <p:sp>
        <p:nvSpPr>
          <p:cNvPr id="12" name="Pfeil nach links 11"/>
          <p:cNvSpPr/>
          <p:nvPr/>
        </p:nvSpPr>
        <p:spPr>
          <a:xfrm>
            <a:off x="1624084" y="439390"/>
            <a:ext cx="2187897" cy="1389413"/>
          </a:xfrm>
          <a:prstGeom prst="leftArrow">
            <a:avLst/>
          </a:prstGeom>
          <a:solidFill>
            <a:schemeClr val="accent1">
              <a:alpha val="73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</a:rPr>
              <a:t>Weak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</a:rPr>
              <a:t>under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 normal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</a:rPr>
              <a:t>load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Pfeil nach links 12"/>
          <p:cNvSpPr/>
          <p:nvPr/>
        </p:nvSpPr>
        <p:spPr>
          <a:xfrm flipH="1">
            <a:off x="4534397" y="449289"/>
            <a:ext cx="2630677" cy="1389413"/>
          </a:xfrm>
          <a:prstGeom prst="leftArrow">
            <a:avLst/>
          </a:prstGeom>
          <a:solidFill>
            <a:schemeClr val="accent1">
              <a:alpha val="73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</a:rPr>
              <a:t>Weak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</a:rPr>
              <a:t>under</a:t>
            </a:r>
            <a:endParaRPr lang="de-DE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</a:rPr>
              <a:t>shear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</a:rPr>
              <a:t>load</a:t>
            </a:r>
            <a:endParaRPr lang="de-DE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E08174-D096-4148-B1AA-65278E8A85E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9834" y="44450"/>
            <a:ext cx="8479688" cy="431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0" hangingPunct="0"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Develop new materials via </a:t>
            </a:r>
            <a:r>
              <a:rPr lang="en-US" sz="2000" b="1" dirty="0" err="1" smtClean="0">
                <a:solidFill>
                  <a:schemeClr val="bg1"/>
                </a:solidFill>
              </a:rPr>
              <a:t>ab</a:t>
            </a:r>
            <a:r>
              <a:rPr lang="en-US" sz="2000" b="1" dirty="0" smtClean="0">
                <a:solidFill>
                  <a:schemeClr val="bg1"/>
                </a:solidFill>
              </a:rPr>
              <a:t>-initio methods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572000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pt-BR" sz="1000" dirty="0" smtClean="0">
                <a:solidFill>
                  <a:srgbClr val="BFBFBF"/>
                </a:solidFill>
              </a:rPr>
              <a:t>www.mpie.de</a:t>
            </a:r>
            <a:endParaRPr lang="de-DE" sz="1000" dirty="0" smtClean="0">
              <a:solidFill>
                <a:srgbClr val="BFBFBF"/>
              </a:solidFill>
            </a:endParaRPr>
          </a:p>
        </p:txBody>
      </p:sp>
      <p:sp>
        <p:nvSpPr>
          <p:cNvPr id="8" name="Pfeil nach rechts 7"/>
          <p:cNvSpPr/>
          <p:nvPr/>
        </p:nvSpPr>
        <p:spPr>
          <a:xfrm rot="1290553" flipH="1">
            <a:off x="8369924" y="4780072"/>
            <a:ext cx="923026" cy="534838"/>
          </a:xfrm>
          <a:prstGeom prst="rightArrow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49644" y="1056640"/>
            <a:ext cx="8635044" cy="478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l" eaLnBrk="0" hangingPunct="0">
              <a:spcBef>
                <a:spcPts val="18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Ab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initio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in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materials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science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: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what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for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?</a:t>
            </a:r>
          </a:p>
          <a:p>
            <a:pPr marL="342900" indent="-342900" algn="l" eaLnBrk="0" hangingPunct="0">
              <a:spcBef>
                <a:spcPts val="18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Ab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initio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to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continuum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models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(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mechanics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		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Titanium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(ab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initio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and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continuum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		Mn-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steels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(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identify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mechanisms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		Steel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with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Cu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precipitates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(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atom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scale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experiments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		Mg-Li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alloy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design (ab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initio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property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maps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		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Singapore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crab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(ab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initio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and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2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homogenization</a:t>
            </a: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Conclusions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and</a:t>
            </a:r>
            <a:r>
              <a:rPr lang="de-DE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 </a:t>
            </a:r>
            <a:r>
              <a:rPr lang="de-DE" sz="28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challenges</a:t>
            </a:r>
            <a:endParaRPr lang="de-DE" sz="2800" b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266700" dist="43180" dir="5400000">
                  <a:srgbClr val="000000">
                    <a:alpha val="54000"/>
                  </a:srgbClr>
                </a:innerShdw>
              </a:effectLst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  <a:buFont typeface="Wingdings" pitchFamily="2" charset="2"/>
              <a:buChar char="§"/>
            </a:pPr>
            <a:endParaRPr lang="de-DE" sz="2800" b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266700" dist="43180" dir="5400000">
                  <a:srgbClr val="000000">
                    <a:alpha val="54000"/>
                  </a:srgbClr>
                </a:innerShdw>
              </a:effectLst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endParaRPr lang="de-DE" sz="2200" b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266700" dist="43180" dir="5400000">
                  <a:srgbClr val="000000">
                    <a:alpha val="54000"/>
                  </a:srgbClr>
                </a:innerShdw>
              </a:effectLst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endParaRPr lang="de-DE" sz="3000" b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266700" dist="43180" dir="5400000">
                  <a:srgbClr val="000000">
                    <a:alpha val="54000"/>
                  </a:srgbClr>
                </a:innerShdw>
              </a:effectLst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endParaRPr lang="de-DE" sz="2200" b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266700" dist="43180" dir="5400000">
                  <a:srgbClr val="000000">
                    <a:alpha val="54000"/>
                  </a:srgbClr>
                </a:innerShdw>
              </a:effectLst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55000"/>
              </a:spcBef>
              <a:buClr>
                <a:srgbClr val="006699"/>
              </a:buClr>
            </a:pPr>
            <a:r>
              <a:rPr lang="de-DE" sz="2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266700" dist="43180" dir="5400000">
                    <a:srgbClr val="000000">
                      <a:alpha val="54000"/>
                    </a:srgbClr>
                  </a:innerShdw>
                </a:effectLst>
              </a:rPr>
              <a:t>		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-0.22361 -0.0018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97"/>
          <p:cNvGrpSpPr/>
          <p:nvPr/>
        </p:nvGrpSpPr>
        <p:grpSpPr>
          <a:xfrm>
            <a:off x="6766563" y="1524732"/>
            <a:ext cx="2305877" cy="1624249"/>
            <a:chOff x="6615486" y="920435"/>
            <a:chExt cx="2305877" cy="1624249"/>
          </a:xfrm>
        </p:grpSpPr>
        <p:pic>
          <p:nvPicPr>
            <p:cNvPr id="93" name="Grafik 92" descr="Image12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17697" y="920435"/>
              <a:ext cx="2296352" cy="1624249"/>
            </a:xfrm>
            <a:prstGeom prst="rect">
              <a:avLst/>
            </a:prstGeom>
            <a:effectLst>
              <a:outerShdw blurRad="76200" dist="38100" dir="18900000" sx="102000" sy="102000" algn="bl" rotWithShape="0">
                <a:prstClr val="black">
                  <a:alpha val="25000"/>
                </a:prstClr>
              </a:outerShdw>
            </a:effectLst>
          </p:spPr>
        </p:pic>
        <p:sp>
          <p:nvSpPr>
            <p:cNvPr id="97" name="Ellipse 96"/>
            <p:cNvSpPr/>
            <p:nvPr/>
          </p:nvSpPr>
          <p:spPr bwMode="auto">
            <a:xfrm>
              <a:off x="6615486" y="922351"/>
              <a:ext cx="2305877" cy="1606163"/>
            </a:xfrm>
            <a:prstGeom prst="ellips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3" name="Gruppieren 91"/>
          <p:cNvGrpSpPr/>
          <p:nvPr/>
        </p:nvGrpSpPr>
        <p:grpSpPr>
          <a:xfrm>
            <a:off x="4977517" y="524787"/>
            <a:ext cx="2282023" cy="1558777"/>
            <a:chOff x="6384897" y="632297"/>
            <a:chExt cx="2394472" cy="1665951"/>
          </a:xfrm>
        </p:grpSpPr>
        <p:pic>
          <p:nvPicPr>
            <p:cNvPr id="85" name="Grafik 84" descr="Image10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89091" y="632297"/>
              <a:ext cx="2390278" cy="1665951"/>
            </a:xfrm>
            <a:prstGeom prst="rect">
              <a:avLst/>
            </a:prstGeom>
            <a:effectLst>
              <a:outerShdw blurRad="76200" dist="38100" dir="18900000" sx="102000" sy="102000" algn="bl" rotWithShape="0">
                <a:prstClr val="black">
                  <a:alpha val="25000"/>
                </a:prstClr>
              </a:outerShdw>
            </a:effectLst>
          </p:spPr>
        </p:pic>
        <p:sp>
          <p:nvSpPr>
            <p:cNvPr id="86" name="Ellipse 85"/>
            <p:cNvSpPr/>
            <p:nvPr/>
          </p:nvSpPr>
          <p:spPr bwMode="auto">
            <a:xfrm>
              <a:off x="6384897" y="636104"/>
              <a:ext cx="2385392" cy="1645920"/>
            </a:xfrm>
            <a:prstGeom prst="ellips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11266" name="Foliennummernplatzhalt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927B571-A001-4600-86B0-E39FDE55580F}" type="slidenum">
              <a:rPr lang="en-US" smtClean="0"/>
              <a:pPr/>
              <a:t>37</a:t>
            </a:fld>
            <a:endParaRPr lang="en-US" dirty="0" smtClean="0"/>
          </a:p>
        </p:txBody>
      </p:sp>
      <p:sp>
        <p:nvSpPr>
          <p:cNvPr id="6" name="Text Box 11"/>
          <p:cNvSpPr txBox="1">
            <a:spLocks noChangeAspect="1" noChangeArrowheads="1"/>
          </p:cNvSpPr>
          <p:nvPr/>
        </p:nvSpPr>
        <p:spPr bwMode="auto">
          <a:xfrm>
            <a:off x="24619" y="540978"/>
            <a:ext cx="16345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1600" b="1" spc="50" dirty="0">
                <a:ln w="11430"/>
                <a:solidFill>
                  <a:srgbClr val="35708B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Length [m]</a:t>
            </a:r>
          </a:p>
        </p:txBody>
      </p:sp>
      <p:sp>
        <p:nvSpPr>
          <p:cNvPr id="11268" name="Line 13"/>
          <p:cNvSpPr>
            <a:spLocks noChangeAspect="1" noChangeShapeType="1"/>
          </p:cNvSpPr>
          <p:nvPr/>
        </p:nvSpPr>
        <p:spPr bwMode="auto">
          <a:xfrm>
            <a:off x="449747" y="1460363"/>
            <a:ext cx="193675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269" name="Line 14"/>
          <p:cNvSpPr>
            <a:spLocks noChangeAspect="1" noChangeShapeType="1"/>
          </p:cNvSpPr>
          <p:nvPr/>
        </p:nvSpPr>
        <p:spPr bwMode="auto">
          <a:xfrm>
            <a:off x="449747" y="2632326"/>
            <a:ext cx="193675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270" name="Line 15"/>
          <p:cNvSpPr>
            <a:spLocks noChangeAspect="1" noChangeShapeType="1"/>
          </p:cNvSpPr>
          <p:nvPr/>
        </p:nvSpPr>
        <p:spPr bwMode="auto">
          <a:xfrm>
            <a:off x="449747" y="3828163"/>
            <a:ext cx="193675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271" name="Line 16"/>
          <p:cNvSpPr>
            <a:spLocks noChangeAspect="1" noChangeShapeType="1"/>
          </p:cNvSpPr>
          <p:nvPr/>
        </p:nvSpPr>
        <p:spPr bwMode="auto">
          <a:xfrm>
            <a:off x="449747" y="5092963"/>
            <a:ext cx="193675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Text Box 17"/>
          <p:cNvSpPr txBox="1">
            <a:spLocks noChangeAspect="1" noChangeArrowheads="1"/>
          </p:cNvSpPr>
          <p:nvPr/>
        </p:nvSpPr>
        <p:spPr bwMode="auto">
          <a:xfrm>
            <a:off x="31804" y="4916530"/>
            <a:ext cx="5122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1400" b="1" spc="50" dirty="0">
                <a:ln w="11430"/>
                <a:solidFill>
                  <a:srgbClr val="35708B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10</a:t>
            </a:r>
            <a:r>
              <a:rPr lang="en-US" sz="1400" b="1" spc="50" baseline="30000" dirty="0">
                <a:ln w="11430"/>
                <a:solidFill>
                  <a:srgbClr val="35708B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-9</a:t>
            </a:r>
            <a:endParaRPr lang="en-US" sz="1400" b="1" spc="50" dirty="0">
              <a:ln w="11430"/>
              <a:solidFill>
                <a:srgbClr val="35708B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Text Box 18"/>
          <p:cNvSpPr txBox="1">
            <a:spLocks noChangeAspect="1" noChangeArrowheads="1"/>
          </p:cNvSpPr>
          <p:nvPr/>
        </p:nvSpPr>
        <p:spPr bwMode="auto">
          <a:xfrm>
            <a:off x="31804" y="3647695"/>
            <a:ext cx="5122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1400" b="1" spc="50" dirty="0">
                <a:ln w="11430"/>
                <a:solidFill>
                  <a:srgbClr val="35708B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10</a:t>
            </a:r>
            <a:r>
              <a:rPr lang="en-US" sz="1400" b="1" spc="50" baseline="30000" dirty="0">
                <a:ln w="11430"/>
                <a:solidFill>
                  <a:srgbClr val="35708B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-6</a:t>
            </a:r>
            <a:endParaRPr lang="en-US" sz="1400" b="1" spc="50" dirty="0">
              <a:ln w="11430"/>
              <a:solidFill>
                <a:srgbClr val="35708B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4" name="Text Box 19"/>
          <p:cNvSpPr txBox="1">
            <a:spLocks noChangeAspect="1" noChangeArrowheads="1"/>
          </p:cNvSpPr>
          <p:nvPr/>
        </p:nvSpPr>
        <p:spPr bwMode="auto">
          <a:xfrm>
            <a:off x="31804" y="2453388"/>
            <a:ext cx="5122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1400" b="1" spc="50" dirty="0">
                <a:ln w="11430"/>
                <a:solidFill>
                  <a:srgbClr val="35708B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10</a:t>
            </a:r>
            <a:r>
              <a:rPr lang="en-US" sz="1400" b="1" spc="50" baseline="30000" dirty="0">
                <a:ln w="11430"/>
                <a:solidFill>
                  <a:srgbClr val="35708B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-3</a:t>
            </a:r>
            <a:endParaRPr lang="en-US" sz="1400" b="1" spc="50" dirty="0">
              <a:ln w="11430"/>
              <a:solidFill>
                <a:srgbClr val="35708B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5" name="Text Box 20"/>
          <p:cNvSpPr txBox="1">
            <a:spLocks noChangeAspect="1" noChangeArrowheads="1"/>
          </p:cNvSpPr>
          <p:nvPr/>
        </p:nvSpPr>
        <p:spPr bwMode="auto">
          <a:xfrm>
            <a:off x="42860" y="1277869"/>
            <a:ext cx="4678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1400" b="1" spc="50" dirty="0">
                <a:ln w="11430"/>
                <a:solidFill>
                  <a:srgbClr val="35708B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10</a:t>
            </a:r>
            <a:r>
              <a:rPr lang="en-US" sz="1400" b="1" spc="50" baseline="30000" dirty="0">
                <a:ln w="11430"/>
                <a:solidFill>
                  <a:srgbClr val="35708B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0</a:t>
            </a:r>
          </a:p>
        </p:txBody>
      </p:sp>
      <p:sp>
        <p:nvSpPr>
          <p:cNvPr id="11276" name="Line 23"/>
          <p:cNvSpPr>
            <a:spLocks noChangeAspect="1" noChangeShapeType="1"/>
          </p:cNvSpPr>
          <p:nvPr/>
        </p:nvSpPr>
        <p:spPr bwMode="auto">
          <a:xfrm flipV="1">
            <a:off x="673834" y="6125037"/>
            <a:ext cx="7581900" cy="3175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Line 24"/>
          <p:cNvSpPr>
            <a:spLocks noChangeAspect="1" noChangeShapeType="1"/>
          </p:cNvSpPr>
          <p:nvPr/>
        </p:nvSpPr>
        <p:spPr bwMode="auto">
          <a:xfrm>
            <a:off x="6012175" y="6128212"/>
            <a:ext cx="0" cy="195262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de-DE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Line 25"/>
          <p:cNvSpPr>
            <a:spLocks noChangeAspect="1" noChangeShapeType="1"/>
          </p:cNvSpPr>
          <p:nvPr/>
        </p:nvSpPr>
        <p:spPr bwMode="auto">
          <a:xfrm>
            <a:off x="4129400" y="6128212"/>
            <a:ext cx="0" cy="195262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de-DE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Line 26"/>
          <p:cNvSpPr>
            <a:spLocks noChangeAspect="1" noChangeShapeType="1"/>
          </p:cNvSpPr>
          <p:nvPr/>
        </p:nvSpPr>
        <p:spPr bwMode="auto">
          <a:xfrm>
            <a:off x="1209988" y="6128212"/>
            <a:ext cx="0" cy="195262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de-DE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Line 27"/>
          <p:cNvSpPr>
            <a:spLocks noChangeAspect="1" noChangeShapeType="1"/>
          </p:cNvSpPr>
          <p:nvPr/>
        </p:nvSpPr>
        <p:spPr bwMode="auto">
          <a:xfrm>
            <a:off x="3156263" y="6128212"/>
            <a:ext cx="0" cy="195262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de-DE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Line 28"/>
          <p:cNvSpPr>
            <a:spLocks noChangeAspect="1" noChangeShapeType="1"/>
          </p:cNvSpPr>
          <p:nvPr/>
        </p:nvSpPr>
        <p:spPr bwMode="auto">
          <a:xfrm>
            <a:off x="2183125" y="6128212"/>
            <a:ext cx="0" cy="195262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de-DE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Line 29"/>
          <p:cNvSpPr>
            <a:spLocks noChangeAspect="1" noChangeShapeType="1"/>
          </p:cNvSpPr>
          <p:nvPr/>
        </p:nvSpPr>
        <p:spPr bwMode="auto">
          <a:xfrm>
            <a:off x="5037450" y="6128212"/>
            <a:ext cx="0" cy="195262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de-DE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Text Box 30"/>
          <p:cNvSpPr txBox="1">
            <a:spLocks noChangeAspect="1" noChangeArrowheads="1"/>
          </p:cNvSpPr>
          <p:nvPr/>
        </p:nvSpPr>
        <p:spPr bwMode="auto">
          <a:xfrm>
            <a:off x="906775" y="6307446"/>
            <a:ext cx="5838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1400" b="1" spc="50" dirty="0">
                <a:ln w="11430"/>
                <a:solidFill>
                  <a:srgbClr val="35708B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10</a:t>
            </a:r>
            <a:r>
              <a:rPr lang="en-US" sz="1400" b="1" spc="50" baseline="30000" dirty="0">
                <a:ln w="11430"/>
                <a:solidFill>
                  <a:srgbClr val="35708B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-15</a:t>
            </a:r>
            <a:endParaRPr lang="en-US" sz="1400" b="1" spc="50" dirty="0">
              <a:ln w="11430"/>
              <a:solidFill>
                <a:srgbClr val="35708B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5" name="Text Box 31"/>
          <p:cNvSpPr txBox="1">
            <a:spLocks noChangeAspect="1" noChangeArrowheads="1"/>
          </p:cNvSpPr>
          <p:nvPr/>
        </p:nvSpPr>
        <p:spPr bwMode="auto">
          <a:xfrm>
            <a:off x="2878450" y="6297921"/>
            <a:ext cx="5122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1400" b="1" spc="50" dirty="0">
                <a:ln w="11430"/>
                <a:solidFill>
                  <a:srgbClr val="35708B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10</a:t>
            </a:r>
            <a:r>
              <a:rPr lang="en-US" sz="1400" b="1" spc="50" baseline="30000" dirty="0">
                <a:ln w="11430"/>
                <a:solidFill>
                  <a:srgbClr val="35708B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-9</a:t>
            </a:r>
            <a:endParaRPr lang="en-US" sz="1400" b="1" spc="50" dirty="0">
              <a:ln w="11430"/>
              <a:solidFill>
                <a:srgbClr val="35708B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6" name="Text Box 32"/>
          <p:cNvSpPr txBox="1">
            <a:spLocks noChangeAspect="1" noChangeArrowheads="1"/>
          </p:cNvSpPr>
          <p:nvPr/>
        </p:nvSpPr>
        <p:spPr bwMode="auto">
          <a:xfrm>
            <a:off x="4778688" y="6307446"/>
            <a:ext cx="5122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1400" b="1" spc="50" dirty="0">
                <a:ln w="11430"/>
                <a:solidFill>
                  <a:srgbClr val="35708B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10</a:t>
            </a:r>
            <a:r>
              <a:rPr lang="en-US" sz="1400" b="1" spc="50" baseline="30000" dirty="0">
                <a:ln w="11430"/>
                <a:solidFill>
                  <a:srgbClr val="35708B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-3</a:t>
            </a:r>
            <a:endParaRPr lang="en-US" sz="1400" b="1" spc="50" dirty="0">
              <a:ln w="11430"/>
              <a:solidFill>
                <a:srgbClr val="35708B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7" name="Line 33"/>
          <p:cNvSpPr>
            <a:spLocks noChangeAspect="1" noChangeShapeType="1"/>
          </p:cNvSpPr>
          <p:nvPr/>
        </p:nvSpPr>
        <p:spPr bwMode="auto">
          <a:xfrm>
            <a:off x="7015475" y="6139324"/>
            <a:ext cx="0" cy="195263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de-DE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Text Box 34"/>
          <p:cNvSpPr txBox="1">
            <a:spLocks noChangeAspect="1" noChangeArrowheads="1"/>
          </p:cNvSpPr>
          <p:nvPr/>
        </p:nvSpPr>
        <p:spPr bwMode="auto">
          <a:xfrm>
            <a:off x="6734488" y="6304271"/>
            <a:ext cx="4678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1400" b="1" spc="50" dirty="0">
                <a:ln w="11430"/>
                <a:solidFill>
                  <a:srgbClr val="35708B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10</a:t>
            </a:r>
            <a:r>
              <a:rPr lang="en-US" sz="1400" b="1" spc="50" baseline="30000" dirty="0">
                <a:ln w="11430"/>
                <a:solidFill>
                  <a:srgbClr val="35708B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3</a:t>
            </a:r>
            <a:endParaRPr lang="en-US" sz="1400" b="1" spc="50" dirty="0">
              <a:ln w="11430"/>
              <a:solidFill>
                <a:srgbClr val="35708B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9" name="Text Box 35"/>
          <p:cNvSpPr txBox="1">
            <a:spLocks noChangeAspect="1" noChangeArrowheads="1"/>
          </p:cNvSpPr>
          <p:nvPr/>
        </p:nvSpPr>
        <p:spPr bwMode="auto">
          <a:xfrm>
            <a:off x="7722505" y="6236697"/>
            <a:ext cx="13014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1600" b="1" spc="50" dirty="0">
                <a:ln w="11430"/>
                <a:solidFill>
                  <a:srgbClr val="35708B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Time [s]</a:t>
            </a:r>
          </a:p>
        </p:txBody>
      </p:sp>
      <p:sp>
        <p:nvSpPr>
          <p:cNvPr id="71" name="Text Box 53"/>
          <p:cNvSpPr txBox="1">
            <a:spLocks noChangeArrowheads="1"/>
          </p:cNvSpPr>
          <p:nvPr/>
        </p:nvSpPr>
        <p:spPr bwMode="auto">
          <a:xfrm>
            <a:off x="3131644" y="626218"/>
            <a:ext cx="2126412" cy="294569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defRPr/>
            </a:pPr>
            <a:r>
              <a:rPr lang="en-US" sz="1300" b="1" spc="50" dirty="0" smtClean="0">
                <a:ln w="11430"/>
                <a:solidFill>
                  <a:srgbClr val="35708B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Boundary conditions</a:t>
            </a:r>
            <a:endParaRPr lang="en-US" sz="1300" b="1" spc="50" dirty="0">
              <a:ln w="11430"/>
              <a:solidFill>
                <a:srgbClr val="35708B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cxnSp>
        <p:nvCxnSpPr>
          <p:cNvPr id="11307" name="Gerade Verbindung mit Pfeil 53"/>
          <p:cNvCxnSpPr>
            <a:cxnSpLocks noChangeShapeType="1"/>
          </p:cNvCxnSpPr>
          <p:nvPr/>
        </p:nvCxnSpPr>
        <p:spPr bwMode="auto">
          <a:xfrm rot="5400000" flipH="1" flipV="1">
            <a:off x="-1984482" y="3479597"/>
            <a:ext cx="5285760" cy="22225"/>
          </a:xfrm>
          <a:prstGeom prst="straightConnector1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</p:spPr>
      </p:cxnSp>
      <p:grpSp>
        <p:nvGrpSpPr>
          <p:cNvPr id="4" name="Gruppieren 85"/>
          <p:cNvGrpSpPr/>
          <p:nvPr/>
        </p:nvGrpSpPr>
        <p:grpSpPr>
          <a:xfrm>
            <a:off x="1632151" y="1292122"/>
            <a:ext cx="6821682" cy="2751583"/>
            <a:chOff x="1934300" y="989973"/>
            <a:chExt cx="6821682" cy="2751583"/>
          </a:xfrm>
        </p:grpSpPr>
        <p:sp>
          <p:nvSpPr>
            <p:cNvPr id="70" name="Text Box 53"/>
            <p:cNvSpPr txBox="1">
              <a:spLocks noChangeArrowheads="1"/>
            </p:cNvSpPr>
            <p:nvPr/>
          </p:nvSpPr>
          <p:spPr bwMode="auto">
            <a:xfrm>
              <a:off x="1934300" y="1185050"/>
              <a:ext cx="2235205" cy="294569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1300" b="1" spc="50" dirty="0" smtClean="0">
                  <a:ln w="11430"/>
                  <a:solidFill>
                    <a:srgbClr val="35708B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Crystals and anisotropy</a:t>
              </a:r>
              <a:endParaRPr lang="en-US" sz="1300" b="1" spc="50" dirty="0">
                <a:ln w="11430"/>
                <a:solidFill>
                  <a:srgbClr val="35708B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grpSp>
          <p:nvGrpSpPr>
            <p:cNvPr id="5" name="Gruppieren 83"/>
            <p:cNvGrpSpPr/>
            <p:nvPr/>
          </p:nvGrpSpPr>
          <p:grpSpPr>
            <a:xfrm>
              <a:off x="3964766" y="989973"/>
              <a:ext cx="2635250" cy="1800225"/>
              <a:chOff x="4124265" y="1425919"/>
              <a:chExt cx="2635250" cy="1800225"/>
            </a:xfrm>
          </p:grpSpPr>
          <p:pic>
            <p:nvPicPr>
              <p:cNvPr id="72" name="Grafik 71" descr="Image39.gif"/>
              <p:cNvPicPr>
                <a:picLocks noChangeAspect="1"/>
              </p:cNvPicPr>
              <p:nvPr/>
            </p:nvPicPr>
            <p:blipFill>
              <a:blip r:embed="rId5" cstate="print"/>
              <a:srcRect l="3884" t="7082" r="4281" b="4783"/>
              <a:stretch>
                <a:fillRect/>
              </a:stretch>
            </p:blipFill>
            <p:spPr bwMode="auto">
              <a:xfrm>
                <a:off x="4124265" y="1425919"/>
                <a:ext cx="2635250" cy="1800225"/>
              </a:xfrm>
              <a:prstGeom prst="rect">
                <a:avLst/>
              </a:prstGeom>
              <a:effectLst>
                <a:outerShdw blurRad="76200" dist="38100" dir="18900000" sx="102000" sy="102000" algn="bl" rotWithShape="0">
                  <a:prstClr val="black">
                    <a:alpha val="25000"/>
                  </a:prstClr>
                </a:outerShdw>
              </a:effectLst>
            </p:spPr>
          </p:pic>
          <p:sp>
            <p:nvSpPr>
              <p:cNvPr id="89" name="Ellipse 88"/>
              <p:cNvSpPr/>
              <p:nvPr/>
            </p:nvSpPr>
            <p:spPr bwMode="auto">
              <a:xfrm>
                <a:off x="4204329" y="1532268"/>
                <a:ext cx="2433636" cy="1639888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7" name="Gruppieren 80"/>
            <p:cNvGrpSpPr/>
            <p:nvPr/>
          </p:nvGrpSpPr>
          <p:grpSpPr>
            <a:xfrm>
              <a:off x="6214621" y="1950574"/>
              <a:ext cx="2541361" cy="1790982"/>
              <a:chOff x="6501699" y="2110062"/>
              <a:chExt cx="2541361" cy="1790982"/>
            </a:xfrm>
          </p:grpSpPr>
          <p:pic>
            <p:nvPicPr>
              <p:cNvPr id="64" name="Grafik 63" descr="steel_EBSD_03.gif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501699" y="2110062"/>
                <a:ext cx="2541361" cy="1790982"/>
              </a:xfrm>
              <a:prstGeom prst="rect">
                <a:avLst/>
              </a:prstGeom>
              <a:effectLst>
                <a:outerShdw blurRad="76200" dist="38100" dir="18900000" sx="102000" sy="102000" algn="bl" rotWithShape="0">
                  <a:prstClr val="black">
                    <a:alpha val="25000"/>
                  </a:prstClr>
                </a:outerShdw>
              </a:effectLst>
            </p:spPr>
          </p:pic>
          <p:sp>
            <p:nvSpPr>
              <p:cNvPr id="80" name="Ellipse 79"/>
              <p:cNvSpPr/>
              <p:nvPr/>
            </p:nvSpPr>
            <p:spPr bwMode="auto">
              <a:xfrm>
                <a:off x="6507678" y="2114774"/>
                <a:ext cx="2522650" cy="1786270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de-DE"/>
              </a:p>
            </p:txBody>
          </p:sp>
        </p:grpSp>
      </p:grpSp>
      <p:grpSp>
        <p:nvGrpSpPr>
          <p:cNvPr id="8" name="Gruppieren 87"/>
          <p:cNvGrpSpPr/>
          <p:nvPr/>
        </p:nvGrpSpPr>
        <p:grpSpPr>
          <a:xfrm>
            <a:off x="1122712" y="2129809"/>
            <a:ext cx="6174786" cy="2645625"/>
            <a:chOff x="1249933" y="1986685"/>
            <a:chExt cx="6174786" cy="2645625"/>
          </a:xfrm>
        </p:grpSpPr>
        <p:sp>
          <p:nvSpPr>
            <p:cNvPr id="69" name="Text Box 53"/>
            <p:cNvSpPr txBox="1">
              <a:spLocks noChangeArrowheads="1"/>
            </p:cNvSpPr>
            <p:nvPr/>
          </p:nvSpPr>
          <p:spPr bwMode="auto">
            <a:xfrm>
              <a:off x="1249933" y="1986685"/>
              <a:ext cx="1792776" cy="294569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1300" b="1" spc="50" dirty="0" smtClean="0">
                  <a:ln w="11430"/>
                  <a:solidFill>
                    <a:srgbClr val="35708B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Kinetics of defects</a:t>
              </a:r>
              <a:endParaRPr lang="en-US" sz="1300" b="1" spc="50" dirty="0">
                <a:ln w="11430"/>
                <a:solidFill>
                  <a:srgbClr val="35708B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grpSp>
          <p:nvGrpSpPr>
            <p:cNvPr id="9" name="Gruppieren 82"/>
            <p:cNvGrpSpPr/>
            <p:nvPr/>
          </p:nvGrpSpPr>
          <p:grpSpPr>
            <a:xfrm>
              <a:off x="2712886" y="2040749"/>
              <a:ext cx="2401887" cy="1616838"/>
              <a:chOff x="2925547" y="2317203"/>
              <a:chExt cx="2401887" cy="1616838"/>
            </a:xfrm>
          </p:grpSpPr>
          <p:pic>
            <p:nvPicPr>
              <p:cNvPr id="54" name="Grafik 53" descr="Image62.gif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 bwMode="auto">
              <a:xfrm>
                <a:off x="2935971" y="2317203"/>
                <a:ext cx="2381250" cy="1609725"/>
              </a:xfrm>
              <a:prstGeom prst="rect">
                <a:avLst/>
              </a:prstGeom>
              <a:effectLst>
                <a:outerShdw blurRad="76200" dist="38100" dir="18900000" sx="102000" sy="102000" algn="bl" rotWithShape="0">
                  <a:prstClr val="black">
                    <a:alpha val="25000"/>
                  </a:prstClr>
                </a:outerShdw>
              </a:effectLst>
            </p:spPr>
          </p:pic>
          <p:sp>
            <p:nvSpPr>
              <p:cNvPr id="55" name="Ellipse 54"/>
              <p:cNvSpPr/>
              <p:nvPr/>
            </p:nvSpPr>
            <p:spPr bwMode="auto">
              <a:xfrm>
                <a:off x="2925547" y="2319554"/>
                <a:ext cx="2401887" cy="1614487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10" name="Gruppieren 81"/>
            <p:cNvGrpSpPr/>
            <p:nvPr/>
          </p:nvGrpSpPr>
          <p:grpSpPr>
            <a:xfrm>
              <a:off x="4923059" y="2957139"/>
              <a:ext cx="2501660" cy="1675171"/>
              <a:chOff x="4986854" y="2882712"/>
              <a:chExt cx="2501660" cy="1675171"/>
            </a:xfrm>
          </p:grpSpPr>
          <p:pic>
            <p:nvPicPr>
              <p:cNvPr id="59" name="Grafik 58" descr="Image5.gif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006647" y="2884359"/>
                <a:ext cx="2480746" cy="1669829"/>
              </a:xfrm>
              <a:prstGeom prst="rect">
                <a:avLst/>
              </a:prstGeom>
              <a:effectLst>
                <a:outerShdw blurRad="76200" dist="38100" dir="18900000" sx="102000" sy="102000" algn="bl" rotWithShape="0">
                  <a:prstClr val="black">
                    <a:alpha val="25000"/>
                  </a:prstClr>
                </a:outerShdw>
              </a:effectLst>
            </p:spPr>
          </p:pic>
          <p:sp>
            <p:nvSpPr>
              <p:cNvPr id="60" name="Ellipse 59"/>
              <p:cNvSpPr/>
              <p:nvPr/>
            </p:nvSpPr>
            <p:spPr bwMode="auto">
              <a:xfrm>
                <a:off x="4986854" y="2882712"/>
                <a:ext cx="2501660" cy="1675171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de-DE"/>
              </a:p>
            </p:txBody>
          </p:sp>
        </p:grpSp>
      </p:grpSp>
      <p:grpSp>
        <p:nvGrpSpPr>
          <p:cNvPr id="11" name="Gruppieren 89"/>
          <p:cNvGrpSpPr/>
          <p:nvPr/>
        </p:nvGrpSpPr>
        <p:grpSpPr>
          <a:xfrm>
            <a:off x="655119" y="2798120"/>
            <a:ext cx="5248724" cy="2765174"/>
            <a:chOff x="694876" y="2662952"/>
            <a:chExt cx="5248724" cy="2765174"/>
          </a:xfrm>
        </p:grpSpPr>
        <p:sp>
          <p:nvSpPr>
            <p:cNvPr id="68" name="Text Box 53"/>
            <p:cNvSpPr txBox="1">
              <a:spLocks noChangeArrowheads="1"/>
            </p:cNvSpPr>
            <p:nvPr/>
          </p:nvSpPr>
          <p:spPr bwMode="auto">
            <a:xfrm>
              <a:off x="694876" y="2662952"/>
              <a:ext cx="2165293" cy="294569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wrap="square" lIns="90000" tIns="46800" rIns="90000" bIns="4680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l">
                <a:defRPr/>
              </a:pPr>
              <a:r>
                <a:rPr lang="en-US" sz="1300" b="1" spc="50" dirty="0">
                  <a:ln w="11430"/>
                  <a:solidFill>
                    <a:srgbClr val="35708B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Structure </a:t>
              </a:r>
              <a:r>
                <a:rPr lang="en-US" sz="1300" b="1" spc="50" dirty="0" smtClean="0">
                  <a:ln w="11430"/>
                  <a:solidFill>
                    <a:srgbClr val="35708B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of defects</a:t>
              </a:r>
              <a:endParaRPr lang="en-US" sz="1300" b="1" spc="50" dirty="0">
                <a:ln w="11430"/>
                <a:solidFill>
                  <a:srgbClr val="35708B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endParaRPr>
            </a:p>
          </p:txBody>
        </p:sp>
        <p:grpSp>
          <p:nvGrpSpPr>
            <p:cNvPr id="16" name="Gruppieren 57"/>
            <p:cNvGrpSpPr/>
            <p:nvPr/>
          </p:nvGrpSpPr>
          <p:grpSpPr>
            <a:xfrm>
              <a:off x="1616128" y="2988173"/>
              <a:ext cx="2379662" cy="1614487"/>
              <a:chOff x="1747730" y="3176669"/>
              <a:chExt cx="2379662" cy="1614487"/>
            </a:xfrm>
          </p:grpSpPr>
          <p:pic>
            <p:nvPicPr>
              <p:cNvPr id="65" name="Grafik 64" descr="Image27.gif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 bwMode="auto">
              <a:xfrm flipH="1" flipV="1">
                <a:off x="1750905" y="3186194"/>
                <a:ext cx="2376487" cy="1595437"/>
              </a:xfrm>
              <a:prstGeom prst="rect">
                <a:avLst/>
              </a:prstGeom>
              <a:effectLst>
                <a:outerShdw blurRad="76200" dist="38100" dir="18900000" sx="102000" sy="102000" algn="bl" rotWithShape="0">
                  <a:prstClr val="black">
                    <a:alpha val="25000"/>
                  </a:prstClr>
                </a:outerShdw>
              </a:effectLst>
            </p:spPr>
          </p:pic>
          <p:sp>
            <p:nvSpPr>
              <p:cNvPr id="79" name="Ellipse 78"/>
              <p:cNvSpPr/>
              <p:nvPr/>
            </p:nvSpPr>
            <p:spPr bwMode="auto">
              <a:xfrm>
                <a:off x="1747730" y="3176669"/>
                <a:ext cx="2378075" cy="1614487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17" name="Gruppieren 75"/>
            <p:cNvGrpSpPr/>
            <p:nvPr/>
          </p:nvGrpSpPr>
          <p:grpSpPr>
            <a:xfrm>
              <a:off x="3666714" y="3866520"/>
              <a:ext cx="2276886" cy="1561606"/>
              <a:chOff x="4355483" y="3509158"/>
              <a:chExt cx="2276886" cy="1561606"/>
            </a:xfrm>
          </p:grpSpPr>
          <p:pic>
            <p:nvPicPr>
              <p:cNvPr id="53" name="Grafik 52" descr="atoms_01.gif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355522" y="3515096"/>
                <a:ext cx="2271623" cy="1552755"/>
              </a:xfrm>
              <a:prstGeom prst="rect">
                <a:avLst/>
              </a:prstGeom>
              <a:effectLst>
                <a:outerShdw blurRad="76200" dist="38100" dir="18900000" sx="102000" sy="102000" algn="bl" rotWithShape="0">
                  <a:prstClr val="black">
                    <a:alpha val="25000"/>
                  </a:prstClr>
                </a:outerShdw>
              </a:effectLst>
            </p:spPr>
          </p:pic>
          <p:sp>
            <p:nvSpPr>
              <p:cNvPr id="75" name="Ellipse 74"/>
              <p:cNvSpPr/>
              <p:nvPr/>
            </p:nvSpPr>
            <p:spPr bwMode="auto">
              <a:xfrm>
                <a:off x="4355483" y="3509158"/>
                <a:ext cx="2276886" cy="1561606"/>
              </a:xfrm>
              <a:prstGeom prst="ellipse">
                <a:avLst/>
              </a:prstGeom>
              <a:noFill/>
              <a:ln w="254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de-DE"/>
              </a:p>
            </p:txBody>
          </p:sp>
        </p:grpSp>
      </p:grpSp>
      <p:sp>
        <p:nvSpPr>
          <p:cNvPr id="44" name="Text Box 53"/>
          <p:cNvSpPr txBox="1">
            <a:spLocks noChangeArrowheads="1"/>
          </p:cNvSpPr>
          <p:nvPr/>
        </p:nvSpPr>
        <p:spPr bwMode="auto">
          <a:xfrm>
            <a:off x="642361" y="3418172"/>
            <a:ext cx="1034555" cy="49462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1300" b="1" spc="50" dirty="0">
                <a:ln w="11430"/>
                <a:solidFill>
                  <a:srgbClr val="35708B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Structure </a:t>
            </a:r>
            <a:endParaRPr lang="en-US" sz="1300" b="1" spc="50" dirty="0" smtClean="0">
              <a:ln w="11430"/>
              <a:solidFill>
                <a:srgbClr val="35708B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  <a:p>
            <a:pPr>
              <a:defRPr/>
            </a:pPr>
            <a:r>
              <a:rPr lang="en-US" sz="1300" b="1" spc="50" dirty="0" smtClean="0">
                <a:ln w="11430"/>
                <a:solidFill>
                  <a:srgbClr val="35708B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of matter</a:t>
            </a:r>
            <a:endParaRPr lang="en-US" sz="1300" b="1" spc="50" dirty="0">
              <a:ln w="11430"/>
              <a:solidFill>
                <a:srgbClr val="35708B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grpSp>
        <p:nvGrpSpPr>
          <p:cNvPr id="30" name="Gruppieren 56"/>
          <p:cNvGrpSpPr/>
          <p:nvPr/>
        </p:nvGrpSpPr>
        <p:grpSpPr>
          <a:xfrm>
            <a:off x="742050" y="4158720"/>
            <a:ext cx="2162474" cy="1460492"/>
            <a:chOff x="882650" y="4189413"/>
            <a:chExt cx="2162474" cy="1460492"/>
          </a:xfrm>
        </p:grpSpPr>
        <p:pic>
          <p:nvPicPr>
            <p:cNvPr id="78" name="Grafik 77" descr="Image54.gif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893563" y="4194167"/>
              <a:ext cx="2151561" cy="1455738"/>
            </a:xfrm>
            <a:prstGeom prst="rect">
              <a:avLst/>
            </a:prstGeom>
            <a:effectLst>
              <a:outerShdw blurRad="76200" dist="38100" dir="18900000" sx="102000" sy="102000" algn="bl" rotWithShape="0">
                <a:prstClr val="black">
                  <a:alpha val="25000"/>
                </a:prstClr>
              </a:outerShdw>
            </a:effectLst>
          </p:spPr>
        </p:pic>
        <p:sp>
          <p:nvSpPr>
            <p:cNvPr id="77" name="Ellipse 76"/>
            <p:cNvSpPr/>
            <p:nvPr/>
          </p:nvSpPr>
          <p:spPr bwMode="auto">
            <a:xfrm>
              <a:off x="882650" y="4189413"/>
              <a:ext cx="2162175" cy="1457325"/>
            </a:xfrm>
            <a:prstGeom prst="ellips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31" name="Gruppieren 75"/>
          <p:cNvGrpSpPr/>
          <p:nvPr/>
        </p:nvGrpSpPr>
        <p:grpSpPr>
          <a:xfrm>
            <a:off x="2866860" y="4605356"/>
            <a:ext cx="2288761" cy="1493833"/>
            <a:chOff x="2723736" y="4597405"/>
            <a:chExt cx="2288761" cy="1493833"/>
          </a:xfrm>
        </p:grpSpPr>
        <p:pic>
          <p:nvPicPr>
            <p:cNvPr id="74" name="Grafik 73" descr="Image3.gif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31122" y="4600050"/>
              <a:ext cx="2281237" cy="1491188"/>
            </a:xfrm>
            <a:prstGeom prst="rect">
              <a:avLst/>
            </a:prstGeom>
            <a:effectLst>
              <a:outerShdw blurRad="76200" dist="38100" dir="18900000" sx="102000" sy="102000" algn="bl" rotWithShape="0">
                <a:prstClr val="black">
                  <a:alpha val="25000"/>
                </a:prstClr>
              </a:outerShdw>
            </a:effectLst>
          </p:spPr>
        </p:pic>
        <p:sp>
          <p:nvSpPr>
            <p:cNvPr id="67" name="Ellipse 66"/>
            <p:cNvSpPr/>
            <p:nvPr/>
          </p:nvSpPr>
          <p:spPr bwMode="auto">
            <a:xfrm>
              <a:off x="2723736" y="4597405"/>
              <a:ext cx="2288761" cy="1484416"/>
            </a:xfrm>
            <a:prstGeom prst="ellips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99" name="Text Box 9"/>
          <p:cNvSpPr txBox="1">
            <a:spLocks noChangeArrowheads="1"/>
          </p:cNvSpPr>
          <p:nvPr/>
        </p:nvSpPr>
        <p:spPr bwMode="auto">
          <a:xfrm>
            <a:off x="4989475" y="6606574"/>
            <a:ext cx="316785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100" dirty="0" smtClean="0">
                <a:solidFill>
                  <a:srgbClr val="BFBFBF"/>
                </a:solidFill>
              </a:rPr>
              <a:t>D. Raabe: Advanced Materials 14 (2002) p. 639</a:t>
            </a:r>
            <a:endParaRPr lang="de-DE" sz="1100" dirty="0">
              <a:solidFill>
                <a:srgbClr val="BFBFBF"/>
              </a:solidFill>
            </a:endParaRPr>
          </a:p>
        </p:txBody>
      </p:sp>
      <p:sp>
        <p:nvSpPr>
          <p:cNvPr id="66" name="Rectangle 2"/>
          <p:cNvSpPr txBox="1">
            <a:spLocks noChangeArrowheads="1"/>
          </p:cNvSpPr>
          <p:nvPr/>
        </p:nvSpPr>
        <p:spPr>
          <a:xfrm>
            <a:off x="57150" y="44450"/>
            <a:ext cx="8043863" cy="431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0" hangingPunct="0">
              <a:defRPr/>
            </a:pPr>
            <a:r>
              <a:rPr lang="de-DE" sz="2000" b="1" dirty="0" err="1" smtClean="0">
                <a:solidFill>
                  <a:schemeClr val="bg1"/>
                </a:solidFill>
              </a:rPr>
              <a:t>Scales</a:t>
            </a:r>
            <a:r>
              <a:rPr lang="de-DE" sz="2000" b="1" dirty="0" smtClean="0">
                <a:solidFill>
                  <a:schemeClr val="bg1"/>
                </a:solidFill>
              </a:rPr>
              <a:t> in </a:t>
            </a:r>
            <a:r>
              <a:rPr lang="de-DE" sz="2000" b="1" dirty="0" err="1" smtClean="0">
                <a:solidFill>
                  <a:schemeClr val="bg1"/>
                </a:solidFill>
              </a:rPr>
              <a:t>computational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crystal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plasticity</a:t>
            </a:r>
            <a:endParaRPr lang="en-GB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4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269" y="2881890"/>
            <a:ext cx="3176448" cy="280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8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143046-658A-4A1A-BF53-25247C43E95D}" type="slidenum">
              <a:rPr lang="en-US" smtClean="0"/>
              <a:pPr/>
              <a:t>38</a:t>
            </a:fld>
            <a:endParaRPr lang="en-US" dirty="0" smtClean="0"/>
          </a:p>
        </p:txBody>
      </p:sp>
      <p:sp>
        <p:nvSpPr>
          <p:cNvPr id="24587" name="Rectangle 31"/>
          <p:cNvSpPr>
            <a:spLocks noChangeArrowheads="1"/>
          </p:cNvSpPr>
          <p:nvPr/>
        </p:nvSpPr>
        <p:spPr bwMode="auto">
          <a:xfrm>
            <a:off x="-71822" y="6371817"/>
            <a:ext cx="21304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nl-NL" sz="1100" i="1" dirty="0"/>
              <a:t>* DFT: density functional theory</a:t>
            </a:r>
            <a:endParaRPr lang="de-DE" sz="1100" i="1" dirty="0"/>
          </a:p>
        </p:txBody>
      </p:sp>
      <p:sp>
        <p:nvSpPr>
          <p:cNvPr id="15" name="Rechteck 14"/>
          <p:cNvSpPr/>
          <p:nvPr/>
        </p:nvSpPr>
        <p:spPr>
          <a:xfrm>
            <a:off x="4590845" y="6624848"/>
            <a:ext cx="41968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000" dirty="0" smtClean="0">
                <a:solidFill>
                  <a:srgbClr val="BFBFBF"/>
                </a:solidFill>
              </a:rPr>
              <a:t>Raabe, Sander, </a:t>
            </a:r>
            <a:r>
              <a:rPr lang="de-DE" sz="1000" dirty="0" err="1" smtClean="0">
                <a:solidFill>
                  <a:srgbClr val="BFBFBF"/>
                </a:solidFill>
              </a:rPr>
              <a:t>Friák</a:t>
            </a:r>
            <a:r>
              <a:rPr lang="de-DE" sz="1000" dirty="0" smtClean="0">
                <a:solidFill>
                  <a:srgbClr val="BFBFBF"/>
                </a:solidFill>
              </a:rPr>
              <a:t>, Ma, Neugebauer: Acta Mater. 55 (2007) 4475</a:t>
            </a:r>
            <a:endParaRPr lang="de-DE" sz="1000" dirty="0">
              <a:solidFill>
                <a:srgbClr val="BFBFBF"/>
              </a:solidFill>
            </a:endParaRPr>
          </a:p>
        </p:txBody>
      </p:sp>
      <p:pic>
        <p:nvPicPr>
          <p:cNvPr id="231427" name="Picture 3" descr="bcc-15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112214">
            <a:off x="2225068" y="839341"/>
            <a:ext cx="1827262" cy="18136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24590" name="AutoShape 7"/>
          <p:cNvSpPr>
            <a:spLocks noChangeArrowheads="1"/>
          </p:cNvSpPr>
          <p:nvPr/>
        </p:nvSpPr>
        <p:spPr bwMode="auto">
          <a:xfrm rot="1235508">
            <a:off x="2547470" y="2204440"/>
            <a:ext cx="1175752" cy="2461892"/>
          </a:xfrm>
          <a:prstGeom prst="curvedLeftArrow">
            <a:avLst>
              <a:gd name="adj1" fmla="val 31941"/>
              <a:gd name="adj2" fmla="val 60996"/>
              <a:gd name="adj3" fmla="val 33333"/>
            </a:avLst>
          </a:prstGeom>
          <a:gradFill rotWithShape="1">
            <a:gsLst>
              <a:gs pos="0">
                <a:srgbClr val="CCFFFF">
                  <a:alpha val="6000"/>
                </a:srgbClr>
              </a:gs>
              <a:gs pos="100000">
                <a:srgbClr val="92B6B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de-DE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49834" y="44450"/>
            <a:ext cx="8479688" cy="431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>
              <a:defRPr/>
            </a:pPr>
            <a:r>
              <a:rPr lang="de-DE" sz="2000" b="1" dirty="0" err="1" smtClean="0">
                <a:solidFill>
                  <a:schemeClr val="bg1"/>
                </a:solidFill>
              </a:rPr>
              <a:t>From</a:t>
            </a:r>
            <a:r>
              <a:rPr lang="de-DE" sz="2000" b="1" dirty="0" smtClean="0">
                <a:solidFill>
                  <a:schemeClr val="bg1"/>
                </a:solidFill>
              </a:rPr>
              <a:t> ab-</a:t>
            </a:r>
            <a:r>
              <a:rPr lang="de-DE" sz="2000" b="1" dirty="0" err="1" smtClean="0">
                <a:solidFill>
                  <a:schemeClr val="bg1"/>
                </a:solidFill>
              </a:rPr>
              <a:t>initio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to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polycrystal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mechanics</a:t>
            </a:r>
            <a:endParaRPr lang="de-DE" sz="2000" b="1" dirty="0">
              <a:solidFill>
                <a:schemeClr val="bg1"/>
              </a:solidFill>
            </a:endParaRPr>
          </a:p>
        </p:txBody>
      </p:sp>
      <p:pic>
        <p:nvPicPr>
          <p:cNvPr id="18" name="Grafik 17" descr="modulus_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915054">
            <a:off x="3408373" y="2369120"/>
            <a:ext cx="1093989" cy="1376309"/>
          </a:xfrm>
          <a:prstGeom prst="rect">
            <a:avLst/>
          </a:prstGeom>
        </p:spPr>
      </p:pic>
      <p:grpSp>
        <p:nvGrpSpPr>
          <p:cNvPr id="2" name="Gruppieren 21"/>
          <p:cNvGrpSpPr/>
          <p:nvPr/>
        </p:nvGrpSpPr>
        <p:grpSpPr>
          <a:xfrm>
            <a:off x="3210458" y="786810"/>
            <a:ext cx="5635831" cy="3488307"/>
            <a:chOff x="3210458" y="786810"/>
            <a:chExt cx="5635831" cy="3488307"/>
          </a:xfrm>
        </p:grpSpPr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 rot="18200307" flipH="1">
              <a:off x="4010826" y="1828541"/>
              <a:ext cx="1381045" cy="2981781"/>
            </a:xfrm>
            <a:prstGeom prst="curvedLeftArrow">
              <a:avLst>
                <a:gd name="adj1" fmla="val 31941"/>
                <a:gd name="adj2" fmla="val 63881"/>
                <a:gd name="adj3" fmla="val 32726"/>
              </a:avLst>
            </a:prstGeom>
            <a:gradFill rotWithShape="1">
              <a:gsLst>
                <a:gs pos="0">
                  <a:srgbClr val="CCFFFF">
                    <a:alpha val="6000"/>
                  </a:srgbClr>
                </a:gs>
                <a:gs pos="100000">
                  <a:srgbClr val="92B6B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de-DE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996753" y="2743199"/>
              <a:ext cx="17491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200" dirty="0" err="1" smtClean="0"/>
                <a:t>Gb</a:t>
              </a:r>
              <a:r>
                <a:rPr lang="de-DE" sz="2200" dirty="0" smtClean="0"/>
                <a:t>,  Gb</a:t>
              </a:r>
              <a:r>
                <a:rPr lang="de-DE" sz="2200" baseline="30000" dirty="0" smtClean="0"/>
                <a:t>2</a:t>
              </a:r>
              <a:r>
                <a:rPr lang="de-DE" sz="2200" dirty="0" smtClean="0"/>
                <a:t> , ...</a:t>
              </a:r>
              <a:endParaRPr lang="de-DE" sz="2200" baseline="30000" dirty="0"/>
            </a:p>
          </p:txBody>
        </p:sp>
        <p:cxnSp>
          <p:nvCxnSpPr>
            <p:cNvPr id="25" name="Gekrümmte Verbindung 24"/>
            <p:cNvCxnSpPr/>
            <p:nvPr/>
          </p:nvCxnSpPr>
          <p:spPr>
            <a:xfrm rot="16200000" flipH="1">
              <a:off x="6381147" y="3614196"/>
              <a:ext cx="759404" cy="562437"/>
            </a:xfrm>
            <a:prstGeom prst="curvedConnector3">
              <a:avLst>
                <a:gd name="adj1" fmla="val 50000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uppieren 25"/>
            <p:cNvGrpSpPr/>
            <p:nvPr/>
          </p:nvGrpSpPr>
          <p:grpSpPr>
            <a:xfrm>
              <a:off x="6211617" y="786810"/>
              <a:ext cx="2634672" cy="1877562"/>
              <a:chOff x="5814534" y="1507130"/>
              <a:chExt cx="3315820" cy="1881575"/>
            </a:xfrm>
          </p:grpSpPr>
          <p:cxnSp>
            <p:nvCxnSpPr>
              <p:cNvPr id="27" name="Gekrümmte Verbindung 26"/>
              <p:cNvCxnSpPr/>
              <p:nvPr/>
            </p:nvCxnSpPr>
            <p:spPr>
              <a:xfrm rot="5400000" flipH="1" flipV="1">
                <a:off x="5700265" y="2367272"/>
                <a:ext cx="1135702" cy="907164"/>
              </a:xfrm>
              <a:prstGeom prst="curvedConnector3">
                <a:avLst>
                  <a:gd name="adj1" fmla="val 50000"/>
                </a:avLst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49054" y="2150946"/>
                <a:ext cx="1781300" cy="619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175104" y="1507130"/>
                <a:ext cx="1927960" cy="7006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1" name="Rechteck 20"/>
          <p:cNvSpPr/>
          <p:nvPr/>
        </p:nvSpPr>
        <p:spPr>
          <a:xfrm>
            <a:off x="877191" y="2543690"/>
            <a:ext cx="620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&lt;E&gt;</a:t>
            </a:r>
            <a:endParaRPr lang="de-DE" dirty="0"/>
          </a:p>
        </p:txBody>
      </p:sp>
      <p:grpSp>
        <p:nvGrpSpPr>
          <p:cNvPr id="4" name="Gruppieren 30"/>
          <p:cNvGrpSpPr/>
          <p:nvPr/>
        </p:nvGrpSpPr>
        <p:grpSpPr>
          <a:xfrm>
            <a:off x="5905757" y="4475045"/>
            <a:ext cx="3202618" cy="2114381"/>
            <a:chOff x="5905757" y="4475045"/>
            <a:chExt cx="3202618" cy="2114381"/>
          </a:xfrm>
        </p:grpSpPr>
        <p:pic>
          <p:nvPicPr>
            <p:cNvPr id="22" name="Grafik 21" descr="pillar_deformation_01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05757" y="4475045"/>
              <a:ext cx="1585786" cy="2114381"/>
            </a:xfrm>
            <a:prstGeom prst="rect">
              <a:avLst/>
            </a:prstGeom>
          </p:spPr>
        </p:pic>
        <p:pic>
          <p:nvPicPr>
            <p:cNvPr id="23" name="Grafik 22" descr="pillar_deformation_FE_01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04427" y="4500747"/>
              <a:ext cx="1503948" cy="2005263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0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7" name="Rectangle 7"/>
          <p:cNvSpPr>
            <a:spLocks noChangeArrowheads="1"/>
          </p:cNvSpPr>
          <p:nvPr/>
        </p:nvSpPr>
        <p:spPr bwMode="auto">
          <a:xfrm>
            <a:off x="83284" y="79410"/>
            <a:ext cx="5110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de-DE" sz="2000" b="1" dirty="0" smtClean="0">
                <a:solidFill>
                  <a:schemeClr val="bg1"/>
                </a:solidFill>
              </a:rPr>
              <a:t>Time-</a:t>
            </a:r>
            <a:r>
              <a:rPr lang="de-DE" sz="2000" b="1" dirty="0" err="1" smtClean="0">
                <a:solidFill>
                  <a:schemeClr val="bg1"/>
                </a:solidFill>
              </a:rPr>
              <a:t>independent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Schrödinger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equation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670731" name="Text Box 11"/>
          <p:cNvSpPr txBox="1">
            <a:spLocks noChangeArrowheads="1"/>
          </p:cNvSpPr>
          <p:nvPr/>
        </p:nvSpPr>
        <p:spPr bwMode="auto">
          <a:xfrm>
            <a:off x="8035594" y="688532"/>
            <a:ext cx="977900" cy="457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dirty="0">
                <a:latin typeface="Arial" charset="0"/>
              </a:rPr>
              <a:t>h/(2</a:t>
            </a:r>
            <a:r>
              <a:rPr lang="de-DE" sz="2400" dirty="0">
                <a:latin typeface="Symbol" pitchFamily="18" charset="2"/>
              </a:rPr>
              <a:t>p</a:t>
            </a:r>
            <a:r>
              <a:rPr lang="de-DE" sz="2400" dirty="0">
                <a:latin typeface="Arial" charset="0"/>
              </a:rPr>
              <a:t>)</a:t>
            </a:r>
          </a:p>
        </p:txBody>
      </p:sp>
      <p:sp>
        <p:nvSpPr>
          <p:cNvPr id="9" name="Rectangle 1029"/>
          <p:cNvSpPr>
            <a:spLocks noChangeArrowheads="1"/>
          </p:cNvSpPr>
          <p:nvPr/>
        </p:nvSpPr>
        <p:spPr bwMode="auto">
          <a:xfrm>
            <a:off x="2281238" y="4023288"/>
            <a:ext cx="444224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de-DE" sz="1800" b="1" dirty="0" err="1" smtClean="0">
                <a:solidFill>
                  <a:srgbClr val="35708B"/>
                </a:solidFill>
              </a:rPr>
              <a:t>Many</a:t>
            </a:r>
            <a:r>
              <a:rPr lang="de-DE" sz="1800" b="1" dirty="0" smtClean="0">
                <a:solidFill>
                  <a:srgbClr val="35708B"/>
                </a:solidFill>
              </a:rPr>
              <a:t> </a:t>
            </a:r>
            <a:r>
              <a:rPr lang="de-DE" sz="1800" b="1" dirty="0" err="1" smtClean="0">
                <a:solidFill>
                  <a:srgbClr val="35708B"/>
                </a:solidFill>
              </a:rPr>
              <a:t>particles</a:t>
            </a:r>
            <a:r>
              <a:rPr lang="de-DE" sz="1800" b="1" dirty="0" smtClean="0">
                <a:solidFill>
                  <a:srgbClr val="35708B"/>
                </a:solidFill>
              </a:rPr>
              <a:t> (</a:t>
            </a:r>
            <a:r>
              <a:rPr lang="de-DE" sz="1800" b="1" dirty="0" err="1" smtClean="0">
                <a:solidFill>
                  <a:srgbClr val="35708B"/>
                </a:solidFill>
              </a:rPr>
              <a:t>stationary</a:t>
            </a:r>
            <a:r>
              <a:rPr lang="de-DE" sz="1800" b="1" dirty="0" smtClean="0">
                <a:solidFill>
                  <a:srgbClr val="35708B"/>
                </a:solidFill>
              </a:rPr>
              <a:t> </a:t>
            </a:r>
            <a:r>
              <a:rPr lang="de-DE" sz="1800" b="1" dirty="0" err="1" smtClean="0">
                <a:solidFill>
                  <a:srgbClr val="35708B"/>
                </a:solidFill>
              </a:rPr>
              <a:t>formulation</a:t>
            </a:r>
            <a:r>
              <a:rPr lang="de-DE" sz="1800" b="1" dirty="0" smtClean="0">
                <a:solidFill>
                  <a:srgbClr val="35708B"/>
                </a:solidFill>
              </a:rPr>
              <a:t>)</a:t>
            </a:r>
            <a:endParaRPr lang="de-DE" sz="1800" b="1" dirty="0">
              <a:solidFill>
                <a:srgbClr val="35708B"/>
              </a:solidFill>
            </a:endParaRPr>
          </a:p>
        </p:txBody>
      </p:sp>
      <p:graphicFrame>
        <p:nvGraphicFramePr>
          <p:cNvPr id="10" name="Group 1059"/>
          <p:cNvGraphicFramePr>
            <a:graphicFrameLocks noGrp="1"/>
          </p:cNvGraphicFramePr>
          <p:nvPr/>
        </p:nvGraphicFramePr>
        <p:xfrm>
          <a:off x="2276475" y="3283467"/>
          <a:ext cx="1015683" cy="1886585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  <a:gridCol w="182563"/>
                <a:gridCol w="208280"/>
                <a:gridCol w="208280"/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8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Group 1065"/>
          <p:cNvGraphicFramePr>
            <a:graphicFrameLocks noGrp="1"/>
          </p:cNvGraphicFramePr>
          <p:nvPr/>
        </p:nvGraphicFramePr>
        <p:xfrm>
          <a:off x="659220" y="1881963"/>
          <a:ext cx="8080742" cy="1101172"/>
        </p:xfrm>
        <a:graphic>
          <a:graphicData uri="http://schemas.openxmlformats.org/drawingml/2006/table">
            <a:tbl>
              <a:tblPr/>
              <a:tblGrid>
                <a:gridCol w="8080742"/>
              </a:tblGrid>
              <a:tr h="11011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Square 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|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y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de-DE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)|</a:t>
                      </a:r>
                      <a:r>
                        <a:rPr kumimoji="0" lang="de-DE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of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wave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function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y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de-DE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of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particle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at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given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position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de-DE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(</a:t>
                      </a:r>
                      <a:r>
                        <a:rPr kumimoji="0" lang="de-DE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de-DE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de-DE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b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measure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of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probability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observe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it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there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606687" y="6606574"/>
            <a:ext cx="207620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100" dirty="0" err="1" smtClean="0">
                <a:solidFill>
                  <a:srgbClr val="BFBFBF"/>
                </a:solidFill>
              </a:rPr>
              <a:t>Raabe</a:t>
            </a:r>
            <a:r>
              <a:rPr lang="en-US" sz="1100" dirty="0" smtClean="0">
                <a:solidFill>
                  <a:srgbClr val="BFBFBF"/>
                </a:solidFill>
              </a:rPr>
              <a:t>: Adv. Mater. 14 (2002)</a:t>
            </a:r>
            <a:endParaRPr lang="de-DE" sz="1100" dirty="0">
              <a:solidFill>
                <a:srgbClr val="BFBFBF"/>
              </a:solidFill>
            </a:endParaRPr>
          </a:p>
        </p:txBody>
      </p:sp>
      <p:pic>
        <p:nvPicPr>
          <p:cNvPr id="2334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9362" y="693465"/>
            <a:ext cx="4841801" cy="98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4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736" y="4532432"/>
            <a:ext cx="6536808" cy="124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31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9" name="Text Box 11"/>
          <p:cNvSpPr txBox="1">
            <a:spLocks noChangeArrowheads="1"/>
          </p:cNvSpPr>
          <p:nvPr/>
        </p:nvSpPr>
        <p:spPr bwMode="auto">
          <a:xfrm>
            <a:off x="438150" y="871901"/>
            <a:ext cx="84232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de-DE" sz="2200" i="1" dirty="0" smtClean="0">
                <a:solidFill>
                  <a:srgbClr val="35708B"/>
                </a:solidFill>
              </a:rPr>
              <a:t>i</a:t>
            </a:r>
            <a:r>
              <a:rPr lang="de-DE" sz="2200" dirty="0" smtClean="0">
                <a:solidFill>
                  <a:srgbClr val="35708B"/>
                </a:solidFill>
              </a:rPr>
              <a:t> </a:t>
            </a:r>
            <a:r>
              <a:rPr lang="de-DE" sz="2200" dirty="0" err="1" smtClean="0">
                <a:solidFill>
                  <a:srgbClr val="35708B"/>
                </a:solidFill>
              </a:rPr>
              <a:t>electrons</a:t>
            </a:r>
            <a:r>
              <a:rPr lang="de-DE" sz="2200" dirty="0" smtClean="0">
                <a:solidFill>
                  <a:srgbClr val="35708B"/>
                </a:solidFill>
              </a:rPr>
              <a:t>: 	</a:t>
            </a:r>
            <a:r>
              <a:rPr lang="de-DE" sz="2200" dirty="0" err="1" smtClean="0">
                <a:solidFill>
                  <a:srgbClr val="35708B"/>
                </a:solidFill>
              </a:rPr>
              <a:t>mass</a:t>
            </a:r>
            <a:r>
              <a:rPr lang="de-DE" sz="2200" dirty="0" smtClean="0">
                <a:solidFill>
                  <a:srgbClr val="35708B"/>
                </a:solidFill>
              </a:rPr>
              <a:t>  </a:t>
            </a:r>
            <a:r>
              <a:rPr lang="de-DE" sz="2200" i="1" dirty="0" err="1" smtClean="0">
                <a:solidFill>
                  <a:srgbClr val="35708B"/>
                </a:solidFill>
              </a:rPr>
              <a:t>m</a:t>
            </a:r>
            <a:r>
              <a:rPr lang="de-DE" sz="2200" i="1" baseline="-25000" dirty="0" err="1" smtClean="0">
                <a:solidFill>
                  <a:srgbClr val="35708B"/>
                </a:solidFill>
              </a:rPr>
              <a:t>e</a:t>
            </a:r>
            <a:r>
              <a:rPr lang="de-DE" sz="2200" i="1" dirty="0" smtClean="0">
                <a:solidFill>
                  <a:srgbClr val="35708B"/>
                </a:solidFill>
              </a:rPr>
              <a:t> </a:t>
            </a:r>
            <a:r>
              <a:rPr lang="de-DE" sz="2200" dirty="0" smtClean="0">
                <a:solidFill>
                  <a:srgbClr val="35708B"/>
                </a:solidFill>
              </a:rPr>
              <a:t>; </a:t>
            </a:r>
            <a:r>
              <a:rPr lang="de-DE" sz="2200" dirty="0" err="1" smtClean="0">
                <a:solidFill>
                  <a:srgbClr val="35708B"/>
                </a:solidFill>
              </a:rPr>
              <a:t>charge</a:t>
            </a:r>
            <a:r>
              <a:rPr lang="de-DE" sz="2200" dirty="0" smtClean="0">
                <a:solidFill>
                  <a:srgbClr val="35708B"/>
                </a:solidFill>
              </a:rPr>
              <a:t> </a:t>
            </a:r>
            <a:r>
              <a:rPr lang="de-DE" sz="2200" i="1" dirty="0" err="1" smtClean="0">
                <a:solidFill>
                  <a:srgbClr val="35708B"/>
                </a:solidFill>
              </a:rPr>
              <a:t>q</a:t>
            </a:r>
            <a:r>
              <a:rPr lang="de-DE" sz="2200" i="1" baseline="-25000" dirty="0" err="1" smtClean="0">
                <a:solidFill>
                  <a:srgbClr val="35708B"/>
                </a:solidFill>
              </a:rPr>
              <a:t>e</a:t>
            </a:r>
            <a:r>
              <a:rPr lang="de-DE" sz="2200" dirty="0" smtClean="0">
                <a:solidFill>
                  <a:srgbClr val="35708B"/>
                </a:solidFill>
              </a:rPr>
              <a:t> </a:t>
            </a:r>
            <a:r>
              <a:rPr lang="de-DE" sz="2200" dirty="0">
                <a:solidFill>
                  <a:srgbClr val="35708B"/>
                </a:solidFill>
              </a:rPr>
              <a:t>= -</a:t>
            </a:r>
            <a:r>
              <a:rPr lang="de-DE" sz="2200" i="1" dirty="0">
                <a:solidFill>
                  <a:srgbClr val="35708B"/>
                </a:solidFill>
              </a:rPr>
              <a:t>e</a:t>
            </a:r>
            <a:r>
              <a:rPr lang="de-DE" sz="2200" dirty="0">
                <a:solidFill>
                  <a:srgbClr val="35708B"/>
                </a:solidFill>
              </a:rPr>
              <a:t> </a:t>
            </a:r>
            <a:r>
              <a:rPr lang="de-DE" sz="2200" dirty="0" smtClean="0">
                <a:solidFill>
                  <a:srgbClr val="35708B"/>
                </a:solidFill>
              </a:rPr>
              <a:t>; </a:t>
            </a:r>
            <a:r>
              <a:rPr lang="de-DE" sz="2200" dirty="0" err="1" smtClean="0">
                <a:solidFill>
                  <a:srgbClr val="35708B"/>
                </a:solidFill>
              </a:rPr>
              <a:t>coordinates</a:t>
            </a:r>
            <a:r>
              <a:rPr lang="de-DE" sz="2200" dirty="0" smtClean="0">
                <a:solidFill>
                  <a:srgbClr val="35708B"/>
                </a:solidFill>
              </a:rPr>
              <a:t> </a:t>
            </a:r>
            <a:r>
              <a:rPr lang="de-DE" sz="2200" i="1" dirty="0" err="1">
                <a:solidFill>
                  <a:srgbClr val="35708B"/>
                </a:solidFill>
              </a:rPr>
              <a:t>r</a:t>
            </a:r>
            <a:r>
              <a:rPr lang="de-DE" sz="2200" i="1" baseline="-25000" dirty="0" err="1">
                <a:solidFill>
                  <a:srgbClr val="35708B"/>
                </a:solidFill>
              </a:rPr>
              <a:t>ei</a:t>
            </a:r>
            <a:r>
              <a:rPr lang="de-DE" sz="2200" dirty="0">
                <a:solidFill>
                  <a:srgbClr val="35708B"/>
                </a:solidFill>
              </a:rPr>
              <a:t> </a:t>
            </a:r>
            <a:endParaRPr lang="de-DE" sz="2200" dirty="0" smtClean="0">
              <a:solidFill>
                <a:srgbClr val="35708B"/>
              </a:solidFill>
            </a:endParaRPr>
          </a:p>
          <a:p>
            <a:pPr algn="l"/>
            <a:r>
              <a:rPr lang="de-DE" sz="2200" i="1" dirty="0" smtClean="0">
                <a:solidFill>
                  <a:srgbClr val="35708B"/>
                </a:solidFill>
              </a:rPr>
              <a:t>j</a:t>
            </a:r>
            <a:r>
              <a:rPr lang="de-DE" sz="2200" dirty="0" smtClean="0">
                <a:solidFill>
                  <a:srgbClr val="35708B"/>
                </a:solidFill>
              </a:rPr>
              <a:t> </a:t>
            </a:r>
            <a:r>
              <a:rPr lang="de-DE" sz="2200" dirty="0" err="1" smtClean="0">
                <a:solidFill>
                  <a:srgbClr val="35708B"/>
                </a:solidFill>
              </a:rPr>
              <a:t>atomic</a:t>
            </a:r>
            <a:r>
              <a:rPr lang="de-DE" sz="2200" dirty="0" smtClean="0">
                <a:solidFill>
                  <a:srgbClr val="35708B"/>
                </a:solidFill>
              </a:rPr>
              <a:t> </a:t>
            </a:r>
            <a:r>
              <a:rPr lang="de-DE" sz="2200" dirty="0" err="1" smtClean="0">
                <a:solidFill>
                  <a:srgbClr val="35708B"/>
                </a:solidFill>
              </a:rPr>
              <a:t>cores</a:t>
            </a:r>
            <a:r>
              <a:rPr lang="de-DE" sz="2200" dirty="0" smtClean="0">
                <a:solidFill>
                  <a:srgbClr val="35708B"/>
                </a:solidFill>
              </a:rPr>
              <a:t>:	</a:t>
            </a:r>
            <a:r>
              <a:rPr lang="de-DE" sz="2200" dirty="0" err="1" smtClean="0">
                <a:solidFill>
                  <a:srgbClr val="35708B"/>
                </a:solidFill>
              </a:rPr>
              <a:t>mass</a:t>
            </a:r>
            <a:r>
              <a:rPr lang="de-DE" sz="2200" dirty="0" smtClean="0">
                <a:solidFill>
                  <a:srgbClr val="35708B"/>
                </a:solidFill>
              </a:rPr>
              <a:t> </a:t>
            </a:r>
            <a:r>
              <a:rPr lang="de-DE" sz="2200" i="1" dirty="0" err="1" smtClean="0">
                <a:solidFill>
                  <a:srgbClr val="35708B"/>
                </a:solidFill>
              </a:rPr>
              <a:t>m</a:t>
            </a:r>
            <a:r>
              <a:rPr lang="de-DE" sz="2200" i="1" baseline="-25000" dirty="0" err="1" smtClean="0">
                <a:solidFill>
                  <a:srgbClr val="35708B"/>
                </a:solidFill>
              </a:rPr>
              <a:t>n</a:t>
            </a:r>
            <a:r>
              <a:rPr lang="de-DE" sz="2200" dirty="0" smtClean="0">
                <a:solidFill>
                  <a:srgbClr val="35708B"/>
                </a:solidFill>
              </a:rPr>
              <a:t> ; </a:t>
            </a:r>
            <a:r>
              <a:rPr lang="de-DE" sz="2200" dirty="0" err="1" smtClean="0">
                <a:solidFill>
                  <a:srgbClr val="35708B"/>
                </a:solidFill>
              </a:rPr>
              <a:t>charge</a:t>
            </a:r>
            <a:r>
              <a:rPr lang="de-DE" sz="2200" dirty="0" smtClean="0">
                <a:solidFill>
                  <a:srgbClr val="35708B"/>
                </a:solidFill>
              </a:rPr>
              <a:t> </a:t>
            </a:r>
            <a:r>
              <a:rPr lang="de-DE" sz="2200" i="1" dirty="0" err="1" smtClean="0">
                <a:solidFill>
                  <a:srgbClr val="35708B"/>
                </a:solidFill>
              </a:rPr>
              <a:t>q</a:t>
            </a:r>
            <a:r>
              <a:rPr lang="de-DE" sz="2200" i="1" baseline="-25000" dirty="0" err="1" smtClean="0">
                <a:solidFill>
                  <a:srgbClr val="35708B"/>
                </a:solidFill>
              </a:rPr>
              <a:t>n</a:t>
            </a:r>
            <a:r>
              <a:rPr lang="de-DE" sz="2200" dirty="0" smtClean="0">
                <a:solidFill>
                  <a:srgbClr val="35708B"/>
                </a:solidFill>
              </a:rPr>
              <a:t> </a:t>
            </a:r>
            <a:r>
              <a:rPr lang="de-DE" sz="2200" dirty="0">
                <a:solidFill>
                  <a:srgbClr val="35708B"/>
                </a:solidFill>
              </a:rPr>
              <a:t>= </a:t>
            </a:r>
            <a:r>
              <a:rPr lang="de-DE" sz="2200" i="1" dirty="0" err="1">
                <a:solidFill>
                  <a:srgbClr val="35708B"/>
                </a:solidFill>
              </a:rPr>
              <a:t>ze</a:t>
            </a:r>
            <a:r>
              <a:rPr lang="de-DE" sz="2200" dirty="0">
                <a:solidFill>
                  <a:srgbClr val="35708B"/>
                </a:solidFill>
              </a:rPr>
              <a:t> </a:t>
            </a:r>
            <a:r>
              <a:rPr lang="de-DE" sz="2200" dirty="0" smtClean="0">
                <a:solidFill>
                  <a:srgbClr val="35708B"/>
                </a:solidFill>
              </a:rPr>
              <a:t>; </a:t>
            </a:r>
            <a:r>
              <a:rPr lang="de-DE" sz="2200" dirty="0" err="1" smtClean="0">
                <a:solidFill>
                  <a:srgbClr val="35708B"/>
                </a:solidFill>
              </a:rPr>
              <a:t>coordinates</a:t>
            </a:r>
            <a:r>
              <a:rPr lang="de-DE" sz="2200" dirty="0" smtClean="0">
                <a:solidFill>
                  <a:srgbClr val="35708B"/>
                </a:solidFill>
              </a:rPr>
              <a:t> </a:t>
            </a:r>
            <a:r>
              <a:rPr lang="de-DE" sz="2200" i="1" dirty="0" err="1" smtClean="0">
                <a:solidFill>
                  <a:srgbClr val="35708B"/>
                </a:solidFill>
              </a:rPr>
              <a:t>r</a:t>
            </a:r>
            <a:r>
              <a:rPr lang="de-DE" sz="2200" i="1" baseline="-25000" dirty="0" err="1" smtClean="0">
                <a:solidFill>
                  <a:srgbClr val="35708B"/>
                </a:solidFill>
              </a:rPr>
              <a:t>nj</a:t>
            </a:r>
            <a:endParaRPr lang="de-DE" sz="2200" dirty="0">
              <a:solidFill>
                <a:srgbClr val="35708B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83284" y="79410"/>
            <a:ext cx="7387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de-DE" sz="2000" b="1" dirty="0" smtClean="0">
                <a:solidFill>
                  <a:schemeClr val="bg1"/>
                </a:solidFill>
              </a:rPr>
              <a:t>Time-</a:t>
            </a:r>
            <a:r>
              <a:rPr lang="de-DE" sz="2000" b="1" dirty="0" err="1" smtClean="0">
                <a:solidFill>
                  <a:schemeClr val="bg1"/>
                </a:solidFill>
              </a:rPr>
              <a:t>independent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Schrödinger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equation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for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many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particles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606687" y="6606574"/>
            <a:ext cx="207620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100" dirty="0" err="1" smtClean="0">
                <a:solidFill>
                  <a:srgbClr val="BFBFBF"/>
                </a:solidFill>
              </a:rPr>
              <a:t>Raabe</a:t>
            </a:r>
            <a:r>
              <a:rPr lang="en-US" sz="1100" dirty="0" smtClean="0">
                <a:solidFill>
                  <a:srgbClr val="BFBFBF"/>
                </a:solidFill>
              </a:rPr>
              <a:t>: Adv. Mater. 14 (2002)</a:t>
            </a:r>
            <a:endParaRPr lang="de-DE" sz="1100" dirty="0">
              <a:solidFill>
                <a:srgbClr val="BFBFBF"/>
              </a:solidFill>
            </a:endParaRPr>
          </a:p>
        </p:txBody>
      </p:sp>
      <p:pic>
        <p:nvPicPr>
          <p:cNvPr id="2355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08" y="2170814"/>
            <a:ext cx="86201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5" name="Rectangle 3"/>
          <p:cNvSpPr>
            <a:spLocks noChangeArrowheads="1"/>
          </p:cNvSpPr>
          <p:nvPr/>
        </p:nvSpPr>
        <p:spPr bwMode="auto">
          <a:xfrm>
            <a:off x="85850" y="97019"/>
            <a:ext cx="55835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de-DE" sz="2000" b="1" dirty="0" err="1" smtClean="0">
                <a:solidFill>
                  <a:schemeClr val="bg1"/>
                </a:solidFill>
              </a:rPr>
              <a:t>Adiabatic</a:t>
            </a:r>
            <a:r>
              <a:rPr lang="de-DE" sz="2000" b="1" dirty="0" smtClean="0">
                <a:solidFill>
                  <a:schemeClr val="bg1"/>
                </a:solidFill>
              </a:rPr>
              <a:t> Born-Oppenheimer </a:t>
            </a:r>
            <a:r>
              <a:rPr lang="de-DE" sz="2000" b="1" dirty="0" err="1" smtClean="0">
                <a:solidFill>
                  <a:schemeClr val="bg1"/>
                </a:solidFill>
              </a:rPr>
              <a:t>approximation</a:t>
            </a:r>
            <a:endParaRPr lang="de-DE" sz="1800" b="1" dirty="0">
              <a:solidFill>
                <a:srgbClr val="000099"/>
              </a:solidFill>
            </a:endParaRPr>
          </a:p>
        </p:txBody>
      </p:sp>
      <p:sp>
        <p:nvSpPr>
          <p:cNvPr id="673798" name="Text Box 6"/>
          <p:cNvSpPr txBox="1">
            <a:spLocks noChangeArrowheads="1"/>
          </p:cNvSpPr>
          <p:nvPr/>
        </p:nvSpPr>
        <p:spPr bwMode="auto">
          <a:xfrm>
            <a:off x="285750" y="714012"/>
            <a:ext cx="8532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dirty="0" err="1" smtClean="0">
                <a:solidFill>
                  <a:srgbClr val="35708B"/>
                </a:solidFill>
              </a:rPr>
              <a:t>Decoupling</a:t>
            </a:r>
            <a:r>
              <a:rPr lang="de-DE" dirty="0" smtClean="0">
                <a:solidFill>
                  <a:srgbClr val="35708B"/>
                </a:solidFill>
              </a:rPr>
              <a:t> </a:t>
            </a:r>
            <a:r>
              <a:rPr lang="de-DE" dirty="0" err="1" smtClean="0">
                <a:solidFill>
                  <a:srgbClr val="35708B"/>
                </a:solidFill>
              </a:rPr>
              <a:t>of</a:t>
            </a:r>
            <a:r>
              <a:rPr lang="de-DE" dirty="0" smtClean="0">
                <a:solidFill>
                  <a:srgbClr val="35708B"/>
                </a:solidFill>
              </a:rPr>
              <a:t> </a:t>
            </a:r>
            <a:r>
              <a:rPr lang="de-DE" dirty="0" err="1" smtClean="0">
                <a:solidFill>
                  <a:srgbClr val="35708B"/>
                </a:solidFill>
              </a:rPr>
              <a:t>core</a:t>
            </a:r>
            <a:r>
              <a:rPr lang="de-DE" dirty="0" smtClean="0">
                <a:solidFill>
                  <a:srgbClr val="35708B"/>
                </a:solidFill>
              </a:rPr>
              <a:t> </a:t>
            </a:r>
            <a:r>
              <a:rPr lang="de-DE" dirty="0" err="1" smtClean="0">
                <a:solidFill>
                  <a:srgbClr val="35708B"/>
                </a:solidFill>
              </a:rPr>
              <a:t>and</a:t>
            </a:r>
            <a:r>
              <a:rPr lang="de-DE" dirty="0" smtClean="0">
                <a:solidFill>
                  <a:srgbClr val="35708B"/>
                </a:solidFill>
              </a:rPr>
              <a:t> </a:t>
            </a:r>
            <a:r>
              <a:rPr lang="de-DE" dirty="0" err="1" smtClean="0">
                <a:solidFill>
                  <a:srgbClr val="35708B"/>
                </a:solidFill>
              </a:rPr>
              <a:t>electron</a:t>
            </a:r>
            <a:r>
              <a:rPr lang="de-DE" dirty="0" smtClean="0">
                <a:solidFill>
                  <a:srgbClr val="35708B"/>
                </a:solidFill>
              </a:rPr>
              <a:t> </a:t>
            </a:r>
            <a:r>
              <a:rPr lang="de-DE" dirty="0" err="1" smtClean="0">
                <a:solidFill>
                  <a:srgbClr val="35708B"/>
                </a:solidFill>
              </a:rPr>
              <a:t>dynamics</a:t>
            </a:r>
            <a:endParaRPr lang="de-DE" dirty="0">
              <a:solidFill>
                <a:srgbClr val="35708B"/>
              </a:solidFill>
            </a:endParaRPr>
          </a:p>
        </p:txBody>
      </p:sp>
      <p:sp>
        <p:nvSpPr>
          <p:cNvPr id="673799" name="Text Box 7"/>
          <p:cNvSpPr txBox="1">
            <a:spLocks noChangeArrowheads="1"/>
          </p:cNvSpPr>
          <p:nvPr/>
        </p:nvSpPr>
        <p:spPr bwMode="auto">
          <a:xfrm>
            <a:off x="349185" y="2371609"/>
            <a:ext cx="1146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 err="1" smtClean="0">
                <a:solidFill>
                  <a:srgbClr val="35708B"/>
                </a:solidFill>
              </a:rPr>
              <a:t>Electrons</a:t>
            </a:r>
            <a:endParaRPr lang="de-DE" dirty="0">
              <a:solidFill>
                <a:srgbClr val="35708B"/>
              </a:solidFill>
            </a:endParaRPr>
          </a:p>
        </p:txBody>
      </p:sp>
      <p:sp>
        <p:nvSpPr>
          <p:cNvPr id="673800" name="Text Box 8"/>
          <p:cNvSpPr txBox="1">
            <a:spLocks noChangeArrowheads="1"/>
          </p:cNvSpPr>
          <p:nvPr/>
        </p:nvSpPr>
        <p:spPr bwMode="auto">
          <a:xfrm>
            <a:off x="368235" y="4409959"/>
            <a:ext cx="15183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 err="1" smtClean="0">
                <a:solidFill>
                  <a:srgbClr val="35708B"/>
                </a:solidFill>
              </a:rPr>
              <a:t>Atomic</a:t>
            </a:r>
            <a:r>
              <a:rPr lang="de-DE" dirty="0" smtClean="0">
                <a:solidFill>
                  <a:srgbClr val="35708B"/>
                </a:solidFill>
              </a:rPr>
              <a:t> </a:t>
            </a:r>
            <a:r>
              <a:rPr lang="de-DE" dirty="0" err="1" smtClean="0">
                <a:solidFill>
                  <a:srgbClr val="35708B"/>
                </a:solidFill>
              </a:rPr>
              <a:t>cores</a:t>
            </a:r>
            <a:endParaRPr lang="de-DE" dirty="0">
              <a:solidFill>
                <a:srgbClr val="35708B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606687" y="6606574"/>
            <a:ext cx="207620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100" dirty="0" err="1" smtClean="0">
                <a:solidFill>
                  <a:srgbClr val="BFBFBF"/>
                </a:solidFill>
              </a:rPr>
              <a:t>Raabe</a:t>
            </a:r>
            <a:r>
              <a:rPr lang="en-US" sz="1100" dirty="0" smtClean="0">
                <a:solidFill>
                  <a:srgbClr val="BFBFBF"/>
                </a:solidFill>
              </a:rPr>
              <a:t>: Adv. Mater. 14 (2002)</a:t>
            </a:r>
            <a:endParaRPr lang="de-DE" sz="1100" dirty="0">
              <a:solidFill>
                <a:srgbClr val="BFBFBF"/>
              </a:solidFill>
            </a:endParaRPr>
          </a:p>
        </p:txBody>
      </p:sp>
      <p:pic>
        <p:nvPicPr>
          <p:cNvPr id="2365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2830" y="1262058"/>
            <a:ext cx="4343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2705100"/>
            <a:ext cx="8305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536" y="4979382"/>
            <a:ext cx="84010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7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7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6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799" grpId="0"/>
      <p:bldP spid="6738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8" name="Rectangle 6"/>
          <p:cNvSpPr>
            <a:spLocks noChangeArrowheads="1"/>
          </p:cNvSpPr>
          <p:nvPr/>
        </p:nvSpPr>
        <p:spPr bwMode="auto">
          <a:xfrm>
            <a:off x="134124" y="65305"/>
            <a:ext cx="42979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</a:rPr>
              <a:t>Hohenberg-Kohn-Sham </a:t>
            </a:r>
            <a:r>
              <a:rPr lang="de-DE" sz="2000" b="1" dirty="0" err="1" smtClean="0">
                <a:solidFill>
                  <a:schemeClr val="bg1"/>
                </a:solidFill>
              </a:rPr>
              <a:t>theorem</a:t>
            </a:r>
            <a:r>
              <a:rPr lang="de-DE" sz="20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745479" name="Text Box 7"/>
          <p:cNvSpPr txBox="1">
            <a:spLocks noChangeArrowheads="1"/>
          </p:cNvSpPr>
          <p:nvPr/>
        </p:nvSpPr>
        <p:spPr bwMode="auto">
          <a:xfrm>
            <a:off x="290992" y="787400"/>
            <a:ext cx="8842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dirty="0" err="1" smtClean="0">
                <a:solidFill>
                  <a:srgbClr val="35708B"/>
                </a:solidFill>
              </a:rPr>
              <a:t>Ground</a:t>
            </a:r>
            <a:r>
              <a:rPr lang="de-DE" dirty="0" smtClean="0">
                <a:solidFill>
                  <a:srgbClr val="35708B"/>
                </a:solidFill>
              </a:rPr>
              <a:t> </a:t>
            </a:r>
            <a:r>
              <a:rPr lang="de-DE" dirty="0" err="1" smtClean="0">
                <a:solidFill>
                  <a:srgbClr val="35708B"/>
                </a:solidFill>
              </a:rPr>
              <a:t>state</a:t>
            </a:r>
            <a:r>
              <a:rPr lang="de-DE" dirty="0" smtClean="0">
                <a:solidFill>
                  <a:srgbClr val="35708B"/>
                </a:solidFill>
              </a:rPr>
              <a:t> </a:t>
            </a:r>
            <a:r>
              <a:rPr lang="de-DE" dirty="0" err="1" smtClean="0">
                <a:solidFill>
                  <a:srgbClr val="35708B"/>
                </a:solidFill>
              </a:rPr>
              <a:t>energy</a:t>
            </a:r>
            <a:r>
              <a:rPr lang="de-DE" dirty="0" smtClean="0">
                <a:solidFill>
                  <a:srgbClr val="35708B"/>
                </a:solidFill>
              </a:rPr>
              <a:t> </a:t>
            </a:r>
            <a:r>
              <a:rPr lang="de-DE" dirty="0" err="1" smtClean="0">
                <a:solidFill>
                  <a:srgbClr val="35708B"/>
                </a:solidFill>
              </a:rPr>
              <a:t>of</a:t>
            </a:r>
            <a:r>
              <a:rPr lang="de-DE" dirty="0" smtClean="0">
                <a:solidFill>
                  <a:srgbClr val="35708B"/>
                </a:solidFill>
              </a:rPr>
              <a:t> a </a:t>
            </a:r>
            <a:r>
              <a:rPr lang="de-DE" dirty="0" err="1" smtClean="0">
                <a:solidFill>
                  <a:srgbClr val="35708B"/>
                </a:solidFill>
              </a:rPr>
              <a:t>many</a:t>
            </a:r>
            <a:r>
              <a:rPr lang="de-DE" dirty="0" smtClean="0">
                <a:solidFill>
                  <a:srgbClr val="35708B"/>
                </a:solidFill>
              </a:rPr>
              <a:t> </a:t>
            </a:r>
            <a:r>
              <a:rPr lang="de-DE" dirty="0" err="1" smtClean="0">
                <a:solidFill>
                  <a:srgbClr val="35708B"/>
                </a:solidFill>
              </a:rPr>
              <a:t>body</a:t>
            </a:r>
            <a:r>
              <a:rPr lang="de-DE" dirty="0" smtClean="0">
                <a:solidFill>
                  <a:srgbClr val="35708B"/>
                </a:solidFill>
              </a:rPr>
              <a:t> </a:t>
            </a:r>
            <a:r>
              <a:rPr lang="de-DE" dirty="0" err="1" smtClean="0">
                <a:solidFill>
                  <a:srgbClr val="35708B"/>
                </a:solidFill>
              </a:rPr>
              <a:t>system</a:t>
            </a:r>
            <a:r>
              <a:rPr lang="de-DE" dirty="0" smtClean="0">
                <a:solidFill>
                  <a:srgbClr val="35708B"/>
                </a:solidFill>
              </a:rPr>
              <a:t> definite </a:t>
            </a:r>
            <a:r>
              <a:rPr lang="de-DE" dirty="0" err="1" smtClean="0">
                <a:solidFill>
                  <a:srgbClr val="35708B"/>
                </a:solidFill>
              </a:rPr>
              <a:t>function</a:t>
            </a:r>
            <a:r>
              <a:rPr lang="de-DE" dirty="0" smtClean="0">
                <a:solidFill>
                  <a:srgbClr val="35708B"/>
                </a:solidFill>
              </a:rPr>
              <a:t> </a:t>
            </a:r>
            <a:r>
              <a:rPr lang="de-DE" dirty="0" err="1" smtClean="0">
                <a:solidFill>
                  <a:srgbClr val="35708B"/>
                </a:solidFill>
              </a:rPr>
              <a:t>of</a:t>
            </a:r>
            <a:r>
              <a:rPr lang="de-DE" dirty="0" smtClean="0">
                <a:solidFill>
                  <a:srgbClr val="35708B"/>
                </a:solidFill>
              </a:rPr>
              <a:t> </a:t>
            </a:r>
            <a:r>
              <a:rPr lang="de-DE" dirty="0" err="1" smtClean="0">
                <a:solidFill>
                  <a:srgbClr val="35708B"/>
                </a:solidFill>
              </a:rPr>
              <a:t>its</a:t>
            </a:r>
            <a:r>
              <a:rPr lang="de-DE" dirty="0" smtClean="0">
                <a:solidFill>
                  <a:srgbClr val="35708B"/>
                </a:solidFill>
              </a:rPr>
              <a:t> </a:t>
            </a:r>
            <a:r>
              <a:rPr lang="de-DE" dirty="0" err="1" smtClean="0">
                <a:solidFill>
                  <a:srgbClr val="35708B"/>
                </a:solidFill>
              </a:rPr>
              <a:t>particle</a:t>
            </a:r>
            <a:r>
              <a:rPr lang="de-DE" dirty="0" smtClean="0">
                <a:solidFill>
                  <a:srgbClr val="35708B"/>
                </a:solidFill>
              </a:rPr>
              <a:t> </a:t>
            </a:r>
            <a:r>
              <a:rPr lang="de-DE" dirty="0" err="1" smtClean="0">
                <a:solidFill>
                  <a:srgbClr val="35708B"/>
                </a:solidFill>
              </a:rPr>
              <a:t>density</a:t>
            </a:r>
            <a:endParaRPr lang="de-DE" dirty="0">
              <a:solidFill>
                <a:srgbClr val="35708B"/>
              </a:solidFill>
            </a:endParaRPr>
          </a:p>
        </p:txBody>
      </p:sp>
      <p:sp>
        <p:nvSpPr>
          <p:cNvPr id="745481" name="Text Box 9"/>
          <p:cNvSpPr txBox="1">
            <a:spLocks noChangeArrowheads="1"/>
          </p:cNvSpPr>
          <p:nvPr/>
        </p:nvSpPr>
        <p:spPr bwMode="auto">
          <a:xfrm>
            <a:off x="311150" y="2671763"/>
            <a:ext cx="81736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dirty="0" err="1" smtClean="0">
                <a:solidFill>
                  <a:srgbClr val="35708B"/>
                </a:solidFill>
              </a:rPr>
              <a:t>Functional</a:t>
            </a:r>
            <a:r>
              <a:rPr lang="de-DE" dirty="0" smtClean="0">
                <a:solidFill>
                  <a:srgbClr val="35708B"/>
                </a:solidFill>
              </a:rPr>
              <a:t> </a:t>
            </a:r>
            <a:r>
              <a:rPr lang="de-DE" dirty="0">
                <a:solidFill>
                  <a:srgbClr val="35708B"/>
                </a:solidFill>
              </a:rPr>
              <a:t>E(n(r)) </a:t>
            </a:r>
            <a:r>
              <a:rPr lang="de-DE" dirty="0" err="1" smtClean="0">
                <a:solidFill>
                  <a:srgbClr val="35708B"/>
                </a:solidFill>
              </a:rPr>
              <a:t>has</a:t>
            </a:r>
            <a:r>
              <a:rPr lang="de-DE" dirty="0" smtClean="0">
                <a:solidFill>
                  <a:srgbClr val="35708B"/>
                </a:solidFill>
              </a:rPr>
              <a:t> </a:t>
            </a:r>
            <a:r>
              <a:rPr lang="de-DE" dirty="0" err="1" smtClean="0">
                <a:solidFill>
                  <a:srgbClr val="35708B"/>
                </a:solidFill>
              </a:rPr>
              <a:t>minimum</a:t>
            </a:r>
            <a:r>
              <a:rPr lang="de-DE" dirty="0" smtClean="0">
                <a:solidFill>
                  <a:srgbClr val="35708B"/>
                </a:solidFill>
              </a:rPr>
              <a:t> </a:t>
            </a:r>
            <a:r>
              <a:rPr lang="de-DE" dirty="0" err="1" smtClean="0">
                <a:solidFill>
                  <a:srgbClr val="35708B"/>
                </a:solidFill>
              </a:rPr>
              <a:t>with</a:t>
            </a:r>
            <a:r>
              <a:rPr lang="de-DE" dirty="0" smtClean="0">
                <a:solidFill>
                  <a:srgbClr val="35708B"/>
                </a:solidFill>
              </a:rPr>
              <a:t> </a:t>
            </a:r>
            <a:r>
              <a:rPr lang="de-DE" dirty="0" err="1" smtClean="0">
                <a:solidFill>
                  <a:srgbClr val="35708B"/>
                </a:solidFill>
              </a:rPr>
              <a:t>respect</a:t>
            </a:r>
            <a:r>
              <a:rPr lang="de-DE" dirty="0" smtClean="0">
                <a:solidFill>
                  <a:srgbClr val="35708B"/>
                </a:solidFill>
              </a:rPr>
              <a:t> </a:t>
            </a:r>
            <a:r>
              <a:rPr lang="de-DE" dirty="0" err="1" smtClean="0">
                <a:solidFill>
                  <a:srgbClr val="35708B"/>
                </a:solidFill>
              </a:rPr>
              <a:t>to</a:t>
            </a:r>
            <a:r>
              <a:rPr lang="de-DE" dirty="0" smtClean="0">
                <a:solidFill>
                  <a:srgbClr val="35708B"/>
                </a:solidFill>
              </a:rPr>
              <a:t> </a:t>
            </a:r>
            <a:r>
              <a:rPr lang="de-DE" dirty="0" err="1" smtClean="0">
                <a:solidFill>
                  <a:srgbClr val="35708B"/>
                </a:solidFill>
              </a:rPr>
              <a:t>variation</a:t>
            </a:r>
            <a:r>
              <a:rPr lang="de-DE" dirty="0" smtClean="0">
                <a:solidFill>
                  <a:srgbClr val="35708B"/>
                </a:solidFill>
              </a:rPr>
              <a:t> in </a:t>
            </a:r>
            <a:r>
              <a:rPr lang="de-DE" dirty="0" err="1" smtClean="0">
                <a:solidFill>
                  <a:srgbClr val="35708B"/>
                </a:solidFill>
              </a:rPr>
              <a:t>particle</a:t>
            </a:r>
            <a:r>
              <a:rPr lang="de-DE" dirty="0" smtClean="0">
                <a:solidFill>
                  <a:srgbClr val="35708B"/>
                </a:solidFill>
              </a:rPr>
              <a:t> </a:t>
            </a:r>
            <a:r>
              <a:rPr lang="de-DE" dirty="0" err="1" smtClean="0">
                <a:solidFill>
                  <a:srgbClr val="35708B"/>
                </a:solidFill>
              </a:rPr>
              <a:t>position</a:t>
            </a:r>
            <a:r>
              <a:rPr lang="de-DE" dirty="0" smtClean="0">
                <a:solidFill>
                  <a:srgbClr val="35708B"/>
                </a:solidFill>
              </a:rPr>
              <a:t> </a:t>
            </a:r>
            <a:r>
              <a:rPr lang="de-DE" dirty="0" err="1" smtClean="0">
                <a:solidFill>
                  <a:srgbClr val="35708B"/>
                </a:solidFill>
              </a:rPr>
              <a:t>at</a:t>
            </a:r>
            <a:r>
              <a:rPr lang="de-DE" dirty="0" smtClean="0">
                <a:solidFill>
                  <a:srgbClr val="35708B"/>
                </a:solidFill>
              </a:rPr>
              <a:t> </a:t>
            </a:r>
            <a:r>
              <a:rPr lang="de-DE" dirty="0" err="1" smtClean="0">
                <a:solidFill>
                  <a:srgbClr val="35708B"/>
                </a:solidFill>
              </a:rPr>
              <a:t>equilibrium</a:t>
            </a:r>
            <a:r>
              <a:rPr lang="de-DE" dirty="0" smtClean="0">
                <a:solidFill>
                  <a:srgbClr val="35708B"/>
                </a:solidFill>
              </a:rPr>
              <a:t> </a:t>
            </a:r>
            <a:r>
              <a:rPr lang="de-DE" dirty="0" err="1" smtClean="0">
                <a:solidFill>
                  <a:srgbClr val="35708B"/>
                </a:solidFill>
              </a:rPr>
              <a:t>density</a:t>
            </a:r>
            <a:r>
              <a:rPr lang="de-DE" dirty="0" smtClean="0">
                <a:solidFill>
                  <a:srgbClr val="35708B"/>
                </a:solidFill>
              </a:rPr>
              <a:t> </a:t>
            </a:r>
            <a:r>
              <a:rPr lang="de-DE" dirty="0">
                <a:solidFill>
                  <a:srgbClr val="35708B"/>
                </a:solidFill>
              </a:rPr>
              <a:t>n</a:t>
            </a:r>
            <a:r>
              <a:rPr lang="de-DE" baseline="-25000" dirty="0">
                <a:solidFill>
                  <a:srgbClr val="35708B"/>
                </a:solidFill>
              </a:rPr>
              <a:t>0</a:t>
            </a:r>
            <a:r>
              <a:rPr lang="de-DE" dirty="0">
                <a:solidFill>
                  <a:srgbClr val="35708B"/>
                </a:solidFill>
              </a:rPr>
              <a:t>(r)</a:t>
            </a:r>
          </a:p>
        </p:txBody>
      </p:sp>
      <p:sp>
        <p:nvSpPr>
          <p:cNvPr id="745485" name="Text Box 13"/>
          <p:cNvSpPr txBox="1">
            <a:spLocks noChangeArrowheads="1"/>
          </p:cNvSpPr>
          <p:nvPr/>
        </p:nvSpPr>
        <p:spPr bwMode="auto">
          <a:xfrm>
            <a:off x="6590845" y="6283700"/>
            <a:ext cx="251062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500" dirty="0" smtClean="0">
                <a:solidFill>
                  <a:srgbClr val="35708B"/>
                </a:solidFill>
              </a:rPr>
              <a:t>Chemistry Nobelprice </a:t>
            </a:r>
            <a:r>
              <a:rPr lang="de-DE" sz="1500" dirty="0">
                <a:solidFill>
                  <a:srgbClr val="35708B"/>
                </a:solidFill>
              </a:rPr>
              <a:t>1998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606687" y="6606574"/>
            <a:ext cx="32143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100" dirty="0" err="1" smtClean="0">
                <a:solidFill>
                  <a:srgbClr val="BFBFBF"/>
                </a:solidFill>
              </a:rPr>
              <a:t>Hohenberg</a:t>
            </a:r>
            <a:r>
              <a:rPr lang="en-US" sz="1100" dirty="0" smtClean="0">
                <a:solidFill>
                  <a:srgbClr val="BFBFBF"/>
                </a:solidFill>
              </a:rPr>
              <a:t>   Kohn, Phys. Rev. 136 (1964) B864 </a:t>
            </a:r>
            <a:endParaRPr lang="de-DE" sz="1100" dirty="0">
              <a:solidFill>
                <a:srgbClr val="BFBFBF"/>
              </a:solidFill>
            </a:endParaRPr>
          </a:p>
        </p:txBody>
      </p:sp>
      <p:pic>
        <p:nvPicPr>
          <p:cNvPr id="2396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3046" y="1553129"/>
            <a:ext cx="22574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6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3669008"/>
            <a:ext cx="50006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6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7324" y="4742454"/>
            <a:ext cx="34194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9" name="Text Box 5"/>
          <p:cNvSpPr txBox="1">
            <a:spLocks noChangeArrowheads="1"/>
          </p:cNvSpPr>
          <p:nvPr/>
        </p:nvSpPr>
        <p:spPr bwMode="auto">
          <a:xfrm>
            <a:off x="162256" y="44813"/>
            <a:ext cx="2985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Total </a:t>
            </a:r>
            <a:r>
              <a:rPr lang="de-DE" sz="2000" b="1" dirty="0" err="1" smtClean="0">
                <a:solidFill>
                  <a:schemeClr val="bg1"/>
                </a:solidFill>
              </a:rPr>
              <a:t>energy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functional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753671" name="Text Box 7"/>
          <p:cNvSpPr txBox="1">
            <a:spLocks noChangeArrowheads="1"/>
          </p:cNvSpPr>
          <p:nvPr/>
        </p:nvSpPr>
        <p:spPr bwMode="auto">
          <a:xfrm>
            <a:off x="1701542" y="2392068"/>
            <a:ext cx="558870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804863" algn="l"/>
              </a:tabLst>
            </a:pPr>
            <a:r>
              <a:rPr lang="de-DE" dirty="0">
                <a:solidFill>
                  <a:srgbClr val="35708B"/>
                </a:solidFill>
              </a:rPr>
              <a:t>T(n)	</a:t>
            </a:r>
            <a:r>
              <a:rPr lang="de-DE" dirty="0" err="1" smtClean="0">
                <a:solidFill>
                  <a:srgbClr val="35708B"/>
                </a:solidFill>
              </a:rPr>
              <a:t>kinetic</a:t>
            </a:r>
            <a:r>
              <a:rPr lang="de-DE" dirty="0" smtClean="0">
                <a:solidFill>
                  <a:srgbClr val="35708B"/>
                </a:solidFill>
              </a:rPr>
              <a:t> </a:t>
            </a:r>
            <a:r>
              <a:rPr lang="de-DE" dirty="0" err="1" smtClean="0">
                <a:solidFill>
                  <a:srgbClr val="35708B"/>
                </a:solidFill>
              </a:rPr>
              <a:t>energy</a:t>
            </a:r>
            <a:endParaRPr lang="de-DE" dirty="0">
              <a:solidFill>
                <a:srgbClr val="35708B"/>
              </a:solidFill>
            </a:endParaRPr>
          </a:p>
          <a:p>
            <a:pPr algn="l">
              <a:tabLst>
                <a:tab pos="804863" algn="l"/>
              </a:tabLst>
            </a:pPr>
            <a:r>
              <a:rPr lang="de-DE" dirty="0">
                <a:solidFill>
                  <a:srgbClr val="35708B"/>
                </a:solidFill>
              </a:rPr>
              <a:t>E</a:t>
            </a:r>
            <a:r>
              <a:rPr lang="de-DE" baseline="30000" dirty="0">
                <a:solidFill>
                  <a:srgbClr val="35708B"/>
                </a:solidFill>
              </a:rPr>
              <a:t>H</a:t>
            </a:r>
            <a:r>
              <a:rPr lang="de-DE" dirty="0">
                <a:solidFill>
                  <a:srgbClr val="35708B"/>
                </a:solidFill>
              </a:rPr>
              <a:t>(n)	</a:t>
            </a:r>
            <a:r>
              <a:rPr lang="de-DE" dirty="0" err="1">
                <a:solidFill>
                  <a:srgbClr val="35708B"/>
                </a:solidFill>
              </a:rPr>
              <a:t>Hartree</a:t>
            </a:r>
            <a:r>
              <a:rPr lang="de-DE" dirty="0">
                <a:solidFill>
                  <a:srgbClr val="35708B"/>
                </a:solidFill>
              </a:rPr>
              <a:t> </a:t>
            </a:r>
            <a:r>
              <a:rPr lang="de-DE" dirty="0" err="1" smtClean="0">
                <a:solidFill>
                  <a:srgbClr val="35708B"/>
                </a:solidFill>
              </a:rPr>
              <a:t>energy</a:t>
            </a:r>
            <a:r>
              <a:rPr lang="de-DE" dirty="0" smtClean="0">
                <a:solidFill>
                  <a:srgbClr val="35708B"/>
                </a:solidFill>
              </a:rPr>
              <a:t> (</a:t>
            </a:r>
            <a:r>
              <a:rPr lang="de-DE" dirty="0" err="1" smtClean="0">
                <a:solidFill>
                  <a:srgbClr val="35708B"/>
                </a:solidFill>
              </a:rPr>
              <a:t>electron-electron</a:t>
            </a:r>
            <a:r>
              <a:rPr lang="de-DE" dirty="0" smtClean="0">
                <a:solidFill>
                  <a:srgbClr val="35708B"/>
                </a:solidFill>
              </a:rPr>
              <a:t> </a:t>
            </a:r>
            <a:r>
              <a:rPr lang="de-DE" dirty="0" err="1" smtClean="0">
                <a:solidFill>
                  <a:srgbClr val="35708B"/>
                </a:solidFill>
              </a:rPr>
              <a:t>repulsion</a:t>
            </a:r>
            <a:r>
              <a:rPr lang="de-DE" dirty="0" smtClean="0">
                <a:solidFill>
                  <a:srgbClr val="35708B"/>
                </a:solidFill>
              </a:rPr>
              <a:t>)</a:t>
            </a:r>
            <a:endParaRPr lang="de-DE" dirty="0">
              <a:solidFill>
                <a:srgbClr val="35708B"/>
              </a:solidFill>
            </a:endParaRPr>
          </a:p>
          <a:p>
            <a:pPr algn="l">
              <a:tabLst>
                <a:tab pos="804863" algn="l"/>
              </a:tabLst>
            </a:pPr>
            <a:r>
              <a:rPr lang="de-DE" dirty="0" err="1">
                <a:solidFill>
                  <a:srgbClr val="35708B"/>
                </a:solidFill>
              </a:rPr>
              <a:t>E</a:t>
            </a:r>
            <a:r>
              <a:rPr lang="de-DE" baseline="30000" dirty="0" err="1">
                <a:solidFill>
                  <a:srgbClr val="35708B"/>
                </a:solidFill>
              </a:rPr>
              <a:t>xc</a:t>
            </a:r>
            <a:r>
              <a:rPr lang="de-DE" dirty="0">
                <a:solidFill>
                  <a:srgbClr val="35708B"/>
                </a:solidFill>
              </a:rPr>
              <a:t>(n)	</a:t>
            </a:r>
            <a:r>
              <a:rPr lang="de-DE" dirty="0" smtClean="0">
                <a:solidFill>
                  <a:srgbClr val="35708B"/>
                </a:solidFill>
              </a:rPr>
              <a:t>Exchange </a:t>
            </a:r>
            <a:r>
              <a:rPr lang="de-DE" dirty="0" err="1" smtClean="0">
                <a:solidFill>
                  <a:srgbClr val="35708B"/>
                </a:solidFill>
              </a:rPr>
              <a:t>and</a:t>
            </a:r>
            <a:r>
              <a:rPr lang="de-DE" dirty="0" smtClean="0">
                <a:solidFill>
                  <a:srgbClr val="35708B"/>
                </a:solidFill>
              </a:rPr>
              <a:t> </a:t>
            </a:r>
            <a:r>
              <a:rPr lang="de-DE" dirty="0" err="1" smtClean="0">
                <a:solidFill>
                  <a:srgbClr val="35708B"/>
                </a:solidFill>
              </a:rPr>
              <a:t>correlation</a:t>
            </a:r>
            <a:r>
              <a:rPr lang="de-DE" dirty="0" smtClean="0">
                <a:solidFill>
                  <a:srgbClr val="35708B"/>
                </a:solidFill>
              </a:rPr>
              <a:t> </a:t>
            </a:r>
            <a:r>
              <a:rPr lang="de-DE" dirty="0" err="1" smtClean="0">
                <a:solidFill>
                  <a:srgbClr val="35708B"/>
                </a:solidFill>
              </a:rPr>
              <a:t>energy</a:t>
            </a:r>
            <a:endParaRPr lang="de-DE" dirty="0">
              <a:solidFill>
                <a:srgbClr val="35708B"/>
              </a:solidFill>
            </a:endParaRPr>
          </a:p>
          <a:p>
            <a:pPr algn="l">
              <a:tabLst>
                <a:tab pos="804863" algn="l"/>
              </a:tabLst>
            </a:pPr>
            <a:r>
              <a:rPr lang="de-DE" dirty="0">
                <a:solidFill>
                  <a:srgbClr val="35708B"/>
                </a:solidFill>
              </a:rPr>
              <a:t>U(r)	</a:t>
            </a:r>
            <a:r>
              <a:rPr lang="de-DE" dirty="0" err="1" smtClean="0">
                <a:solidFill>
                  <a:srgbClr val="35708B"/>
                </a:solidFill>
              </a:rPr>
              <a:t>external</a:t>
            </a:r>
            <a:r>
              <a:rPr lang="de-DE" dirty="0" smtClean="0">
                <a:solidFill>
                  <a:srgbClr val="35708B"/>
                </a:solidFill>
              </a:rPr>
              <a:t> potential</a:t>
            </a:r>
            <a:endParaRPr lang="de-DE" dirty="0">
              <a:solidFill>
                <a:srgbClr val="35708B"/>
              </a:solidFill>
            </a:endParaRPr>
          </a:p>
        </p:txBody>
      </p:sp>
      <p:sp>
        <p:nvSpPr>
          <p:cNvPr id="753672" name="Text Box 8"/>
          <p:cNvSpPr txBox="1">
            <a:spLocks noChangeArrowheads="1"/>
          </p:cNvSpPr>
          <p:nvPr/>
        </p:nvSpPr>
        <p:spPr bwMode="auto">
          <a:xfrm>
            <a:off x="1758950" y="4733925"/>
            <a:ext cx="41815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 err="1" smtClean="0">
                <a:solidFill>
                  <a:srgbClr val="35708B"/>
                </a:solidFill>
              </a:rPr>
              <a:t>Exact</a:t>
            </a:r>
            <a:r>
              <a:rPr lang="de-DE" dirty="0" smtClean="0">
                <a:solidFill>
                  <a:srgbClr val="35708B"/>
                </a:solidFill>
              </a:rPr>
              <a:t> form </a:t>
            </a:r>
            <a:r>
              <a:rPr lang="de-DE" dirty="0" err="1" smtClean="0">
                <a:solidFill>
                  <a:srgbClr val="35708B"/>
                </a:solidFill>
              </a:rPr>
              <a:t>of</a:t>
            </a:r>
            <a:r>
              <a:rPr lang="de-DE" dirty="0" smtClean="0">
                <a:solidFill>
                  <a:srgbClr val="35708B"/>
                </a:solidFill>
              </a:rPr>
              <a:t> T(n</a:t>
            </a:r>
            <a:r>
              <a:rPr lang="de-DE" dirty="0">
                <a:solidFill>
                  <a:srgbClr val="35708B"/>
                </a:solidFill>
              </a:rPr>
              <a:t>) </a:t>
            </a:r>
            <a:r>
              <a:rPr lang="de-DE" dirty="0" err="1" smtClean="0">
                <a:solidFill>
                  <a:srgbClr val="35708B"/>
                </a:solidFill>
              </a:rPr>
              <a:t>and</a:t>
            </a:r>
            <a:r>
              <a:rPr lang="de-DE" dirty="0" smtClean="0">
                <a:solidFill>
                  <a:srgbClr val="35708B"/>
                </a:solidFill>
              </a:rPr>
              <a:t> </a:t>
            </a:r>
            <a:r>
              <a:rPr lang="de-DE" dirty="0" err="1">
                <a:solidFill>
                  <a:srgbClr val="35708B"/>
                </a:solidFill>
              </a:rPr>
              <a:t>E</a:t>
            </a:r>
            <a:r>
              <a:rPr lang="de-DE" baseline="30000" dirty="0" err="1">
                <a:solidFill>
                  <a:srgbClr val="35708B"/>
                </a:solidFill>
              </a:rPr>
              <a:t>xc</a:t>
            </a:r>
            <a:r>
              <a:rPr lang="de-DE" dirty="0">
                <a:solidFill>
                  <a:srgbClr val="35708B"/>
                </a:solidFill>
              </a:rPr>
              <a:t>(n) </a:t>
            </a:r>
            <a:r>
              <a:rPr lang="de-DE" dirty="0" err="1" smtClean="0">
                <a:solidFill>
                  <a:srgbClr val="35708B"/>
                </a:solidFill>
              </a:rPr>
              <a:t>unknown</a:t>
            </a:r>
            <a:endParaRPr lang="de-DE" dirty="0">
              <a:solidFill>
                <a:srgbClr val="35708B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606687" y="6606574"/>
            <a:ext cx="32143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100" dirty="0" err="1" smtClean="0">
                <a:solidFill>
                  <a:srgbClr val="BFBFBF"/>
                </a:solidFill>
              </a:rPr>
              <a:t>Hohenberg</a:t>
            </a:r>
            <a:r>
              <a:rPr lang="en-US" sz="1100" dirty="0" smtClean="0">
                <a:solidFill>
                  <a:srgbClr val="BFBFBF"/>
                </a:solidFill>
              </a:rPr>
              <a:t>   Kohn, Phys. Rev. 136 (1964) B864 </a:t>
            </a:r>
            <a:endParaRPr lang="de-DE" sz="1100" dirty="0">
              <a:solidFill>
                <a:srgbClr val="BFBFBF"/>
              </a:solidFill>
            </a:endParaRPr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457" y="1044318"/>
            <a:ext cx="8134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5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Text Box 2"/>
          <p:cNvSpPr txBox="1">
            <a:spLocks noChangeArrowheads="1"/>
          </p:cNvSpPr>
          <p:nvPr/>
        </p:nvSpPr>
        <p:spPr bwMode="auto">
          <a:xfrm>
            <a:off x="0" y="31899"/>
            <a:ext cx="62969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b="1" dirty="0" err="1" smtClean="0">
                <a:solidFill>
                  <a:schemeClr val="bg1"/>
                </a:solidFill>
              </a:rPr>
              <a:t>Local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density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approximation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>
                <a:solidFill>
                  <a:schemeClr val="bg1"/>
                </a:solidFill>
              </a:rPr>
              <a:t>– Kohn-Sham </a:t>
            </a:r>
            <a:r>
              <a:rPr lang="de-DE" sz="2000" b="1" dirty="0" err="1" smtClean="0">
                <a:solidFill>
                  <a:schemeClr val="bg1"/>
                </a:solidFill>
              </a:rPr>
              <a:t>theory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756740" name="Text Box 4"/>
          <p:cNvSpPr txBox="1">
            <a:spLocks noChangeArrowheads="1"/>
          </p:cNvSpPr>
          <p:nvPr/>
        </p:nvSpPr>
        <p:spPr bwMode="auto">
          <a:xfrm>
            <a:off x="427592" y="1043098"/>
            <a:ext cx="71096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dirty="0" err="1" smtClean="0">
                <a:solidFill>
                  <a:srgbClr val="35708B"/>
                </a:solidFill>
              </a:rPr>
              <a:t>Parametrization</a:t>
            </a:r>
            <a:r>
              <a:rPr lang="de-DE" dirty="0" smtClean="0">
                <a:solidFill>
                  <a:srgbClr val="35708B"/>
                </a:solidFill>
              </a:rPr>
              <a:t> </a:t>
            </a:r>
            <a:r>
              <a:rPr lang="de-DE" dirty="0" err="1" smtClean="0">
                <a:solidFill>
                  <a:srgbClr val="35708B"/>
                </a:solidFill>
              </a:rPr>
              <a:t>of</a:t>
            </a:r>
            <a:r>
              <a:rPr lang="de-DE" dirty="0" smtClean="0">
                <a:solidFill>
                  <a:srgbClr val="35708B"/>
                </a:solidFill>
              </a:rPr>
              <a:t> </a:t>
            </a:r>
            <a:r>
              <a:rPr lang="de-DE" dirty="0" err="1" smtClean="0">
                <a:solidFill>
                  <a:srgbClr val="35708B"/>
                </a:solidFill>
              </a:rPr>
              <a:t>particle</a:t>
            </a:r>
            <a:r>
              <a:rPr lang="de-DE" dirty="0" smtClean="0">
                <a:solidFill>
                  <a:srgbClr val="35708B"/>
                </a:solidFill>
              </a:rPr>
              <a:t> </a:t>
            </a:r>
            <a:r>
              <a:rPr lang="de-DE" dirty="0" err="1" smtClean="0">
                <a:solidFill>
                  <a:srgbClr val="35708B"/>
                </a:solidFill>
              </a:rPr>
              <a:t>density</a:t>
            </a:r>
            <a:r>
              <a:rPr lang="de-DE" dirty="0" smtClean="0">
                <a:solidFill>
                  <a:srgbClr val="35708B"/>
                </a:solidFill>
              </a:rPr>
              <a:t> </a:t>
            </a:r>
            <a:r>
              <a:rPr lang="de-DE" dirty="0" err="1" smtClean="0">
                <a:solidFill>
                  <a:srgbClr val="35708B"/>
                </a:solidFill>
              </a:rPr>
              <a:t>by</a:t>
            </a:r>
            <a:r>
              <a:rPr lang="de-DE" dirty="0" smtClean="0">
                <a:solidFill>
                  <a:srgbClr val="35708B"/>
                </a:solidFill>
              </a:rPr>
              <a:t> a </a:t>
            </a:r>
            <a:r>
              <a:rPr lang="de-DE" dirty="0" err="1" smtClean="0">
                <a:solidFill>
                  <a:srgbClr val="35708B"/>
                </a:solidFill>
              </a:rPr>
              <a:t>set</a:t>
            </a:r>
            <a:r>
              <a:rPr lang="de-DE" dirty="0" smtClean="0">
                <a:solidFill>
                  <a:srgbClr val="35708B"/>
                </a:solidFill>
              </a:rPr>
              <a:t> </a:t>
            </a:r>
            <a:r>
              <a:rPr lang="de-DE" dirty="0" err="1" smtClean="0">
                <a:solidFill>
                  <a:srgbClr val="35708B"/>
                </a:solidFill>
              </a:rPr>
              <a:t>of</a:t>
            </a:r>
            <a:r>
              <a:rPr lang="de-DE" dirty="0" smtClean="0">
                <a:solidFill>
                  <a:srgbClr val="35708B"/>
                </a:solidFill>
              </a:rPr>
              <a:t> ‘</a:t>
            </a:r>
            <a:r>
              <a:rPr lang="de-DE" dirty="0" err="1" smtClean="0">
                <a:solidFill>
                  <a:srgbClr val="35708B"/>
                </a:solidFill>
              </a:rPr>
              <a:t>One-electron-orbitals</a:t>
            </a:r>
            <a:r>
              <a:rPr lang="de-DE" dirty="0" smtClean="0">
                <a:solidFill>
                  <a:srgbClr val="35708B"/>
                </a:solidFill>
              </a:rPr>
              <a:t>‘</a:t>
            </a:r>
          </a:p>
          <a:p>
            <a:pPr algn="l"/>
            <a:r>
              <a:rPr lang="de-DE" dirty="0" smtClean="0">
                <a:solidFill>
                  <a:srgbClr val="35708B"/>
                </a:solidFill>
              </a:rPr>
              <a:t>These form a non-</a:t>
            </a:r>
            <a:r>
              <a:rPr lang="de-DE" dirty="0" err="1" smtClean="0">
                <a:solidFill>
                  <a:srgbClr val="35708B"/>
                </a:solidFill>
              </a:rPr>
              <a:t>interacting</a:t>
            </a:r>
            <a:r>
              <a:rPr lang="de-DE" dirty="0" smtClean="0">
                <a:solidFill>
                  <a:srgbClr val="35708B"/>
                </a:solidFill>
              </a:rPr>
              <a:t> </a:t>
            </a:r>
            <a:r>
              <a:rPr lang="de-DE" dirty="0" err="1" smtClean="0">
                <a:solidFill>
                  <a:srgbClr val="35708B"/>
                </a:solidFill>
              </a:rPr>
              <a:t>reference system (basis functions</a:t>
            </a:r>
            <a:r>
              <a:rPr lang="de-DE" dirty="0" smtClean="0">
                <a:solidFill>
                  <a:srgbClr val="35708B"/>
                </a:solidFill>
              </a:rPr>
              <a:t>)</a:t>
            </a:r>
            <a:endParaRPr lang="de-DE" dirty="0">
              <a:solidFill>
                <a:srgbClr val="35708B"/>
              </a:solidFill>
            </a:endParaRPr>
          </a:p>
        </p:txBody>
      </p:sp>
      <p:graphicFrame>
        <p:nvGraphicFramePr>
          <p:cNvPr id="756741" name="Object 5"/>
          <p:cNvGraphicFramePr>
            <a:graphicFrameLocks noChangeAspect="1"/>
          </p:cNvGraphicFramePr>
          <p:nvPr/>
        </p:nvGraphicFramePr>
        <p:xfrm>
          <a:off x="3114674" y="2158409"/>
          <a:ext cx="2426513" cy="868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912" name="Equation" r:id="rId3" imgW="1879560" imgH="672840" progId="Equation.3">
                  <p:embed/>
                </p:oleObj>
              </mc:Choice>
              <mc:Fallback>
                <p:oleObj name="Equation" r:id="rId3" imgW="1879560" imgH="6728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4" y="2158409"/>
                        <a:ext cx="2426513" cy="8689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6742" name="Text Box 6"/>
          <p:cNvSpPr txBox="1">
            <a:spLocks noChangeArrowheads="1"/>
          </p:cNvSpPr>
          <p:nvPr/>
        </p:nvSpPr>
        <p:spPr bwMode="auto">
          <a:xfrm>
            <a:off x="304800" y="3224213"/>
            <a:ext cx="5361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 err="1" smtClean="0">
                <a:solidFill>
                  <a:srgbClr val="35708B"/>
                </a:solidFill>
              </a:rPr>
              <a:t>Calculate</a:t>
            </a:r>
            <a:r>
              <a:rPr lang="de-DE" dirty="0" smtClean="0">
                <a:solidFill>
                  <a:srgbClr val="35708B"/>
                </a:solidFill>
              </a:rPr>
              <a:t> T(n</a:t>
            </a:r>
            <a:r>
              <a:rPr lang="de-DE" dirty="0">
                <a:solidFill>
                  <a:srgbClr val="35708B"/>
                </a:solidFill>
              </a:rPr>
              <a:t>) </a:t>
            </a:r>
            <a:r>
              <a:rPr lang="de-DE" dirty="0" err="1" smtClean="0">
                <a:solidFill>
                  <a:srgbClr val="35708B"/>
                </a:solidFill>
              </a:rPr>
              <a:t>without</a:t>
            </a:r>
            <a:r>
              <a:rPr lang="de-DE" dirty="0" smtClean="0">
                <a:solidFill>
                  <a:srgbClr val="35708B"/>
                </a:solidFill>
              </a:rPr>
              <a:t> </a:t>
            </a:r>
            <a:r>
              <a:rPr lang="de-DE" dirty="0" err="1" smtClean="0">
                <a:solidFill>
                  <a:srgbClr val="35708B"/>
                </a:solidFill>
              </a:rPr>
              <a:t>consideration</a:t>
            </a:r>
            <a:r>
              <a:rPr lang="de-DE" dirty="0" smtClean="0">
                <a:solidFill>
                  <a:srgbClr val="35708B"/>
                </a:solidFill>
              </a:rPr>
              <a:t> </a:t>
            </a:r>
            <a:r>
              <a:rPr lang="de-DE" dirty="0" err="1" smtClean="0">
                <a:solidFill>
                  <a:srgbClr val="35708B"/>
                </a:solidFill>
              </a:rPr>
              <a:t>of</a:t>
            </a:r>
            <a:r>
              <a:rPr lang="de-DE" dirty="0" smtClean="0">
                <a:solidFill>
                  <a:srgbClr val="35708B"/>
                </a:solidFill>
              </a:rPr>
              <a:t> </a:t>
            </a:r>
            <a:r>
              <a:rPr lang="de-DE" dirty="0" err="1" smtClean="0">
                <a:solidFill>
                  <a:srgbClr val="35708B"/>
                </a:solidFill>
              </a:rPr>
              <a:t>interactions</a:t>
            </a:r>
            <a:endParaRPr lang="de-DE" dirty="0">
              <a:solidFill>
                <a:srgbClr val="35708B"/>
              </a:solidFill>
            </a:endParaRPr>
          </a:p>
        </p:txBody>
      </p:sp>
      <p:graphicFrame>
        <p:nvGraphicFramePr>
          <p:cNvPr id="756743" name="Object 7"/>
          <p:cNvGraphicFramePr>
            <a:graphicFrameLocks noChangeAspect="1"/>
          </p:cNvGraphicFramePr>
          <p:nvPr/>
        </p:nvGraphicFramePr>
        <p:xfrm>
          <a:off x="2324100" y="3774558"/>
          <a:ext cx="4682528" cy="956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913" name="Equation" r:id="rId5" imgW="4228920" imgH="863280" progId="Equation.3">
                  <p:embed/>
                </p:oleObj>
              </mc:Choice>
              <mc:Fallback>
                <p:oleObj name="Equation" r:id="rId5" imgW="4228920" imgH="8632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3774558"/>
                        <a:ext cx="4682528" cy="9561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6744" name="Text Box 8"/>
          <p:cNvSpPr txBox="1">
            <a:spLocks noChangeArrowheads="1"/>
          </p:cNvSpPr>
          <p:nvPr/>
        </p:nvSpPr>
        <p:spPr bwMode="auto">
          <a:xfrm>
            <a:off x="315913" y="4964113"/>
            <a:ext cx="53783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 err="1" smtClean="0">
                <a:solidFill>
                  <a:srgbClr val="35708B"/>
                </a:solidFill>
              </a:rPr>
              <a:t>Determine</a:t>
            </a:r>
            <a:r>
              <a:rPr lang="de-DE" dirty="0" smtClean="0">
                <a:solidFill>
                  <a:srgbClr val="35708B"/>
                </a:solidFill>
              </a:rPr>
              <a:t> optimal </a:t>
            </a:r>
            <a:r>
              <a:rPr lang="de-DE" dirty="0" err="1" smtClean="0">
                <a:solidFill>
                  <a:srgbClr val="35708B"/>
                </a:solidFill>
              </a:rPr>
              <a:t>basis</a:t>
            </a:r>
            <a:r>
              <a:rPr lang="de-DE" dirty="0" smtClean="0">
                <a:solidFill>
                  <a:srgbClr val="35708B"/>
                </a:solidFill>
              </a:rPr>
              <a:t> </a:t>
            </a:r>
            <a:r>
              <a:rPr lang="de-DE" dirty="0" err="1" smtClean="0">
                <a:solidFill>
                  <a:srgbClr val="35708B"/>
                </a:solidFill>
              </a:rPr>
              <a:t>set</a:t>
            </a:r>
            <a:r>
              <a:rPr lang="de-DE" dirty="0" smtClean="0">
                <a:solidFill>
                  <a:srgbClr val="35708B"/>
                </a:solidFill>
              </a:rPr>
              <a:t> </a:t>
            </a:r>
            <a:r>
              <a:rPr lang="de-DE" dirty="0" err="1" smtClean="0">
                <a:solidFill>
                  <a:srgbClr val="35708B"/>
                </a:solidFill>
              </a:rPr>
              <a:t>by</a:t>
            </a:r>
            <a:r>
              <a:rPr lang="de-DE" dirty="0" smtClean="0">
                <a:solidFill>
                  <a:srgbClr val="35708B"/>
                </a:solidFill>
              </a:rPr>
              <a:t> </a:t>
            </a:r>
            <a:r>
              <a:rPr lang="de-DE" dirty="0" err="1" smtClean="0">
                <a:solidFill>
                  <a:srgbClr val="35708B"/>
                </a:solidFill>
              </a:rPr>
              <a:t>variational</a:t>
            </a:r>
            <a:r>
              <a:rPr lang="de-DE" dirty="0" smtClean="0">
                <a:solidFill>
                  <a:srgbClr val="35708B"/>
                </a:solidFill>
              </a:rPr>
              <a:t> </a:t>
            </a:r>
            <a:r>
              <a:rPr lang="de-DE" dirty="0" err="1" smtClean="0">
                <a:solidFill>
                  <a:srgbClr val="35708B"/>
                </a:solidFill>
              </a:rPr>
              <a:t>principle</a:t>
            </a:r>
            <a:endParaRPr lang="de-DE" dirty="0">
              <a:solidFill>
                <a:srgbClr val="35708B"/>
              </a:solidFill>
            </a:endParaRPr>
          </a:p>
        </p:txBody>
      </p:sp>
      <p:graphicFrame>
        <p:nvGraphicFramePr>
          <p:cNvPr id="756745" name="Object 9"/>
          <p:cNvGraphicFramePr>
            <a:graphicFrameLocks noChangeAspect="1"/>
          </p:cNvGraphicFramePr>
          <p:nvPr/>
        </p:nvGraphicFramePr>
        <p:xfrm>
          <a:off x="3810000" y="5618163"/>
          <a:ext cx="1524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914" name="Equation" r:id="rId7" imgW="1523880" imgH="799920" progId="Equation.3">
                  <p:embed/>
                </p:oleObj>
              </mc:Choice>
              <mc:Fallback>
                <p:oleObj name="Equation" r:id="rId7" imgW="1523880" imgH="7999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618163"/>
                        <a:ext cx="15240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606687" y="6606574"/>
            <a:ext cx="32143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100" dirty="0" err="1" smtClean="0">
                <a:solidFill>
                  <a:srgbClr val="BFBFBF"/>
                </a:solidFill>
              </a:rPr>
              <a:t>Hohenberg</a:t>
            </a:r>
            <a:r>
              <a:rPr lang="en-US" sz="1100" dirty="0" smtClean="0">
                <a:solidFill>
                  <a:srgbClr val="BFBFBF"/>
                </a:solidFill>
              </a:rPr>
              <a:t>   Kohn, Phys. Rev. 136 (1964) B864 </a:t>
            </a:r>
            <a:endParaRPr lang="de-DE" sz="1100" dirty="0">
              <a:solidFill>
                <a:srgbClr val="BFBFB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fe382b948377304034e9f4163aaa8daa5f058"/>
</p:tagLst>
</file>

<file path=ppt/theme/theme1.xml><?xml version="1.0" encoding="utf-8"?>
<a:theme xmlns:a="http://schemas.openxmlformats.org/drawingml/2006/main" name="powerpoint_mpie_Word2003_2008-11-04">
  <a:themeElements>
    <a:clrScheme name="powerpoint_mpie_Word2003_2008-11-0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_mpie_Word2003_2008-11-0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_mpie_Word2003_2008-11-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mpie_Word2003_2008-11-0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mpie_Word2003_2008-11-0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mpie_Word2003_2008-11-0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mpie_Word2003_2008-11-0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mpie_Word2003_2008-11-0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mpie_Word2003_2008-11-0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mpie_Word2003_2008-11-0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mpie_Word2003_2008-11-0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mpie_Word2003_2008-11-0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mpie_Word2003_2008-11-0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mpie_Word2003_2008-11-0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powerpoint_mpie_Word2003_2008-11-04</Template>
  <TotalTime>0</TotalTime>
  <Words>1427</Words>
  <Application>Microsoft Office PowerPoint</Application>
  <PresentationFormat>Bildschirmpräsentation (4:3)</PresentationFormat>
  <Paragraphs>350</Paragraphs>
  <Slides>39</Slides>
  <Notes>12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39</vt:i4>
      </vt:variant>
    </vt:vector>
  </HeadingPairs>
  <TitlesOfParts>
    <vt:vector size="42" baseType="lpstr">
      <vt:lpstr>powerpoint_mpie_Word2003_2008-11-04</vt:lpstr>
      <vt:lpstr>Equation</vt:lpstr>
      <vt:lpstr>Microsoft Formel-Editor 3.0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Construct binary alloys in the hexagonal phase</vt:lpstr>
      <vt:lpstr>Construct binary alloys in the cubic phase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Max-Planck-Institut-fuer-Eisenforschung_GmbH_MU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overview_crystalmechanics</dc:title>
  <dc:creator>msupc15</dc:creator>
  <cp:lastModifiedBy>Dierk Raabe</cp:lastModifiedBy>
  <cp:revision>1426</cp:revision>
  <dcterms:created xsi:type="dcterms:W3CDTF">2008-11-06T18:25:57Z</dcterms:created>
  <dcterms:modified xsi:type="dcterms:W3CDTF">2011-12-21T06:16:13Z</dcterms:modified>
</cp:coreProperties>
</file>