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2"/>
  </p:notesMasterIdLst>
  <p:sldIdLst>
    <p:sldId id="256" r:id="rId2"/>
    <p:sldId id="631" r:id="rId3"/>
    <p:sldId id="855" r:id="rId4"/>
    <p:sldId id="857" r:id="rId5"/>
    <p:sldId id="903" r:id="rId6"/>
    <p:sldId id="858" r:id="rId7"/>
    <p:sldId id="859" r:id="rId8"/>
    <p:sldId id="875" r:id="rId9"/>
    <p:sldId id="904" r:id="rId10"/>
    <p:sldId id="809" r:id="rId11"/>
    <p:sldId id="881" r:id="rId12"/>
    <p:sldId id="810" r:id="rId13"/>
    <p:sldId id="793" r:id="rId14"/>
    <p:sldId id="794" r:id="rId15"/>
    <p:sldId id="816" r:id="rId16"/>
    <p:sldId id="815" r:id="rId17"/>
    <p:sldId id="798" r:id="rId18"/>
    <p:sldId id="905" r:id="rId19"/>
    <p:sldId id="887" r:id="rId20"/>
    <p:sldId id="888" r:id="rId21"/>
    <p:sldId id="891" r:id="rId22"/>
    <p:sldId id="906" r:id="rId23"/>
    <p:sldId id="843" r:id="rId24"/>
    <p:sldId id="832" r:id="rId25"/>
    <p:sldId id="833" r:id="rId26"/>
    <p:sldId id="837" r:id="rId27"/>
    <p:sldId id="838" r:id="rId28"/>
    <p:sldId id="839" r:id="rId29"/>
    <p:sldId id="907" r:id="rId30"/>
    <p:sldId id="841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708B"/>
    <a:srgbClr val="FA4C06"/>
    <a:srgbClr val="3F8B93"/>
    <a:srgbClr val="00FF00"/>
    <a:srgbClr val="B2B2B2"/>
    <a:srgbClr val="357387"/>
    <a:srgbClr val="0033CC"/>
    <a:srgbClr val="C0C0C0"/>
    <a:srgbClr val="FF0000"/>
    <a:srgbClr val="B3E9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7" autoAdjust="0"/>
    <p:restoredTop sz="94622" autoAdjust="0"/>
  </p:normalViewPr>
  <p:slideViewPr>
    <p:cSldViewPr snapToGrid="0">
      <p:cViewPr>
        <p:scale>
          <a:sx n="70" d="100"/>
          <a:sy n="70" d="100"/>
        </p:scale>
        <p:origin x="-2730" y="-12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0"/>
    </p:cViewPr>
  </p:sorterViewPr>
  <p:notesViewPr>
    <p:cSldViewPr snapToGrid="0">
      <p:cViewPr varScale="1">
        <p:scale>
          <a:sx n="111" d="100"/>
          <a:sy n="111" d="100"/>
        </p:scale>
        <p:origin x="-2394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BC3988-0891-47A3-BB4B-9033ADFC48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DP Steel </a:t>
            </a:r>
            <a:r>
              <a:rPr lang="de-DE" dirty="0" err="1" smtClean="0"/>
              <a:t>studied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3D EBSD;</a:t>
            </a:r>
          </a:p>
          <a:p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reveal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distribution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percolation</a:t>
            </a: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ferrite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martensite.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Strengthening</a:t>
            </a:r>
            <a:r>
              <a:rPr lang="de-DE" baseline="0" dirty="0" smtClean="0"/>
              <a:t> in DP </a:t>
            </a:r>
            <a:r>
              <a:rPr lang="de-DE" baseline="0" dirty="0" err="1" smtClean="0"/>
              <a:t>steels</a:t>
            </a:r>
            <a:r>
              <a:rPr lang="de-DE" baseline="0" dirty="0" smtClean="0"/>
              <a:t>:</a:t>
            </a:r>
          </a:p>
          <a:p>
            <a:r>
              <a:rPr lang="de-DE" dirty="0" smtClean="0"/>
              <a:t>Orientation </a:t>
            </a:r>
            <a:r>
              <a:rPr lang="de-DE" dirty="0" err="1" smtClean="0"/>
              <a:t>gradients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hence</a:t>
            </a:r>
            <a:r>
              <a:rPr lang="de-DE" dirty="0" smtClean="0"/>
              <a:t> </a:t>
            </a:r>
            <a:r>
              <a:rPr lang="de-DE" dirty="0" err="1" smtClean="0"/>
              <a:t>geometrically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dislocations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ferrite</a:t>
            </a:r>
            <a:r>
              <a:rPr lang="de-DE" dirty="0" smtClean="0"/>
              <a:t>-martensite </a:t>
            </a:r>
            <a:r>
              <a:rPr lang="de-DE" dirty="0" err="1" smtClean="0"/>
              <a:t>interfaces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twice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large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dirty="0" err="1" smtClean="0"/>
              <a:t>ferrite-ferrite</a:t>
            </a:r>
            <a:r>
              <a:rPr lang="de-DE" dirty="0" smtClean="0"/>
              <a:t> </a:t>
            </a:r>
            <a:r>
              <a:rPr lang="de-DE" dirty="0" err="1" smtClean="0"/>
              <a:t>interfaces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6FD08-54B9-452B-B0AB-3C16CFA963A4}" type="slidenum">
              <a:rPr lang="en-US"/>
              <a:pPr/>
              <a:t>5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9CD545-079C-464E-BB2E-2EBE0996B2A3}" type="slidenum">
              <a:rPr lang="en-US"/>
              <a:pPr/>
              <a:t>6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A13E3-17AD-4988-877F-6520F738B9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3513" y="25400"/>
            <a:ext cx="2151062" cy="6211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7150" y="25400"/>
            <a:ext cx="6303963" cy="62118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AA690-CF6F-4092-9BE6-8C571356E8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BE821-F0E0-4054-926E-5D73CA956B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7201F-7560-4060-B736-A3C6AD06BEF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7150" y="25400"/>
            <a:ext cx="8607425" cy="62118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4E450-081E-4A7B-B800-24ECE10A4E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34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4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5E6D8-2745-45ED-9D6B-682D764763E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588" y="6381750"/>
            <a:ext cx="4032250" cy="287338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975475" y="6381750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531572-49CB-4E83-8923-3DF374E8E46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34253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4658-43B8-48F9-9AD3-B3CD6FEB7CD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26302" y="6586551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1CA5B-F340-42EA-A02B-0791E2958A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5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19F9-F27B-4D23-A476-E5DC3ED75FC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226D9-6F4F-4A25-B5D1-3F3A112386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61C8E-A507-410D-B89A-3984B063A67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08174-D096-4148-B1AA-65278E8A8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6D05C-4ABD-4B1A-80CB-783C6C7F08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A4007-B595-4C5C-B1E4-F5E696E80E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25400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836613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88" y="6381750"/>
            <a:ext cx="40322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78600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DFC805D-6B78-4101-A5F0-001C013121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40" r:id="rId1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gif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.wmf"/><Relationship Id="rId7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tiff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92244" y="818162"/>
            <a:ext cx="7862985" cy="515333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105000"/>
              </a:lnSpc>
              <a:spcBef>
                <a:spcPts val="600"/>
              </a:spcBef>
              <a:buFontTx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3D EBSD: </a:t>
            </a:r>
            <a:r>
              <a:rPr lang="en-US" sz="2200" dirty="0" err="1" smtClean="0">
                <a:solidFill>
                  <a:schemeClr val="bg1"/>
                </a:solidFill>
              </a:rPr>
              <a:t>Tomographic</a:t>
            </a:r>
            <a:r>
              <a:rPr lang="en-US" sz="2200" dirty="0" smtClean="0">
                <a:solidFill>
                  <a:schemeClr val="bg1"/>
                </a:solidFill>
              </a:rPr>
              <a:t> orientation microscopy in a  FIB SEM</a:t>
            </a:r>
            <a:endParaRPr lang="de-DE" sz="2200" dirty="0" smtClean="0">
              <a:solidFill>
                <a:schemeClr val="bg1"/>
              </a:solidFill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76871" y="1440682"/>
            <a:ext cx="8078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6AA7B9"/>
                </a:solidFill>
              </a:rPr>
              <a:t> D. Raabe, S. </a:t>
            </a:r>
            <a:r>
              <a:rPr lang="de-DE" dirty="0" err="1" smtClean="0">
                <a:solidFill>
                  <a:srgbClr val="6AA7B9"/>
                </a:solidFill>
              </a:rPr>
              <a:t>Zaefferer</a:t>
            </a:r>
            <a:r>
              <a:rPr lang="de-DE" dirty="0" smtClean="0">
                <a:solidFill>
                  <a:srgbClr val="6AA7B9"/>
                </a:solidFill>
              </a:rPr>
              <a:t>, P. </a:t>
            </a:r>
            <a:r>
              <a:rPr lang="de-DE" dirty="0" err="1" smtClean="0">
                <a:solidFill>
                  <a:srgbClr val="6AA7B9"/>
                </a:solidFill>
              </a:rPr>
              <a:t>Konijnenberg</a:t>
            </a:r>
            <a:r>
              <a:rPr lang="de-DE" dirty="0" smtClean="0">
                <a:solidFill>
                  <a:srgbClr val="6AA7B9"/>
                </a:solidFill>
              </a:rPr>
              <a:t>, E. Demir, A. </a:t>
            </a:r>
            <a:r>
              <a:rPr lang="de-DE" dirty="0" err="1" smtClean="0">
                <a:solidFill>
                  <a:srgbClr val="6AA7B9"/>
                </a:solidFill>
              </a:rPr>
              <a:t>Khorashadizadeh</a:t>
            </a:r>
            <a:r>
              <a:rPr lang="de-DE" dirty="0" smtClean="0">
                <a:solidFill>
                  <a:srgbClr val="6AA7B9"/>
                </a:solidFill>
              </a:rPr>
              <a:t>, </a:t>
            </a:r>
          </a:p>
          <a:p>
            <a:r>
              <a:rPr lang="de-DE" dirty="0" smtClean="0">
                <a:solidFill>
                  <a:srgbClr val="6AA7B9"/>
                </a:solidFill>
              </a:rPr>
              <a:t>N. </a:t>
            </a:r>
            <a:r>
              <a:rPr lang="de-DE" dirty="0" err="1" smtClean="0">
                <a:solidFill>
                  <a:srgbClr val="6AA7B9"/>
                </a:solidFill>
              </a:rPr>
              <a:t>Zaafarani</a:t>
            </a:r>
            <a:r>
              <a:rPr lang="de-DE" dirty="0" smtClean="0">
                <a:solidFill>
                  <a:srgbClr val="6AA7B9"/>
                </a:solidFill>
              </a:rPr>
              <a:t>, </a:t>
            </a:r>
            <a:r>
              <a:rPr lang="de-DE" dirty="0" smtClean="0">
                <a:solidFill>
                  <a:srgbClr val="6AA7B9"/>
                </a:solidFill>
              </a:rPr>
              <a:t>G</a:t>
            </a:r>
            <a:r>
              <a:rPr lang="de-DE" dirty="0" smtClean="0">
                <a:solidFill>
                  <a:srgbClr val="6AA7B9"/>
                </a:solidFill>
              </a:rPr>
              <a:t>. Rohrer, A. D. </a:t>
            </a:r>
            <a:r>
              <a:rPr lang="de-DE" dirty="0" err="1" smtClean="0">
                <a:solidFill>
                  <a:srgbClr val="6AA7B9"/>
                </a:solidFill>
              </a:rPr>
              <a:t>Rollett</a:t>
            </a:r>
            <a:endParaRPr lang="en-US" dirty="0">
              <a:solidFill>
                <a:srgbClr val="6AA7B9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88256" y="6527300"/>
            <a:ext cx="29514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rgbClr val="35708B"/>
                </a:solidFill>
                <a:effectLst/>
                <a:latin typeface="Arial" pitchFamily="34" charset="0"/>
                <a:cs typeface="Arial" pitchFamily="34" charset="0"/>
              </a:rPr>
              <a:t>7. June 2010, E-MRS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rgbClr val="35708B"/>
                </a:solidFill>
                <a:effectLst/>
                <a:latin typeface="Arial" pitchFamily="34" charset="0"/>
                <a:cs typeface="Arial" pitchFamily="34" charset="0"/>
              </a:rPr>
              <a:t>Strassbourg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rgbClr val="35708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390247" y="3663294"/>
            <a:ext cx="27254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 smtClean="0">
                <a:solidFill>
                  <a:srgbClr val="35708B"/>
                </a:solidFill>
              </a:rPr>
              <a:t>Düsseldorf, Germany</a:t>
            </a:r>
            <a:endParaRPr lang="de-DE" sz="2100" dirty="0">
              <a:solidFill>
                <a:srgbClr val="35708B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449782" y="4249867"/>
            <a:ext cx="2321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sz="1600" dirty="0" smtClean="0">
                <a:solidFill>
                  <a:srgbClr val="347B80"/>
                </a:solidFill>
                <a:latin typeface="Arial" pitchFamily="34" charset="0"/>
                <a:cs typeface="Arial" pitchFamily="34" charset="0"/>
              </a:rPr>
              <a:t>WWW.MPIE.DE</a:t>
            </a:r>
          </a:p>
          <a:p>
            <a:pPr lvl="0" algn="l"/>
            <a:r>
              <a:rPr lang="de-DE" sz="1600" dirty="0" smtClean="0">
                <a:solidFill>
                  <a:srgbClr val="347B80"/>
                </a:solidFill>
                <a:latin typeface="Arial" pitchFamily="34" charset="0"/>
                <a:cs typeface="Arial" pitchFamily="34" charset="0"/>
              </a:rPr>
              <a:t>d.raabe@mpie.de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5EE8C0D-EEE8-4D92-8FD0-18D28A23A61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5363" name="Rectangle 31"/>
          <p:cNvSpPr>
            <a:spLocks noChangeArrowheads="1"/>
          </p:cNvSpPr>
          <p:nvPr/>
        </p:nvSpPr>
        <p:spPr bwMode="auto">
          <a:xfrm>
            <a:off x="19938" y="6402277"/>
            <a:ext cx="40815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nl-NL" sz="1000" i="1" dirty="0"/>
              <a:t>* GND: geometrically necessary dislocations (accomodate curvature)</a:t>
            </a:r>
            <a:endParaRPr lang="de-DE" sz="1000" i="1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36850" y="3249613"/>
            <a:ext cx="6119813" cy="936625"/>
            <a:chOff x="1484" y="2247"/>
            <a:chExt cx="3855" cy="590"/>
          </a:xfrm>
        </p:grpSpPr>
        <p:sp>
          <p:nvSpPr>
            <p:cNvPr id="15453" name="AutoShape 3"/>
            <p:cNvSpPr>
              <a:spLocks noChangeArrowheads="1"/>
            </p:cNvSpPr>
            <p:nvPr/>
          </p:nvSpPr>
          <p:spPr bwMode="auto">
            <a:xfrm rot="-7309647">
              <a:off x="4976" y="2474"/>
              <a:ext cx="590" cy="136"/>
            </a:xfrm>
            <a:prstGeom prst="rightArrow">
              <a:avLst>
                <a:gd name="adj1" fmla="val 50000"/>
                <a:gd name="adj2" fmla="val 108456"/>
              </a:avLst>
            </a:prstGeom>
            <a:solidFill>
              <a:schemeClr val="folHlink"/>
            </a:solidFill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5454" name="AutoShape 4"/>
            <p:cNvSpPr>
              <a:spLocks noChangeArrowheads="1"/>
            </p:cNvSpPr>
            <p:nvPr/>
          </p:nvSpPr>
          <p:spPr bwMode="auto">
            <a:xfrm rot="-7309647">
              <a:off x="1257" y="2474"/>
              <a:ext cx="590" cy="136"/>
            </a:xfrm>
            <a:prstGeom prst="rightArrow">
              <a:avLst>
                <a:gd name="adj1" fmla="val 50000"/>
                <a:gd name="adj2" fmla="val 108456"/>
              </a:avLst>
            </a:prstGeom>
            <a:solidFill>
              <a:schemeClr val="folHlink"/>
            </a:solidFill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l"/>
              <a:endParaRPr lang="de-DE"/>
            </a:p>
          </p:txBody>
        </p:sp>
      </p:grp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540000" y="5218113"/>
            <a:ext cx="358775" cy="433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de-DE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633663" y="4198938"/>
            <a:ext cx="6480175" cy="2039937"/>
            <a:chOff x="1529" y="2700"/>
            <a:chExt cx="4082" cy="1285"/>
          </a:xfrm>
        </p:grpSpPr>
        <p:sp>
          <p:nvSpPr>
            <p:cNvPr id="15445" name="AutoShape 7"/>
            <p:cNvSpPr>
              <a:spLocks noChangeArrowheads="1"/>
            </p:cNvSpPr>
            <p:nvPr/>
          </p:nvSpPr>
          <p:spPr bwMode="auto">
            <a:xfrm>
              <a:off x="1529" y="3349"/>
              <a:ext cx="422" cy="453"/>
            </a:xfrm>
            <a:prstGeom prst="rtTriangle">
              <a:avLst/>
            </a:prstGeom>
            <a:solidFill>
              <a:srgbClr val="FFCC99">
                <a:alpha val="56078"/>
              </a:srgbClr>
            </a:solidFill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sp>
          <p:nvSpPr>
            <p:cNvPr id="15446" name="AutoShape 8"/>
            <p:cNvSpPr>
              <a:spLocks noChangeAspect="1" noChangeArrowheads="1"/>
            </p:cNvSpPr>
            <p:nvPr/>
          </p:nvSpPr>
          <p:spPr bwMode="auto">
            <a:xfrm rot="10800000">
              <a:off x="5260" y="3016"/>
              <a:ext cx="125" cy="124"/>
            </a:xfrm>
            <a:prstGeom prst="rtTriangle">
              <a:avLst/>
            </a:prstGeom>
            <a:solidFill>
              <a:srgbClr val="FFCC99">
                <a:alpha val="56078"/>
              </a:srgbClr>
            </a:solidFill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/>
              <a:endParaRPr lang="de-DE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529" y="2700"/>
              <a:ext cx="4082" cy="1285"/>
              <a:chOff x="1529" y="2700"/>
              <a:chExt cx="4082" cy="1285"/>
            </a:xfrm>
          </p:grpSpPr>
          <p:sp>
            <p:nvSpPr>
              <p:cNvPr id="15448" name="AutoShape 10"/>
              <p:cNvSpPr>
                <a:spLocks noChangeArrowheads="1"/>
              </p:cNvSpPr>
              <p:nvPr/>
            </p:nvSpPr>
            <p:spPr bwMode="auto">
              <a:xfrm rot="-5400000">
                <a:off x="5430" y="2973"/>
                <a:ext cx="136" cy="226"/>
              </a:xfrm>
              <a:prstGeom prst="parallelogram">
                <a:avLst>
                  <a:gd name="adj" fmla="val 0"/>
                </a:avLst>
              </a:prstGeom>
              <a:solidFill>
                <a:srgbClr val="FFCC99">
                  <a:alpha val="56078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15449" name="AutoShape 11"/>
              <p:cNvSpPr>
                <a:spLocks noChangeArrowheads="1"/>
              </p:cNvSpPr>
              <p:nvPr/>
            </p:nvSpPr>
            <p:spPr bwMode="auto">
              <a:xfrm rot="10800000" flipV="1">
                <a:off x="1529" y="3803"/>
                <a:ext cx="4080" cy="182"/>
              </a:xfrm>
              <a:prstGeom prst="parallelogram">
                <a:avLst>
                  <a:gd name="adj" fmla="val 0"/>
                </a:avLst>
              </a:prstGeom>
              <a:solidFill>
                <a:srgbClr val="FFCC99">
                  <a:alpha val="56078"/>
                </a:srgbClr>
              </a:solidFill>
              <a:ln w="1270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15450" name="AutoShape 12"/>
              <p:cNvSpPr>
                <a:spLocks noChangeArrowheads="1"/>
              </p:cNvSpPr>
              <p:nvPr/>
            </p:nvSpPr>
            <p:spPr bwMode="auto">
              <a:xfrm rot="10800000" flipV="1">
                <a:off x="5423" y="3154"/>
                <a:ext cx="181" cy="650"/>
              </a:xfrm>
              <a:prstGeom prst="parallelogram">
                <a:avLst>
                  <a:gd name="adj" fmla="val 0"/>
                </a:avLst>
              </a:prstGeom>
              <a:solidFill>
                <a:srgbClr val="FFCC99">
                  <a:alpha val="56078"/>
                </a:srgbClr>
              </a:solidFill>
              <a:ln w="1270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15451" name="AutoShape 13"/>
              <p:cNvSpPr>
                <a:spLocks noChangeArrowheads="1"/>
              </p:cNvSpPr>
              <p:nvPr/>
            </p:nvSpPr>
            <p:spPr bwMode="auto">
              <a:xfrm rot="10800000" flipV="1">
                <a:off x="1529" y="3018"/>
                <a:ext cx="272" cy="605"/>
              </a:xfrm>
              <a:prstGeom prst="parallelogram">
                <a:avLst>
                  <a:gd name="adj" fmla="val 0"/>
                </a:avLst>
              </a:prstGeom>
              <a:solidFill>
                <a:srgbClr val="FFCC99">
                  <a:alpha val="56078"/>
                </a:srgbClr>
              </a:solidFill>
              <a:ln w="1270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  <p:sp>
            <p:nvSpPr>
              <p:cNvPr id="15452" name="AutoShape 14"/>
              <p:cNvSpPr>
                <a:spLocks noChangeArrowheads="1"/>
              </p:cNvSpPr>
              <p:nvPr/>
            </p:nvSpPr>
            <p:spPr bwMode="auto">
              <a:xfrm rot="10800000" flipV="1">
                <a:off x="1529" y="2700"/>
                <a:ext cx="4080" cy="318"/>
              </a:xfrm>
              <a:prstGeom prst="parallelogram">
                <a:avLst>
                  <a:gd name="adj" fmla="val 0"/>
                </a:avLst>
              </a:prstGeom>
              <a:solidFill>
                <a:srgbClr val="FFCC99">
                  <a:alpha val="56078"/>
                </a:srgbClr>
              </a:solidFill>
              <a:ln w="1270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/>
                <a:endParaRPr lang="de-DE"/>
              </a:p>
            </p:txBody>
          </p:sp>
        </p:grp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15875" y="4419600"/>
            <a:ext cx="709613" cy="947738"/>
            <a:chOff x="4642" y="24995"/>
            <a:chExt cx="726" cy="757"/>
          </a:xfrm>
        </p:grpSpPr>
        <p:sp>
          <p:nvSpPr>
            <p:cNvPr id="15439" name="Line 16"/>
            <p:cNvSpPr>
              <a:spLocks noChangeShapeType="1"/>
            </p:cNvSpPr>
            <p:nvPr/>
          </p:nvSpPr>
          <p:spPr bwMode="auto">
            <a:xfrm>
              <a:off x="4864" y="25411"/>
              <a:ext cx="227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440" name="Text Box 17"/>
            <p:cNvSpPr txBox="1">
              <a:spLocks noChangeArrowheads="1"/>
            </p:cNvSpPr>
            <p:nvPr/>
          </p:nvSpPr>
          <p:spPr bwMode="auto">
            <a:xfrm>
              <a:off x="4887" y="25180"/>
              <a:ext cx="481" cy="18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defTabSz="915988" eaLnBrk="0" hangingPunct="0"/>
              <a:r>
                <a:rPr lang="en-US" sz="900">
                  <a:latin typeface="Times New Roman" pitchFamily="18" charset="0"/>
                </a:rPr>
                <a:t>[-110]</a:t>
              </a:r>
            </a:p>
          </p:txBody>
        </p:sp>
        <p:sp>
          <p:nvSpPr>
            <p:cNvPr id="15441" name="Text Box 18"/>
            <p:cNvSpPr txBox="1">
              <a:spLocks noChangeArrowheads="1"/>
            </p:cNvSpPr>
            <p:nvPr/>
          </p:nvSpPr>
          <p:spPr bwMode="auto">
            <a:xfrm rot="-5400000">
              <a:off x="4586" y="25051"/>
              <a:ext cx="345" cy="23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defTabSz="915988" eaLnBrk="0" hangingPunct="0"/>
              <a:r>
                <a:rPr lang="en-US" sz="900">
                  <a:latin typeface="Times New Roman" pitchFamily="18" charset="0"/>
                </a:rPr>
                <a:t>[111]</a:t>
              </a:r>
            </a:p>
          </p:txBody>
        </p:sp>
        <p:sp>
          <p:nvSpPr>
            <p:cNvPr id="15442" name="Text Box 19"/>
            <p:cNvSpPr txBox="1">
              <a:spLocks noChangeArrowheads="1"/>
            </p:cNvSpPr>
            <p:nvPr/>
          </p:nvSpPr>
          <p:spPr bwMode="auto">
            <a:xfrm rot="2700000">
              <a:off x="4719" y="25448"/>
              <a:ext cx="375" cy="23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defTabSz="915988" eaLnBrk="0" hangingPunct="0"/>
              <a:r>
                <a:rPr lang="en-US" sz="900">
                  <a:latin typeface="Times New Roman" pitchFamily="18" charset="0"/>
                </a:rPr>
                <a:t>[11-2]</a:t>
              </a:r>
            </a:p>
          </p:txBody>
        </p:sp>
        <p:sp>
          <p:nvSpPr>
            <p:cNvPr id="15443" name="Line 20"/>
            <p:cNvSpPr>
              <a:spLocks noChangeShapeType="1"/>
            </p:cNvSpPr>
            <p:nvPr/>
          </p:nvSpPr>
          <p:spPr bwMode="auto">
            <a:xfrm>
              <a:off x="4864" y="25411"/>
              <a:ext cx="3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444" name="Line 21"/>
            <p:cNvSpPr>
              <a:spLocks noChangeShapeType="1"/>
            </p:cNvSpPr>
            <p:nvPr/>
          </p:nvSpPr>
          <p:spPr bwMode="auto">
            <a:xfrm flipV="1">
              <a:off x="4864" y="25139"/>
              <a:ext cx="0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1613" y="919163"/>
            <a:ext cx="8093075" cy="2201862"/>
            <a:chOff x="199" y="554"/>
            <a:chExt cx="5561" cy="1629"/>
          </a:xfrm>
        </p:grpSpPr>
        <p:pic>
          <p:nvPicPr>
            <p:cNvPr id="15434" name="Picture 23" descr="from slice-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9" y="554"/>
              <a:ext cx="4694" cy="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35" name="Text Box 24"/>
            <p:cNvSpPr txBox="1">
              <a:spLocks noChangeArrowheads="1"/>
            </p:cNvSpPr>
            <p:nvPr/>
          </p:nvSpPr>
          <p:spPr bwMode="auto">
            <a:xfrm>
              <a:off x="4535" y="1753"/>
              <a:ext cx="1225" cy="4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just" defTabSz="915988" eaLnBrk="0" hangingPunct="0"/>
              <a:r>
                <a:rPr lang="en-US" sz="1600">
                  <a:latin typeface="Times New Roman" pitchFamily="18" charset="0"/>
                </a:rPr>
                <a:t>Misorientation angle</a:t>
              </a:r>
            </a:p>
          </p:txBody>
        </p:sp>
        <p:pic>
          <p:nvPicPr>
            <p:cNvPr id="15436" name="Picture 2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89" y="1128"/>
              <a:ext cx="182" cy="5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5437" name="Text Box 26"/>
            <p:cNvSpPr txBox="1">
              <a:spLocks noChangeArrowheads="1"/>
            </p:cNvSpPr>
            <p:nvPr/>
          </p:nvSpPr>
          <p:spPr bwMode="auto">
            <a:xfrm>
              <a:off x="5125" y="1552"/>
              <a:ext cx="544" cy="2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just" defTabSz="915988" eaLnBrk="0" hangingPunct="0"/>
              <a:r>
                <a:rPr lang="en-US" sz="1600">
                  <a:latin typeface="Times New Roman" pitchFamily="18" charset="0"/>
                </a:rPr>
                <a:t>0</a:t>
              </a:r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°</a:t>
              </a:r>
            </a:p>
          </p:txBody>
        </p:sp>
        <p:sp>
          <p:nvSpPr>
            <p:cNvPr id="15438" name="Text Box 27"/>
            <p:cNvSpPr txBox="1">
              <a:spLocks noChangeArrowheads="1"/>
            </p:cNvSpPr>
            <p:nvPr/>
          </p:nvSpPr>
          <p:spPr bwMode="auto">
            <a:xfrm>
              <a:off x="5125" y="1053"/>
              <a:ext cx="544" cy="2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just" defTabSz="915988" eaLnBrk="0" hangingPunct="0"/>
              <a:r>
                <a:rPr lang="en-US" sz="1600">
                  <a:latin typeface="Times New Roman" pitchFamily="18" charset="0"/>
                </a:rPr>
                <a:t>20</a:t>
              </a:r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°</a:t>
              </a:r>
            </a:p>
          </p:txBody>
        </p:sp>
      </p:grpSp>
      <p:pic>
        <p:nvPicPr>
          <p:cNvPr id="214045" name="Picture 29" descr="3D_EBSD_indent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938" y="2594817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266825" y="4335463"/>
            <a:ext cx="7556500" cy="1665287"/>
            <a:chOff x="798" y="2731"/>
            <a:chExt cx="4760" cy="1049"/>
          </a:xfrm>
        </p:grpSpPr>
        <p:pic>
          <p:nvPicPr>
            <p:cNvPr id="15432" name="Picture 31" descr="total miorientation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09" y="2731"/>
              <a:ext cx="3749" cy="1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33" name="AutoShape 32"/>
            <p:cNvSpPr>
              <a:spLocks noChangeArrowheads="1"/>
            </p:cNvSpPr>
            <p:nvPr/>
          </p:nvSpPr>
          <p:spPr bwMode="auto">
            <a:xfrm rot="1623824">
              <a:off x="798" y="3137"/>
              <a:ext cx="590" cy="136"/>
            </a:xfrm>
            <a:prstGeom prst="rightArrow">
              <a:avLst>
                <a:gd name="adj1" fmla="val 50000"/>
                <a:gd name="adj2" fmla="val 108456"/>
              </a:avLst>
            </a:prstGeom>
            <a:solidFill>
              <a:srgbClr val="FFCC99"/>
            </a:solidFill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l"/>
              <a:endParaRPr lang="de-DE"/>
            </a:p>
          </p:txBody>
        </p:sp>
      </p:grpSp>
      <p:sp>
        <p:nvSpPr>
          <p:cNvPr id="15371" name="Rectangle 33"/>
          <p:cNvSpPr>
            <a:spLocks noChangeArrowheads="1"/>
          </p:cNvSpPr>
          <p:nvPr/>
        </p:nvSpPr>
        <p:spPr bwMode="auto">
          <a:xfrm>
            <a:off x="4548586" y="6646180"/>
            <a:ext cx="4541770" cy="21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85000"/>
              </a:lnSpc>
            </a:pPr>
            <a:r>
              <a:rPr lang="it-IT" sz="900" i="1" dirty="0" err="1" smtClean="0">
                <a:solidFill>
                  <a:srgbClr val="B2B2B2"/>
                </a:solidFill>
              </a:rPr>
              <a:t>Zaafarani</a:t>
            </a:r>
            <a:r>
              <a:rPr lang="it-IT" sz="900" i="1" dirty="0" smtClean="0">
                <a:solidFill>
                  <a:srgbClr val="B2B2B2"/>
                </a:solidFill>
              </a:rPr>
              <a:t> </a:t>
            </a:r>
            <a:r>
              <a:rPr lang="it-IT" sz="900" i="1" dirty="0" err="1" smtClean="0">
                <a:solidFill>
                  <a:srgbClr val="B2B2B2"/>
                </a:solidFill>
              </a:rPr>
              <a:t>et</a:t>
            </a:r>
            <a:r>
              <a:rPr lang="it-IT" sz="900" i="1" dirty="0" smtClean="0">
                <a:solidFill>
                  <a:srgbClr val="B2B2B2"/>
                </a:solidFill>
              </a:rPr>
              <a:t> al. </a:t>
            </a:r>
            <a:r>
              <a:rPr lang="it-IT" sz="900" i="1" dirty="0" err="1" smtClean="0">
                <a:solidFill>
                  <a:srgbClr val="B2B2B2"/>
                </a:solidFill>
              </a:rPr>
              <a:t>Acta</a:t>
            </a:r>
            <a:r>
              <a:rPr lang="it-IT" sz="900" i="1" dirty="0" smtClean="0">
                <a:solidFill>
                  <a:srgbClr val="B2B2B2"/>
                </a:solidFill>
              </a:rPr>
              <a:t> </a:t>
            </a:r>
            <a:r>
              <a:rPr lang="it-IT" sz="900" i="1" dirty="0" err="1" smtClean="0">
                <a:solidFill>
                  <a:srgbClr val="B2B2B2"/>
                </a:solidFill>
              </a:rPr>
              <a:t>Mat</a:t>
            </a:r>
            <a:r>
              <a:rPr lang="it-IT" sz="900" i="1" dirty="0" smtClean="0">
                <a:solidFill>
                  <a:srgbClr val="B2B2B2"/>
                </a:solidFill>
              </a:rPr>
              <a:t>. </a:t>
            </a:r>
            <a:r>
              <a:rPr lang="it-IT" sz="900" i="1" dirty="0">
                <a:solidFill>
                  <a:srgbClr val="B2B2B2"/>
                </a:solidFill>
              </a:rPr>
              <a:t>54 (2006) 1707</a:t>
            </a:r>
            <a:r>
              <a:rPr lang="it-IT" sz="900" i="1" dirty="0" smtClean="0">
                <a:solidFill>
                  <a:srgbClr val="B2B2B2"/>
                </a:solidFill>
              </a:rPr>
              <a:t>;</a:t>
            </a:r>
            <a:r>
              <a:rPr lang="nl-NL" sz="900" i="1" dirty="0" smtClean="0">
                <a:solidFill>
                  <a:srgbClr val="B2B2B2"/>
                </a:solidFill>
              </a:rPr>
              <a:t> Wang et al. Acta Mat. 52 (2004) 2229</a:t>
            </a:r>
            <a:endParaRPr lang="it-IT" sz="900" i="1" dirty="0">
              <a:solidFill>
                <a:srgbClr val="B2B2B2"/>
              </a:solidFill>
            </a:endParaRP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-21260" y="2511467"/>
            <a:ext cx="9144000" cy="3802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385" name="Rectangle 123"/>
          <p:cNvSpPr>
            <a:spLocks noChangeArrowheads="1"/>
          </p:cNvSpPr>
          <p:nvPr/>
        </p:nvSpPr>
        <p:spPr bwMode="auto">
          <a:xfrm>
            <a:off x="252413" y="563563"/>
            <a:ext cx="63293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/>
              <a:t>Cu, 60° conical, tip radius 1μm, loading rate 1.82mN/s, loads:  4000μN, 6000μN, 8000μN, 10000μN</a:t>
            </a:r>
          </a:p>
        </p:txBody>
      </p:sp>
      <p:sp>
        <p:nvSpPr>
          <p:cNvPr id="17532" name="Rectangle 124"/>
          <p:cNvSpPr>
            <a:spLocks noChangeArrowheads="1"/>
          </p:cNvSpPr>
          <p:nvPr/>
        </p:nvSpPr>
        <p:spPr bwMode="auto">
          <a:xfrm>
            <a:off x="217488" y="1092200"/>
            <a:ext cx="29130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1600" dirty="0" err="1"/>
              <a:t>Hardness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GND* in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experiment</a:t>
            </a:r>
            <a:endParaRPr lang="de-DE" sz="1600" dirty="0"/>
          </a:p>
          <a:p>
            <a:pPr algn="l"/>
            <a:endParaRPr lang="de-DE" sz="1600" dirty="0"/>
          </a:p>
          <a:p>
            <a:pPr algn="l"/>
            <a:r>
              <a:rPr lang="de-DE" sz="1600" dirty="0"/>
              <a:t>Higher GND </a:t>
            </a:r>
            <a:r>
              <a:rPr lang="de-DE" sz="1600" dirty="0" err="1"/>
              <a:t>density</a:t>
            </a:r>
            <a:r>
              <a:rPr lang="de-DE" sz="1600" dirty="0"/>
              <a:t> </a:t>
            </a:r>
            <a:r>
              <a:rPr lang="de-DE" sz="1600" dirty="0" err="1"/>
              <a:t>at</a:t>
            </a:r>
            <a:r>
              <a:rPr lang="de-DE" sz="1600" dirty="0"/>
              <a:t> </a:t>
            </a:r>
            <a:r>
              <a:rPr lang="de-DE" sz="1600" dirty="0" err="1"/>
              <a:t>smaller</a:t>
            </a:r>
            <a:r>
              <a:rPr lang="de-DE" sz="1600" dirty="0"/>
              <a:t> </a:t>
            </a:r>
            <a:r>
              <a:rPr lang="de-DE" sz="1600" dirty="0" err="1" smtClean="0"/>
              <a:t>scales</a:t>
            </a:r>
            <a:r>
              <a:rPr lang="de-DE" sz="1600" dirty="0" smtClean="0"/>
              <a:t>?</a:t>
            </a:r>
            <a:endParaRPr lang="de-DE" sz="1600" dirty="0"/>
          </a:p>
        </p:txBody>
      </p:sp>
      <p:grpSp>
        <p:nvGrpSpPr>
          <p:cNvPr id="8" name="Group 128"/>
          <p:cNvGrpSpPr>
            <a:grpSpLocks/>
          </p:cNvGrpSpPr>
          <p:nvPr/>
        </p:nvGrpSpPr>
        <p:grpSpPr bwMode="auto">
          <a:xfrm>
            <a:off x="2641600" y="1258888"/>
            <a:ext cx="3063875" cy="3168650"/>
            <a:chOff x="2159" y="696"/>
            <a:chExt cx="1930" cy="1996"/>
          </a:xfrm>
        </p:grpSpPr>
        <p:pic>
          <p:nvPicPr>
            <p:cNvPr id="15400" name="Picture 33"/>
            <p:cNvPicPr>
              <a:picLocks noChangeAspect="1" noChangeArrowheads="1"/>
            </p:cNvPicPr>
            <p:nvPr/>
          </p:nvPicPr>
          <p:blipFill>
            <a:blip r:embed="rId7" cstate="print"/>
            <a:srcRect t="2470"/>
            <a:stretch>
              <a:fillRect/>
            </a:stretch>
          </p:blipFill>
          <p:spPr bwMode="auto">
            <a:xfrm>
              <a:off x="2470" y="696"/>
              <a:ext cx="1619" cy="199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7535" name="AutoShape 127"/>
            <p:cNvSpPr>
              <a:spLocks noChangeArrowheads="1"/>
            </p:cNvSpPr>
            <p:nvPr/>
          </p:nvSpPr>
          <p:spPr bwMode="auto">
            <a:xfrm rot="8975335">
              <a:off x="2159" y="1658"/>
              <a:ext cx="248" cy="215"/>
            </a:xfrm>
            <a:prstGeom prst="rightArrow">
              <a:avLst>
                <a:gd name="adj1" fmla="val 50000"/>
                <a:gd name="adj2" fmla="val 28837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9" name="Group 140"/>
          <p:cNvGrpSpPr>
            <a:grpSpLocks/>
          </p:cNvGrpSpPr>
          <p:nvPr/>
        </p:nvGrpSpPr>
        <p:grpSpPr bwMode="auto">
          <a:xfrm>
            <a:off x="5975350" y="704850"/>
            <a:ext cx="3027363" cy="2808288"/>
            <a:chOff x="3764" y="444"/>
            <a:chExt cx="1907" cy="1769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3764" y="885"/>
              <a:ext cx="1907" cy="1328"/>
              <a:chOff x="3783" y="775"/>
              <a:chExt cx="2529" cy="1918"/>
            </a:xfrm>
          </p:grpSpPr>
          <p:pic>
            <p:nvPicPr>
              <p:cNvPr id="15391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-636" t="-726"/>
              <a:stretch>
                <a:fillRect/>
              </a:stretch>
            </p:blipFill>
            <p:spPr bwMode="auto">
              <a:xfrm>
                <a:off x="3783" y="775"/>
                <a:ext cx="2529" cy="19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grpSp>
            <p:nvGrpSpPr>
              <p:cNvPr id="11" name="Group 5"/>
              <p:cNvGrpSpPr>
                <a:grpSpLocks/>
              </p:cNvGrpSpPr>
              <p:nvPr/>
            </p:nvGrpSpPr>
            <p:grpSpPr bwMode="auto">
              <a:xfrm>
                <a:off x="3820" y="1476"/>
                <a:ext cx="1205" cy="1165"/>
                <a:chOff x="2822" y="1979"/>
                <a:chExt cx="1205" cy="1165"/>
              </a:xfrm>
            </p:grpSpPr>
            <p:grpSp>
              <p:nvGrpSpPr>
                <p:cNvPr id="12" name="Group 6"/>
                <p:cNvGrpSpPr>
                  <a:grpSpLocks/>
                </p:cNvGrpSpPr>
                <p:nvPr/>
              </p:nvGrpSpPr>
              <p:grpSpPr bwMode="auto">
                <a:xfrm>
                  <a:off x="3061" y="2205"/>
                  <a:ext cx="545" cy="771"/>
                  <a:chOff x="3061" y="2205"/>
                  <a:chExt cx="545" cy="771"/>
                </a:xfrm>
              </p:grpSpPr>
              <p:sp>
                <p:nvSpPr>
                  <p:cNvPr id="1539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152" y="2614"/>
                    <a:ext cx="45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398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61" y="2614"/>
                    <a:ext cx="91" cy="36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399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52" y="2205"/>
                    <a:ext cx="0" cy="409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3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470" y="2614"/>
                  <a:ext cx="55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 eaLnBrk="0" hangingPunct="0"/>
                  <a:r>
                    <a:rPr lang="de-DE" sz="1200" b="1">
                      <a:solidFill>
                        <a:schemeClr val="bg1"/>
                      </a:solidFill>
                    </a:rPr>
                    <a:t>[-110]</a:t>
                  </a:r>
                </a:p>
              </p:txBody>
            </p:sp>
            <p:sp>
              <p:nvSpPr>
                <p:cNvPr id="15395" name="Text Box 11"/>
                <p:cNvSpPr txBox="1">
                  <a:spLocks noChangeArrowheads="1"/>
                </p:cNvSpPr>
                <p:nvPr/>
              </p:nvSpPr>
              <p:spPr bwMode="auto">
                <a:xfrm rot="-4472690">
                  <a:off x="2692" y="2751"/>
                  <a:ext cx="557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 eaLnBrk="0" hangingPunct="0"/>
                  <a:r>
                    <a:rPr lang="de-DE" sz="1200" b="1">
                      <a:solidFill>
                        <a:schemeClr val="bg1"/>
                      </a:solidFill>
                    </a:rPr>
                    <a:t>[11-2]</a:t>
                  </a:r>
                </a:p>
              </p:txBody>
            </p:sp>
            <p:sp>
              <p:nvSpPr>
                <p:cNvPr id="1539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822" y="1979"/>
                  <a:ext cx="55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 eaLnBrk="0" hangingPunct="0"/>
                  <a:r>
                    <a:rPr lang="de-DE" sz="1200" b="1">
                      <a:solidFill>
                        <a:schemeClr val="bg1"/>
                      </a:solidFill>
                    </a:rPr>
                    <a:t>[111]</a:t>
                  </a:r>
                </a:p>
              </p:txBody>
            </p:sp>
          </p:grpSp>
        </p:grpSp>
        <p:pic>
          <p:nvPicPr>
            <p:cNvPr id="15390" name="Picture 30" descr="10000x03"/>
            <p:cNvPicPr>
              <a:picLocks noChangeAspect="1" noChangeArrowheads="1"/>
            </p:cNvPicPr>
            <p:nvPr/>
          </p:nvPicPr>
          <p:blipFill>
            <a:blip r:embed="rId9" cstate="print"/>
            <a:srcRect b="11102"/>
            <a:stretch>
              <a:fillRect/>
            </a:stretch>
          </p:blipFill>
          <p:spPr bwMode="auto">
            <a:xfrm>
              <a:off x="4529" y="444"/>
              <a:ext cx="908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smtClean="0">
                <a:solidFill>
                  <a:schemeClr val="bg1"/>
                </a:solidFill>
              </a:rPr>
              <a:t>Nanoindentation (</a:t>
            </a:r>
            <a:r>
              <a:rPr lang="de-DE" sz="2000" b="1" dirty="0" err="1" smtClean="0">
                <a:solidFill>
                  <a:schemeClr val="bg1"/>
                </a:solidFill>
              </a:rPr>
              <a:t>smaller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is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stronger</a:t>
            </a:r>
            <a:r>
              <a:rPr lang="de-DE" sz="2000" b="1" dirty="0" smtClean="0">
                <a:solidFill>
                  <a:schemeClr val="bg1"/>
                </a:solidFill>
              </a:rPr>
              <a:t>): 3D EBSD </a:t>
            </a:r>
            <a:r>
              <a:rPr lang="de-DE" sz="2000" b="1" dirty="0" err="1" smtClean="0">
                <a:solidFill>
                  <a:schemeClr val="bg1"/>
                </a:solidFill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</a:rPr>
              <a:t> CPFEM</a:t>
            </a:r>
            <a:endParaRPr lang="en-GB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8" grpId="0" animBg="1"/>
      <p:bldP spid="175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5EE8C0D-EEE8-4D92-8FD0-18D28A23A619}" type="slidenum">
              <a:rPr lang="en-US" smtClean="0"/>
              <a:pPr/>
              <a:t>10</a:t>
            </a:fld>
            <a:endParaRPr lang="en-US" smtClean="0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1613" y="919163"/>
            <a:ext cx="7960640" cy="1685526"/>
            <a:chOff x="199" y="554"/>
            <a:chExt cx="5470" cy="1247"/>
          </a:xfrm>
        </p:grpSpPr>
        <p:pic>
          <p:nvPicPr>
            <p:cNvPr id="15434" name="Picture 23" descr="from slice-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9" y="554"/>
              <a:ext cx="4694" cy="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36" name="Picture 2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89" y="1128"/>
              <a:ext cx="182" cy="5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5437" name="Text Box 26"/>
            <p:cNvSpPr txBox="1">
              <a:spLocks noChangeArrowheads="1"/>
            </p:cNvSpPr>
            <p:nvPr/>
          </p:nvSpPr>
          <p:spPr bwMode="auto">
            <a:xfrm>
              <a:off x="5125" y="1552"/>
              <a:ext cx="544" cy="2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just" defTabSz="915988" eaLnBrk="0" hangingPunct="0"/>
              <a:r>
                <a:rPr lang="en-US" sz="1600">
                  <a:latin typeface="Times New Roman" pitchFamily="18" charset="0"/>
                </a:rPr>
                <a:t>0</a:t>
              </a:r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°</a:t>
              </a:r>
            </a:p>
          </p:txBody>
        </p:sp>
        <p:sp>
          <p:nvSpPr>
            <p:cNvPr id="15438" name="Text Box 27"/>
            <p:cNvSpPr txBox="1">
              <a:spLocks noChangeArrowheads="1"/>
            </p:cNvSpPr>
            <p:nvPr/>
          </p:nvSpPr>
          <p:spPr bwMode="auto">
            <a:xfrm>
              <a:off x="5125" y="1053"/>
              <a:ext cx="544" cy="2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just" defTabSz="915988" eaLnBrk="0" hangingPunct="0"/>
              <a:r>
                <a:rPr lang="en-US" sz="1600">
                  <a:latin typeface="Times New Roman" pitchFamily="18" charset="0"/>
                </a:rPr>
                <a:t>20</a:t>
              </a:r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°</a:t>
              </a:r>
            </a:p>
          </p:txBody>
        </p:sp>
      </p:grpSp>
      <p:sp>
        <p:nvSpPr>
          <p:cNvPr id="15371" name="Rectangle 33"/>
          <p:cNvSpPr>
            <a:spLocks noChangeArrowheads="1"/>
          </p:cNvSpPr>
          <p:nvPr/>
        </p:nvSpPr>
        <p:spPr bwMode="auto">
          <a:xfrm>
            <a:off x="4548586" y="6646180"/>
            <a:ext cx="4541770" cy="21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85000"/>
              </a:lnSpc>
            </a:pPr>
            <a:r>
              <a:rPr lang="it-IT" sz="900" i="1" dirty="0" err="1" smtClean="0">
                <a:solidFill>
                  <a:srgbClr val="B2B2B2"/>
                </a:solidFill>
              </a:rPr>
              <a:t>Zaafarani</a:t>
            </a:r>
            <a:r>
              <a:rPr lang="it-IT" sz="900" i="1" dirty="0" smtClean="0">
                <a:solidFill>
                  <a:srgbClr val="B2B2B2"/>
                </a:solidFill>
              </a:rPr>
              <a:t> </a:t>
            </a:r>
            <a:r>
              <a:rPr lang="it-IT" sz="900" i="1" dirty="0" err="1" smtClean="0">
                <a:solidFill>
                  <a:srgbClr val="B2B2B2"/>
                </a:solidFill>
              </a:rPr>
              <a:t>et</a:t>
            </a:r>
            <a:r>
              <a:rPr lang="it-IT" sz="900" i="1" dirty="0" smtClean="0">
                <a:solidFill>
                  <a:srgbClr val="B2B2B2"/>
                </a:solidFill>
              </a:rPr>
              <a:t> al. </a:t>
            </a:r>
            <a:r>
              <a:rPr lang="it-IT" sz="900" i="1" dirty="0" err="1" smtClean="0">
                <a:solidFill>
                  <a:srgbClr val="B2B2B2"/>
                </a:solidFill>
              </a:rPr>
              <a:t>Acta</a:t>
            </a:r>
            <a:r>
              <a:rPr lang="it-IT" sz="900" i="1" dirty="0" smtClean="0">
                <a:solidFill>
                  <a:srgbClr val="B2B2B2"/>
                </a:solidFill>
              </a:rPr>
              <a:t> </a:t>
            </a:r>
            <a:r>
              <a:rPr lang="it-IT" sz="900" i="1" dirty="0" err="1" smtClean="0">
                <a:solidFill>
                  <a:srgbClr val="B2B2B2"/>
                </a:solidFill>
              </a:rPr>
              <a:t>Mat</a:t>
            </a:r>
            <a:r>
              <a:rPr lang="it-IT" sz="900" i="1" dirty="0" smtClean="0">
                <a:solidFill>
                  <a:srgbClr val="B2B2B2"/>
                </a:solidFill>
              </a:rPr>
              <a:t>. </a:t>
            </a:r>
            <a:r>
              <a:rPr lang="it-IT" sz="900" i="1" dirty="0">
                <a:solidFill>
                  <a:srgbClr val="B2B2B2"/>
                </a:solidFill>
              </a:rPr>
              <a:t>54 (2006) 1707</a:t>
            </a:r>
            <a:r>
              <a:rPr lang="it-IT" sz="900" i="1" dirty="0" smtClean="0">
                <a:solidFill>
                  <a:srgbClr val="B2B2B2"/>
                </a:solidFill>
              </a:rPr>
              <a:t>;</a:t>
            </a:r>
            <a:r>
              <a:rPr lang="nl-NL" sz="900" i="1" dirty="0" smtClean="0">
                <a:solidFill>
                  <a:srgbClr val="B2B2B2"/>
                </a:solidFill>
              </a:rPr>
              <a:t> Wang et al. Acta Mat. 52 (2004) 2229</a:t>
            </a:r>
            <a:endParaRPr lang="it-IT" sz="900" i="1" dirty="0">
              <a:solidFill>
                <a:srgbClr val="B2B2B2"/>
              </a:solidFill>
            </a:endParaRPr>
          </a:p>
        </p:txBody>
      </p:sp>
      <p:sp>
        <p:nvSpPr>
          <p:cNvPr id="15385" name="Rectangle 123"/>
          <p:cNvSpPr>
            <a:spLocks noChangeArrowheads="1"/>
          </p:cNvSpPr>
          <p:nvPr/>
        </p:nvSpPr>
        <p:spPr bwMode="auto">
          <a:xfrm>
            <a:off x="252413" y="563563"/>
            <a:ext cx="63293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/>
              <a:t>Cu, 60° conical, tip radius 1μm, loading rate 1.82mN/s, loads:  4000μN, 6000μN, 8000μN, 10000μN</a:t>
            </a: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smtClean="0">
                <a:solidFill>
                  <a:schemeClr val="bg1"/>
                </a:solidFill>
              </a:rPr>
              <a:t>Nanoindentation (</a:t>
            </a:r>
            <a:r>
              <a:rPr lang="de-DE" sz="2000" b="1" dirty="0" err="1" smtClean="0">
                <a:solidFill>
                  <a:schemeClr val="bg1"/>
                </a:solidFill>
              </a:rPr>
              <a:t>smaller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is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stronger</a:t>
            </a:r>
            <a:r>
              <a:rPr lang="de-DE" sz="2000" b="1" dirty="0" smtClean="0">
                <a:solidFill>
                  <a:schemeClr val="bg1"/>
                </a:solidFill>
              </a:rPr>
              <a:t>): 3D EBSD </a:t>
            </a:r>
            <a:r>
              <a:rPr lang="de-DE" sz="2000" b="1" dirty="0" err="1" smtClean="0">
                <a:solidFill>
                  <a:schemeClr val="bg1"/>
                </a:solidFill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</a:rPr>
              <a:t> CPFEM</a:t>
            </a:r>
            <a:endParaRPr lang="en-GB" sz="2200" b="1" dirty="0">
              <a:solidFill>
                <a:schemeClr val="bg1"/>
              </a:solidFill>
            </a:endParaRPr>
          </a:p>
        </p:txBody>
      </p:sp>
      <p:grpSp>
        <p:nvGrpSpPr>
          <p:cNvPr id="109" name="Gruppieren 108"/>
          <p:cNvGrpSpPr/>
          <p:nvPr/>
        </p:nvGrpSpPr>
        <p:grpSpPr>
          <a:xfrm>
            <a:off x="19938" y="2711301"/>
            <a:ext cx="6332229" cy="3937197"/>
            <a:chOff x="19938" y="2711301"/>
            <a:chExt cx="6332229" cy="3937197"/>
          </a:xfrm>
        </p:grpSpPr>
        <p:sp>
          <p:nvSpPr>
            <p:cNvPr id="15363" name="Rectangle 31"/>
            <p:cNvSpPr>
              <a:spLocks noChangeArrowheads="1"/>
            </p:cNvSpPr>
            <p:nvPr/>
          </p:nvSpPr>
          <p:spPr bwMode="auto">
            <a:xfrm>
              <a:off x="19938" y="6402277"/>
              <a:ext cx="408156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/>
              <a:r>
                <a:rPr lang="nl-NL" sz="1000" i="1" dirty="0"/>
                <a:t>* GND: geometrically necessary dislocations (accomodate curvature)</a:t>
              </a:r>
              <a:endParaRPr lang="de-DE" sz="1000" i="1" dirty="0"/>
            </a:p>
          </p:txBody>
        </p:sp>
        <p:pic>
          <p:nvPicPr>
            <p:cNvPr id="2826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0206" y="2711301"/>
              <a:ext cx="2432640" cy="3636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" name="Gruppieren 59"/>
            <p:cNvGrpSpPr/>
            <p:nvPr/>
          </p:nvGrpSpPr>
          <p:grpSpPr>
            <a:xfrm>
              <a:off x="4777481" y="3843689"/>
              <a:ext cx="1574686" cy="1211263"/>
              <a:chOff x="7290204" y="4416378"/>
              <a:chExt cx="1574686" cy="1211263"/>
            </a:xfrm>
          </p:grpSpPr>
          <p:grpSp>
            <p:nvGrpSpPr>
              <p:cNvPr id="56" name="Group 2"/>
              <p:cNvGrpSpPr>
                <a:grpSpLocks/>
              </p:cNvGrpSpPr>
              <p:nvPr/>
            </p:nvGrpSpPr>
            <p:grpSpPr bwMode="auto">
              <a:xfrm rot="21431526">
                <a:off x="7290204" y="4416380"/>
                <a:ext cx="550070" cy="1023076"/>
                <a:chOff x="2336" y="1661"/>
                <a:chExt cx="635" cy="1315"/>
              </a:xfrm>
              <a:solidFill>
                <a:schemeClr val="accent1">
                  <a:lumMod val="50000"/>
                </a:schemeClr>
              </a:solidFill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89" name="Oval 3"/>
                <p:cNvSpPr>
                  <a:spLocks noChangeArrowheads="1"/>
                </p:cNvSpPr>
                <p:nvPr/>
              </p:nvSpPr>
              <p:spPr bwMode="auto">
                <a:xfrm>
                  <a:off x="2562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0" name="Oval 4"/>
                <p:cNvSpPr>
                  <a:spLocks noChangeArrowheads="1"/>
                </p:cNvSpPr>
                <p:nvPr/>
              </p:nvSpPr>
              <p:spPr bwMode="auto">
                <a:xfrm>
                  <a:off x="2562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1" name="Oval 5"/>
                <p:cNvSpPr>
                  <a:spLocks noChangeArrowheads="1"/>
                </p:cNvSpPr>
                <p:nvPr/>
              </p:nvSpPr>
              <p:spPr bwMode="auto">
                <a:xfrm>
                  <a:off x="2562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2" name="Oval 6"/>
                <p:cNvSpPr>
                  <a:spLocks noChangeArrowheads="1"/>
                </p:cNvSpPr>
                <p:nvPr/>
              </p:nvSpPr>
              <p:spPr bwMode="auto">
                <a:xfrm>
                  <a:off x="2789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3" name="Oval 7"/>
                <p:cNvSpPr>
                  <a:spLocks noChangeArrowheads="1"/>
                </p:cNvSpPr>
                <p:nvPr/>
              </p:nvSpPr>
              <p:spPr bwMode="auto">
                <a:xfrm>
                  <a:off x="2789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4" name="Oval 8"/>
                <p:cNvSpPr>
                  <a:spLocks noChangeArrowheads="1"/>
                </p:cNvSpPr>
                <p:nvPr/>
              </p:nvSpPr>
              <p:spPr bwMode="auto">
                <a:xfrm>
                  <a:off x="2762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6" name="Oval 9"/>
                <p:cNvSpPr>
                  <a:spLocks noChangeArrowheads="1"/>
                </p:cNvSpPr>
                <p:nvPr/>
              </p:nvSpPr>
              <p:spPr bwMode="auto">
                <a:xfrm>
                  <a:off x="2717" y="234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7" name="Oval 10"/>
                <p:cNvSpPr>
                  <a:spLocks noChangeArrowheads="1"/>
                </p:cNvSpPr>
                <p:nvPr/>
              </p:nvSpPr>
              <p:spPr bwMode="auto">
                <a:xfrm>
                  <a:off x="2708" y="256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8" name="Oval 11"/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99" name="Oval 12"/>
                <p:cNvSpPr>
                  <a:spLocks noChangeArrowheads="1"/>
                </p:cNvSpPr>
                <p:nvPr/>
              </p:nvSpPr>
              <p:spPr bwMode="auto">
                <a:xfrm>
                  <a:off x="2336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00" name="Oval 13"/>
                <p:cNvSpPr>
                  <a:spLocks noChangeArrowheads="1"/>
                </p:cNvSpPr>
                <p:nvPr/>
              </p:nvSpPr>
              <p:spPr bwMode="auto">
                <a:xfrm>
                  <a:off x="2336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01" name="Oval 14"/>
                <p:cNvSpPr>
                  <a:spLocks noChangeArrowheads="1"/>
                </p:cNvSpPr>
                <p:nvPr/>
              </p:nvSpPr>
              <p:spPr bwMode="auto">
                <a:xfrm>
                  <a:off x="2363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02" name="Oval 15"/>
                <p:cNvSpPr>
                  <a:spLocks noChangeArrowheads="1"/>
                </p:cNvSpPr>
                <p:nvPr/>
              </p:nvSpPr>
              <p:spPr bwMode="auto">
                <a:xfrm>
                  <a:off x="2408" y="234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03" name="Oval 16"/>
                <p:cNvSpPr>
                  <a:spLocks noChangeArrowheads="1"/>
                </p:cNvSpPr>
                <p:nvPr/>
              </p:nvSpPr>
              <p:spPr bwMode="auto">
                <a:xfrm>
                  <a:off x="2444" y="256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04" name="Oval 17"/>
                <p:cNvSpPr>
                  <a:spLocks noChangeArrowheads="1"/>
                </p:cNvSpPr>
                <p:nvPr/>
              </p:nvSpPr>
              <p:spPr bwMode="auto">
                <a:xfrm>
                  <a:off x="2462" y="279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57" name="Group 18"/>
              <p:cNvGrpSpPr>
                <a:grpSpLocks/>
              </p:cNvGrpSpPr>
              <p:nvPr/>
            </p:nvGrpSpPr>
            <p:grpSpPr bwMode="auto">
              <a:xfrm rot="658785">
                <a:off x="7834866" y="4438521"/>
                <a:ext cx="550070" cy="1023076"/>
                <a:chOff x="2336" y="1661"/>
                <a:chExt cx="635" cy="1315"/>
              </a:xfrm>
              <a:solidFill>
                <a:srgbClr val="3F8B93"/>
              </a:solidFill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74" name="Oval 19"/>
                <p:cNvSpPr>
                  <a:spLocks noChangeArrowheads="1"/>
                </p:cNvSpPr>
                <p:nvPr/>
              </p:nvSpPr>
              <p:spPr bwMode="auto">
                <a:xfrm>
                  <a:off x="2562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5" name="Oval 20"/>
                <p:cNvSpPr>
                  <a:spLocks noChangeArrowheads="1"/>
                </p:cNvSpPr>
                <p:nvPr/>
              </p:nvSpPr>
              <p:spPr bwMode="auto">
                <a:xfrm>
                  <a:off x="2562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6" name="Oval 21"/>
                <p:cNvSpPr>
                  <a:spLocks noChangeArrowheads="1"/>
                </p:cNvSpPr>
                <p:nvPr/>
              </p:nvSpPr>
              <p:spPr bwMode="auto">
                <a:xfrm>
                  <a:off x="2562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7" name="Oval 22"/>
                <p:cNvSpPr>
                  <a:spLocks noChangeArrowheads="1"/>
                </p:cNvSpPr>
                <p:nvPr/>
              </p:nvSpPr>
              <p:spPr bwMode="auto">
                <a:xfrm>
                  <a:off x="2789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8" name="Oval 23"/>
                <p:cNvSpPr>
                  <a:spLocks noChangeArrowheads="1"/>
                </p:cNvSpPr>
                <p:nvPr/>
              </p:nvSpPr>
              <p:spPr bwMode="auto">
                <a:xfrm>
                  <a:off x="2789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9" name="Oval 24"/>
                <p:cNvSpPr>
                  <a:spLocks noChangeArrowheads="1"/>
                </p:cNvSpPr>
                <p:nvPr/>
              </p:nvSpPr>
              <p:spPr bwMode="auto">
                <a:xfrm>
                  <a:off x="2762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0" name="Oval 25"/>
                <p:cNvSpPr>
                  <a:spLocks noChangeArrowheads="1"/>
                </p:cNvSpPr>
                <p:nvPr/>
              </p:nvSpPr>
              <p:spPr bwMode="auto">
                <a:xfrm>
                  <a:off x="2717" y="234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1" name="Oval 26"/>
                <p:cNvSpPr>
                  <a:spLocks noChangeArrowheads="1"/>
                </p:cNvSpPr>
                <p:nvPr/>
              </p:nvSpPr>
              <p:spPr bwMode="auto">
                <a:xfrm>
                  <a:off x="2708" y="256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2" name="Oval 27"/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3" name="Oval 28"/>
                <p:cNvSpPr>
                  <a:spLocks noChangeArrowheads="1"/>
                </p:cNvSpPr>
                <p:nvPr/>
              </p:nvSpPr>
              <p:spPr bwMode="auto">
                <a:xfrm>
                  <a:off x="2336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4" name="Oval 29"/>
                <p:cNvSpPr>
                  <a:spLocks noChangeArrowheads="1"/>
                </p:cNvSpPr>
                <p:nvPr/>
              </p:nvSpPr>
              <p:spPr bwMode="auto">
                <a:xfrm>
                  <a:off x="2336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5" name="Oval 30"/>
                <p:cNvSpPr>
                  <a:spLocks noChangeArrowheads="1"/>
                </p:cNvSpPr>
                <p:nvPr/>
              </p:nvSpPr>
              <p:spPr bwMode="auto">
                <a:xfrm>
                  <a:off x="2363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6" name="Oval 31"/>
                <p:cNvSpPr>
                  <a:spLocks noChangeArrowheads="1"/>
                </p:cNvSpPr>
                <p:nvPr/>
              </p:nvSpPr>
              <p:spPr bwMode="auto">
                <a:xfrm>
                  <a:off x="2408" y="234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7" name="Oval 32"/>
                <p:cNvSpPr>
                  <a:spLocks noChangeArrowheads="1"/>
                </p:cNvSpPr>
                <p:nvPr/>
              </p:nvSpPr>
              <p:spPr bwMode="auto">
                <a:xfrm>
                  <a:off x="2444" y="256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88" name="Oval 33"/>
                <p:cNvSpPr>
                  <a:spLocks noChangeArrowheads="1"/>
                </p:cNvSpPr>
                <p:nvPr/>
              </p:nvSpPr>
              <p:spPr bwMode="auto">
                <a:xfrm>
                  <a:off x="2462" y="279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58" name="Group 18"/>
              <p:cNvGrpSpPr>
                <a:grpSpLocks/>
              </p:cNvGrpSpPr>
              <p:nvPr/>
            </p:nvGrpSpPr>
            <p:grpSpPr bwMode="auto">
              <a:xfrm rot="1587794">
                <a:off x="8314810" y="4604567"/>
                <a:ext cx="550070" cy="1023076"/>
                <a:chOff x="2336" y="1661"/>
                <a:chExt cx="635" cy="1315"/>
              </a:xfrm>
              <a:solidFill>
                <a:srgbClr val="3F8B93"/>
              </a:solidFill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59" name="Oval 19"/>
                <p:cNvSpPr>
                  <a:spLocks noChangeArrowheads="1"/>
                </p:cNvSpPr>
                <p:nvPr/>
              </p:nvSpPr>
              <p:spPr bwMode="auto">
                <a:xfrm>
                  <a:off x="2562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0" name="Oval 20"/>
                <p:cNvSpPr>
                  <a:spLocks noChangeArrowheads="1"/>
                </p:cNvSpPr>
                <p:nvPr/>
              </p:nvSpPr>
              <p:spPr bwMode="auto">
                <a:xfrm>
                  <a:off x="2562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1" name="Oval 21"/>
                <p:cNvSpPr>
                  <a:spLocks noChangeArrowheads="1"/>
                </p:cNvSpPr>
                <p:nvPr/>
              </p:nvSpPr>
              <p:spPr bwMode="auto">
                <a:xfrm>
                  <a:off x="2562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2" name="Oval 22"/>
                <p:cNvSpPr>
                  <a:spLocks noChangeArrowheads="1"/>
                </p:cNvSpPr>
                <p:nvPr/>
              </p:nvSpPr>
              <p:spPr bwMode="auto">
                <a:xfrm>
                  <a:off x="2789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3" name="Oval 23"/>
                <p:cNvSpPr>
                  <a:spLocks noChangeArrowheads="1"/>
                </p:cNvSpPr>
                <p:nvPr/>
              </p:nvSpPr>
              <p:spPr bwMode="auto">
                <a:xfrm>
                  <a:off x="2789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4" name="Oval 24"/>
                <p:cNvSpPr>
                  <a:spLocks noChangeArrowheads="1"/>
                </p:cNvSpPr>
                <p:nvPr/>
              </p:nvSpPr>
              <p:spPr bwMode="auto">
                <a:xfrm>
                  <a:off x="2762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5" name="Oval 25"/>
                <p:cNvSpPr>
                  <a:spLocks noChangeArrowheads="1"/>
                </p:cNvSpPr>
                <p:nvPr/>
              </p:nvSpPr>
              <p:spPr bwMode="auto">
                <a:xfrm>
                  <a:off x="2717" y="234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6" name="Oval 26"/>
                <p:cNvSpPr>
                  <a:spLocks noChangeArrowheads="1"/>
                </p:cNvSpPr>
                <p:nvPr/>
              </p:nvSpPr>
              <p:spPr bwMode="auto">
                <a:xfrm>
                  <a:off x="2708" y="256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7" name="Oval 27"/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8" name="Oval 28"/>
                <p:cNvSpPr>
                  <a:spLocks noChangeArrowheads="1"/>
                </p:cNvSpPr>
                <p:nvPr/>
              </p:nvSpPr>
              <p:spPr bwMode="auto">
                <a:xfrm>
                  <a:off x="2336" y="166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9" name="Oval 29"/>
                <p:cNvSpPr>
                  <a:spLocks noChangeArrowheads="1"/>
                </p:cNvSpPr>
                <p:nvPr/>
              </p:nvSpPr>
              <p:spPr bwMode="auto">
                <a:xfrm>
                  <a:off x="2336" y="188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0" name="Oval 30"/>
                <p:cNvSpPr>
                  <a:spLocks noChangeArrowheads="1"/>
                </p:cNvSpPr>
                <p:nvPr/>
              </p:nvSpPr>
              <p:spPr bwMode="auto">
                <a:xfrm>
                  <a:off x="2363" y="211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1" name="Oval 31"/>
                <p:cNvSpPr>
                  <a:spLocks noChangeArrowheads="1"/>
                </p:cNvSpPr>
                <p:nvPr/>
              </p:nvSpPr>
              <p:spPr bwMode="auto">
                <a:xfrm>
                  <a:off x="2408" y="2341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2" name="Oval 32"/>
                <p:cNvSpPr>
                  <a:spLocks noChangeArrowheads="1"/>
                </p:cNvSpPr>
                <p:nvPr/>
              </p:nvSpPr>
              <p:spPr bwMode="auto">
                <a:xfrm>
                  <a:off x="2444" y="2568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3" name="Oval 33"/>
                <p:cNvSpPr>
                  <a:spLocks noChangeArrowheads="1"/>
                </p:cNvSpPr>
                <p:nvPr/>
              </p:nvSpPr>
              <p:spPr bwMode="auto">
                <a:xfrm>
                  <a:off x="2462" y="2795"/>
                  <a:ext cx="182" cy="181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</p:grpSp>
        <p:grpSp>
          <p:nvGrpSpPr>
            <p:cNvPr id="105" name="Gruppieren 58"/>
            <p:cNvGrpSpPr/>
            <p:nvPr/>
          </p:nvGrpSpPr>
          <p:grpSpPr>
            <a:xfrm>
              <a:off x="4889951" y="4870292"/>
              <a:ext cx="1034357" cy="634676"/>
              <a:chOff x="7402674" y="5415685"/>
              <a:chExt cx="1034357" cy="634676"/>
            </a:xfrm>
          </p:grpSpPr>
          <p:sp>
            <p:nvSpPr>
              <p:cNvPr id="106" name="Textfeld 105"/>
              <p:cNvSpPr txBox="1"/>
              <p:nvPr/>
            </p:nvSpPr>
            <p:spPr>
              <a:xfrm rot="10640247">
                <a:off x="7402674" y="5415685"/>
                <a:ext cx="404277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de-DE" sz="2800" b="1" dirty="0" smtClean="0"/>
                  <a:t>T</a:t>
                </a:r>
                <a:endParaRPr lang="de-DE" sz="2800" b="1" dirty="0"/>
              </a:p>
            </p:txBody>
          </p:sp>
          <p:sp>
            <p:nvSpPr>
              <p:cNvPr id="107" name="Textfeld 106"/>
              <p:cNvSpPr txBox="1"/>
              <p:nvPr/>
            </p:nvSpPr>
            <p:spPr>
              <a:xfrm rot="12754212">
                <a:off x="8032754" y="5527141"/>
                <a:ext cx="404277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de-DE" sz="2800" b="1" dirty="0" smtClean="0"/>
                  <a:t>T</a:t>
                </a:r>
                <a:endParaRPr lang="de-DE" sz="2800" b="1" dirty="0"/>
              </a:p>
            </p:txBody>
          </p:sp>
          <p:sp>
            <p:nvSpPr>
              <p:cNvPr id="108" name="Textfeld 107"/>
              <p:cNvSpPr txBox="1"/>
              <p:nvPr/>
            </p:nvSpPr>
            <p:spPr>
              <a:xfrm rot="11516288">
                <a:off x="7732498" y="5445253"/>
                <a:ext cx="404277" cy="523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de-DE" sz="2800" b="1" dirty="0" smtClean="0"/>
                  <a:t>T</a:t>
                </a:r>
                <a:endParaRPr lang="de-DE" sz="2800" b="1" dirty="0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2" name="Picture 22" descr="sca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01" y="1171256"/>
            <a:ext cx="3066297" cy="16463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35" descr="physical_mis_s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32" y="1128363"/>
            <a:ext cx="3111946" cy="17089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12713" y="17463"/>
            <a:ext cx="7632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Comparison, crystal rotations </a:t>
            </a:r>
            <a:r>
              <a:rPr lang="en-US" sz="2000" b="1" dirty="0" smtClean="0">
                <a:solidFill>
                  <a:schemeClr val="bg1"/>
                </a:solidFill>
              </a:rPr>
              <a:t> (absolute, about </a:t>
            </a:r>
            <a:r>
              <a:rPr lang="en-US" sz="2000" b="1" dirty="0">
                <a:solidFill>
                  <a:schemeClr val="bg1"/>
                </a:solidFill>
              </a:rPr>
              <a:t>[11-2] </a:t>
            </a:r>
            <a:r>
              <a:rPr lang="en-US" sz="2000" b="1" dirty="0" smtClean="0">
                <a:solidFill>
                  <a:schemeClr val="bg1"/>
                </a:solidFill>
              </a:rPr>
              <a:t>axis)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Text Box 91"/>
          <p:cNvSpPr txBox="1">
            <a:spLocks noChangeArrowheads="1"/>
          </p:cNvSpPr>
          <p:nvPr/>
        </p:nvSpPr>
        <p:spPr bwMode="auto">
          <a:xfrm>
            <a:off x="1838994" y="2488477"/>
            <a:ext cx="113845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/>
            <a:r>
              <a:rPr lang="en-US" sz="1500" dirty="0">
                <a:solidFill>
                  <a:schemeClr val="bg1">
                    <a:lumMod val="95000"/>
                  </a:schemeClr>
                </a:solidFill>
              </a:rPr>
              <a:t>experiment</a:t>
            </a:r>
          </a:p>
        </p:txBody>
      </p:sp>
      <p:sp>
        <p:nvSpPr>
          <p:cNvPr id="21" name="Text Box 131"/>
          <p:cNvSpPr txBox="1">
            <a:spLocks noChangeArrowheads="1"/>
          </p:cNvSpPr>
          <p:nvPr/>
        </p:nvSpPr>
        <p:spPr bwMode="auto">
          <a:xfrm>
            <a:off x="5216588" y="2494509"/>
            <a:ext cx="24657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/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CPFEM, dislocation-based</a:t>
            </a:r>
            <a:endParaRPr lang="en-US" sz="15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8394326" y="634362"/>
            <a:ext cx="681440" cy="2531919"/>
            <a:chOff x="4870" y="391"/>
            <a:chExt cx="339" cy="3975"/>
          </a:xfrm>
        </p:grpSpPr>
        <p:pic>
          <p:nvPicPr>
            <p:cNvPr id="23" name="Picture 5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3251" y="2306"/>
              <a:ext cx="377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66"/>
            <p:cNvGrpSpPr>
              <a:grpSpLocks/>
            </p:cNvGrpSpPr>
            <p:nvPr/>
          </p:nvGrpSpPr>
          <p:grpSpPr bwMode="auto">
            <a:xfrm>
              <a:off x="4870" y="391"/>
              <a:ext cx="297" cy="3975"/>
              <a:chOff x="4870" y="391"/>
              <a:chExt cx="297" cy="3975"/>
            </a:xfrm>
          </p:grpSpPr>
          <p:sp>
            <p:nvSpPr>
              <p:cNvPr id="26" name="Text Box 56"/>
              <p:cNvSpPr txBox="1">
                <a:spLocks noChangeArrowheads="1"/>
              </p:cNvSpPr>
              <p:nvPr/>
            </p:nvSpPr>
            <p:spPr bwMode="auto">
              <a:xfrm>
                <a:off x="4932" y="3973"/>
                <a:ext cx="190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27" name="Text Box 57"/>
              <p:cNvSpPr txBox="1">
                <a:spLocks noChangeArrowheads="1"/>
              </p:cNvSpPr>
              <p:nvPr/>
            </p:nvSpPr>
            <p:spPr bwMode="auto">
              <a:xfrm>
                <a:off x="4918" y="3430"/>
                <a:ext cx="235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Times New Roman" pitchFamily="18" charset="0"/>
                  </a:rPr>
                  <a:t>5°</a:t>
                </a:r>
              </a:p>
            </p:txBody>
          </p:sp>
          <p:sp>
            <p:nvSpPr>
              <p:cNvPr id="29" name="Text Box 59"/>
              <p:cNvSpPr txBox="1">
                <a:spLocks noChangeArrowheads="1"/>
              </p:cNvSpPr>
              <p:nvPr/>
            </p:nvSpPr>
            <p:spPr bwMode="auto">
              <a:xfrm>
                <a:off x="4876" y="2659"/>
                <a:ext cx="291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Times New Roman" pitchFamily="18" charset="0"/>
                  </a:rPr>
                  <a:t>10°</a:t>
                </a:r>
              </a:p>
            </p:txBody>
          </p:sp>
          <p:sp>
            <p:nvSpPr>
              <p:cNvPr id="31" name="Text Box 61"/>
              <p:cNvSpPr txBox="1">
                <a:spLocks noChangeArrowheads="1"/>
              </p:cNvSpPr>
              <p:nvPr/>
            </p:nvSpPr>
            <p:spPr bwMode="auto">
              <a:xfrm>
                <a:off x="4876" y="1888"/>
                <a:ext cx="291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Times New Roman" pitchFamily="18" charset="0"/>
                  </a:rPr>
                  <a:t>15°</a:t>
                </a:r>
              </a:p>
            </p:txBody>
          </p:sp>
          <p:sp>
            <p:nvSpPr>
              <p:cNvPr id="33" name="Text Box 63"/>
              <p:cNvSpPr txBox="1">
                <a:spLocks noChangeArrowheads="1"/>
              </p:cNvSpPr>
              <p:nvPr/>
            </p:nvSpPr>
            <p:spPr bwMode="auto">
              <a:xfrm>
                <a:off x="4870" y="1152"/>
                <a:ext cx="291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Times New Roman" pitchFamily="18" charset="0"/>
                  </a:rPr>
                  <a:t>20°</a:t>
                </a:r>
              </a:p>
            </p:txBody>
          </p:sp>
          <p:sp>
            <p:nvSpPr>
              <p:cNvPr id="35" name="Text Box 65"/>
              <p:cNvSpPr txBox="1">
                <a:spLocks noChangeArrowheads="1"/>
              </p:cNvSpPr>
              <p:nvPr/>
            </p:nvSpPr>
            <p:spPr bwMode="auto">
              <a:xfrm>
                <a:off x="4876" y="391"/>
                <a:ext cx="291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Times New Roman" pitchFamily="18" charset="0"/>
                  </a:rPr>
                  <a:t>25°</a:t>
                </a:r>
              </a:p>
            </p:txBody>
          </p:sp>
        </p:grpSp>
      </p:grpSp>
      <p:sp>
        <p:nvSpPr>
          <p:cNvPr id="37" name="Textfeld 36"/>
          <p:cNvSpPr txBox="1"/>
          <p:nvPr/>
        </p:nvSpPr>
        <p:spPr>
          <a:xfrm>
            <a:off x="92641" y="60334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Absolute </a:t>
            </a:r>
            <a:r>
              <a:rPr lang="de-DE" u="sng" dirty="0" err="1" smtClean="0"/>
              <a:t>rotations</a:t>
            </a:r>
            <a:endParaRPr lang="de-DE" u="sng" dirty="0"/>
          </a:p>
        </p:txBody>
      </p:sp>
      <p:sp>
        <p:nvSpPr>
          <p:cNvPr id="38" name="Textfeld 37"/>
          <p:cNvSpPr txBox="1"/>
          <p:nvPr/>
        </p:nvSpPr>
        <p:spPr>
          <a:xfrm>
            <a:off x="85103" y="3716943"/>
            <a:ext cx="184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&lt;11-2&gt; </a:t>
            </a:r>
            <a:r>
              <a:rPr lang="de-DE" u="sng" dirty="0" err="1" smtClean="0"/>
              <a:t>rotations</a:t>
            </a:r>
            <a:endParaRPr lang="de-DE" u="sng" dirty="0"/>
          </a:p>
        </p:txBody>
      </p:sp>
      <p:pic>
        <p:nvPicPr>
          <p:cNvPr id="59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1314" y="5416472"/>
            <a:ext cx="37465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307" y="4174900"/>
            <a:ext cx="3216274" cy="166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2" name="Picture 46" descr="physical_rot-y_s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3500" y="4164636"/>
            <a:ext cx="3091698" cy="17012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8280088" y="3330051"/>
            <a:ext cx="863599" cy="3272768"/>
            <a:chOff x="5233" y="433"/>
            <a:chExt cx="544" cy="3814"/>
          </a:xfrm>
        </p:grpSpPr>
        <p:grpSp>
          <p:nvGrpSpPr>
            <p:cNvPr id="6" name="Group 77"/>
            <p:cNvGrpSpPr>
              <a:grpSpLocks/>
            </p:cNvGrpSpPr>
            <p:nvPr/>
          </p:nvGrpSpPr>
          <p:grpSpPr bwMode="auto">
            <a:xfrm>
              <a:off x="5298" y="1099"/>
              <a:ext cx="403" cy="3148"/>
              <a:chOff x="5298" y="845"/>
              <a:chExt cx="403" cy="3148"/>
            </a:xfrm>
          </p:grpSpPr>
          <p:pic>
            <p:nvPicPr>
              <p:cNvPr id="83" name="Picture 7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465" y="845"/>
                <a:ext cx="236" cy="3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4" name="Picture 7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98" y="859"/>
                <a:ext cx="163" cy="3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81" name="Text Box 78"/>
            <p:cNvSpPr txBox="1">
              <a:spLocks noChangeArrowheads="1"/>
            </p:cNvSpPr>
            <p:nvPr/>
          </p:nvSpPr>
          <p:spPr bwMode="auto">
            <a:xfrm rot="16200000">
              <a:off x="5027" y="639"/>
              <a:ext cx="684" cy="27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100">
                  <a:latin typeface="Times New Roman" pitchFamily="18" charset="0"/>
                </a:rPr>
                <a:t>experiment</a:t>
              </a:r>
              <a:endParaRPr lang="en-US" sz="1100">
                <a:latin typeface="Times New Roman" pitchFamily="18" charset="0"/>
              </a:endParaRPr>
            </a:p>
          </p:txBody>
        </p:sp>
        <p:sp>
          <p:nvSpPr>
            <p:cNvPr id="82" name="Text Box 79"/>
            <p:cNvSpPr txBox="1">
              <a:spLocks noChangeArrowheads="1"/>
            </p:cNvSpPr>
            <p:nvPr/>
          </p:nvSpPr>
          <p:spPr bwMode="auto">
            <a:xfrm rot="16200000">
              <a:off x="5336" y="652"/>
              <a:ext cx="611" cy="27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100" dirty="0" err="1">
                  <a:latin typeface="Times New Roman" pitchFamily="18" charset="0"/>
                </a:rPr>
                <a:t>simulation</a:t>
              </a:r>
              <a:endParaRPr lang="en-US" sz="1100" dirty="0">
                <a:latin typeface="Times New Roman" pitchFamily="18" charset="0"/>
              </a:endParaRPr>
            </a:p>
          </p:txBody>
        </p: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71250" y="5655358"/>
            <a:ext cx="893763" cy="941388"/>
            <a:chOff x="4039" y="3699"/>
            <a:chExt cx="563" cy="593"/>
          </a:xfrm>
        </p:grpSpPr>
        <p:sp>
          <p:nvSpPr>
            <p:cNvPr id="86" name="Line 63"/>
            <p:cNvSpPr>
              <a:spLocks noChangeShapeType="1"/>
            </p:cNvSpPr>
            <p:nvPr/>
          </p:nvSpPr>
          <p:spPr bwMode="auto">
            <a:xfrm>
              <a:off x="4230" y="3997"/>
              <a:ext cx="154" cy="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Text Box 64"/>
            <p:cNvSpPr txBox="1">
              <a:spLocks noChangeArrowheads="1"/>
            </p:cNvSpPr>
            <p:nvPr/>
          </p:nvSpPr>
          <p:spPr bwMode="auto">
            <a:xfrm>
              <a:off x="4246" y="3820"/>
              <a:ext cx="3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5988" eaLnBrk="0" hangingPunct="0"/>
              <a:r>
                <a:rPr lang="en-US" sz="1200" dirty="0">
                  <a:latin typeface="Times New Roman" pitchFamily="18" charset="0"/>
                </a:rPr>
                <a:t>[-110]</a:t>
              </a:r>
            </a:p>
          </p:txBody>
        </p:sp>
        <p:sp>
          <p:nvSpPr>
            <p:cNvPr id="88" name="Text Box 65"/>
            <p:cNvSpPr txBox="1">
              <a:spLocks noChangeArrowheads="1"/>
            </p:cNvSpPr>
            <p:nvPr/>
          </p:nvSpPr>
          <p:spPr bwMode="auto">
            <a:xfrm rot="16200000">
              <a:off x="3964" y="3774"/>
              <a:ext cx="324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5988" eaLnBrk="0" hangingPunct="0"/>
              <a:r>
                <a:rPr lang="en-US" sz="1200">
                  <a:latin typeface="Times New Roman" pitchFamily="18" charset="0"/>
                </a:rPr>
                <a:t>[111]</a:t>
              </a:r>
            </a:p>
          </p:txBody>
        </p:sp>
        <p:sp>
          <p:nvSpPr>
            <p:cNvPr id="89" name="Text Box 66"/>
            <p:cNvSpPr txBox="1">
              <a:spLocks noChangeArrowheads="1"/>
            </p:cNvSpPr>
            <p:nvPr/>
          </p:nvSpPr>
          <p:spPr bwMode="auto">
            <a:xfrm rot="2700000">
              <a:off x="4056" y="4027"/>
              <a:ext cx="3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5988" eaLnBrk="0" hangingPunct="0"/>
              <a:r>
                <a:rPr lang="en-US" sz="1200">
                  <a:latin typeface="Times New Roman" pitchFamily="18" charset="0"/>
                </a:rPr>
                <a:t>[11-2]</a:t>
              </a:r>
            </a:p>
          </p:txBody>
        </p:sp>
        <p:sp>
          <p:nvSpPr>
            <p:cNvPr id="90" name="Line 67"/>
            <p:cNvSpPr>
              <a:spLocks noChangeShapeType="1"/>
            </p:cNvSpPr>
            <p:nvPr/>
          </p:nvSpPr>
          <p:spPr bwMode="auto">
            <a:xfrm>
              <a:off x="4230" y="3997"/>
              <a:ext cx="2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Line 68"/>
            <p:cNvSpPr>
              <a:spLocks noChangeShapeType="1"/>
            </p:cNvSpPr>
            <p:nvPr/>
          </p:nvSpPr>
          <p:spPr bwMode="auto">
            <a:xfrm flipV="1">
              <a:off x="4230" y="3792"/>
              <a:ext cx="0" cy="2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3" name="Rechteck 92"/>
          <p:cNvSpPr/>
          <p:nvPr/>
        </p:nvSpPr>
        <p:spPr>
          <a:xfrm>
            <a:off x="4607625" y="6645531"/>
            <a:ext cx="4191990" cy="23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GB" sz="1100" dirty="0" err="1" smtClean="0">
                <a:solidFill>
                  <a:schemeClr val="accent1">
                    <a:lumMod val="90000"/>
                  </a:schemeClr>
                </a:solidFill>
              </a:rPr>
              <a:t>Zaafarani</a:t>
            </a:r>
            <a:r>
              <a:rPr lang="en-GB" sz="1100" dirty="0" smtClean="0">
                <a:solidFill>
                  <a:schemeClr val="accent1">
                    <a:lumMod val="90000"/>
                  </a:schemeClr>
                </a:solidFill>
              </a:rPr>
              <a:t>, Raabe, </a:t>
            </a:r>
            <a:r>
              <a:rPr lang="en-GB" sz="1100" dirty="0" err="1" smtClean="0">
                <a:solidFill>
                  <a:schemeClr val="accent1">
                    <a:lumMod val="90000"/>
                  </a:schemeClr>
                </a:solidFill>
              </a:rPr>
              <a:t>Roters</a:t>
            </a:r>
            <a:r>
              <a:rPr lang="en-GB" sz="1100" dirty="0" smtClean="0">
                <a:solidFill>
                  <a:schemeClr val="accent1">
                    <a:lumMod val="90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90000"/>
                  </a:schemeClr>
                </a:solidFill>
              </a:rPr>
              <a:t>Zaefferer</a:t>
            </a:r>
            <a:r>
              <a:rPr lang="en-GB" sz="1100" dirty="0" smtClean="0">
                <a:solidFill>
                  <a:schemeClr val="accent1">
                    <a:lumMod val="90000"/>
                  </a:schemeClr>
                </a:solidFill>
              </a:rPr>
              <a:t>: </a:t>
            </a:r>
            <a:r>
              <a:rPr lang="en-GB" sz="1100" dirty="0" err="1" smtClean="0">
                <a:solidFill>
                  <a:schemeClr val="accent1">
                    <a:lumMod val="90000"/>
                  </a:schemeClr>
                </a:solidFill>
              </a:rPr>
              <a:t>Acta</a:t>
            </a:r>
            <a:r>
              <a:rPr lang="en-GB" sz="1100" dirty="0" smtClean="0">
                <a:solidFill>
                  <a:schemeClr val="accent1">
                    <a:lumMod val="90000"/>
                  </a:schemeClr>
                </a:solidFill>
              </a:rPr>
              <a:t> Mater. 56 (2008) 31</a:t>
            </a:r>
            <a:endParaRPr lang="it-IT" sz="1100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95" name="Text Box 91"/>
          <p:cNvSpPr txBox="1">
            <a:spLocks noChangeArrowheads="1"/>
          </p:cNvSpPr>
          <p:nvPr/>
        </p:nvSpPr>
        <p:spPr bwMode="auto">
          <a:xfrm>
            <a:off x="1911094" y="5545876"/>
            <a:ext cx="113845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/>
            <a:r>
              <a:rPr lang="en-US" sz="1500" dirty="0">
                <a:solidFill>
                  <a:schemeClr val="bg1">
                    <a:lumMod val="95000"/>
                  </a:schemeClr>
                </a:solidFill>
              </a:rPr>
              <a:t>experiment</a:t>
            </a:r>
          </a:p>
        </p:txBody>
      </p:sp>
      <p:sp>
        <p:nvSpPr>
          <p:cNvPr id="96" name="Text Box 131"/>
          <p:cNvSpPr txBox="1">
            <a:spLocks noChangeArrowheads="1"/>
          </p:cNvSpPr>
          <p:nvPr/>
        </p:nvSpPr>
        <p:spPr bwMode="auto">
          <a:xfrm>
            <a:off x="5341846" y="5551910"/>
            <a:ext cx="24657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1"/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CPFEM, dislocation-based</a:t>
            </a:r>
            <a:endParaRPr lang="en-US" sz="15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80452" y="2577676"/>
            <a:ext cx="893763" cy="906463"/>
            <a:chOff x="4039" y="3699"/>
            <a:chExt cx="563" cy="571"/>
          </a:xfrm>
        </p:grpSpPr>
        <p:sp>
          <p:nvSpPr>
            <p:cNvPr id="43" name="Line 63"/>
            <p:cNvSpPr>
              <a:spLocks noChangeShapeType="1"/>
            </p:cNvSpPr>
            <p:nvPr/>
          </p:nvSpPr>
          <p:spPr bwMode="auto">
            <a:xfrm>
              <a:off x="4230" y="3997"/>
              <a:ext cx="154" cy="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Text Box 64"/>
            <p:cNvSpPr txBox="1">
              <a:spLocks noChangeArrowheads="1"/>
            </p:cNvSpPr>
            <p:nvPr/>
          </p:nvSpPr>
          <p:spPr bwMode="auto">
            <a:xfrm>
              <a:off x="4246" y="3820"/>
              <a:ext cx="3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5988" eaLnBrk="0" hangingPunct="0"/>
              <a:r>
                <a:rPr lang="en-US" sz="1200" dirty="0">
                  <a:latin typeface="Times New Roman" pitchFamily="18" charset="0"/>
                </a:rPr>
                <a:t>[-110]</a:t>
              </a:r>
            </a:p>
          </p:txBody>
        </p:sp>
        <p:sp>
          <p:nvSpPr>
            <p:cNvPr id="45" name="Text Box 65"/>
            <p:cNvSpPr txBox="1">
              <a:spLocks noChangeArrowheads="1"/>
            </p:cNvSpPr>
            <p:nvPr/>
          </p:nvSpPr>
          <p:spPr bwMode="auto">
            <a:xfrm rot="16200000">
              <a:off x="3964" y="3774"/>
              <a:ext cx="324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5988" eaLnBrk="0" hangingPunct="0"/>
              <a:r>
                <a:rPr lang="en-US" sz="1200">
                  <a:latin typeface="Times New Roman" pitchFamily="18" charset="0"/>
                </a:rPr>
                <a:t>[111]</a:t>
              </a:r>
            </a:p>
          </p:txBody>
        </p:sp>
        <p:sp>
          <p:nvSpPr>
            <p:cNvPr id="46" name="Text Box 66"/>
            <p:cNvSpPr txBox="1">
              <a:spLocks noChangeArrowheads="1"/>
            </p:cNvSpPr>
            <p:nvPr/>
          </p:nvSpPr>
          <p:spPr bwMode="auto">
            <a:xfrm rot="2700000">
              <a:off x="4056" y="4005"/>
              <a:ext cx="3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915988" eaLnBrk="0" hangingPunct="0"/>
              <a:r>
                <a:rPr lang="en-US" sz="1200" dirty="0">
                  <a:latin typeface="Times New Roman" pitchFamily="18" charset="0"/>
                </a:rPr>
                <a:t>[11-2]</a:t>
              </a:r>
            </a:p>
          </p:txBody>
        </p:sp>
        <p:sp>
          <p:nvSpPr>
            <p:cNvPr id="47" name="Line 67"/>
            <p:cNvSpPr>
              <a:spLocks noChangeShapeType="1"/>
            </p:cNvSpPr>
            <p:nvPr/>
          </p:nvSpPr>
          <p:spPr bwMode="auto">
            <a:xfrm>
              <a:off x="4230" y="3997"/>
              <a:ext cx="2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68"/>
            <p:cNvSpPr>
              <a:spLocks noChangeShapeType="1"/>
            </p:cNvSpPr>
            <p:nvPr/>
          </p:nvSpPr>
          <p:spPr bwMode="auto">
            <a:xfrm flipV="1">
              <a:off x="4230" y="3792"/>
              <a:ext cx="0" cy="2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" name="Gruppieren 62"/>
          <p:cNvGrpSpPr/>
          <p:nvPr/>
        </p:nvGrpSpPr>
        <p:grpSpPr>
          <a:xfrm>
            <a:off x="5839421" y="3802337"/>
            <a:ext cx="1315694" cy="762675"/>
            <a:chOff x="6299857" y="3796163"/>
            <a:chExt cx="1315694" cy="762675"/>
          </a:xfrm>
        </p:grpSpPr>
        <p:sp>
          <p:nvSpPr>
            <p:cNvPr id="64" name="Text Box 107"/>
            <p:cNvSpPr txBox="1">
              <a:spLocks noChangeArrowheads="1"/>
            </p:cNvSpPr>
            <p:nvPr/>
          </p:nvSpPr>
          <p:spPr bwMode="auto">
            <a:xfrm>
              <a:off x="6299857" y="3835788"/>
              <a:ext cx="34977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200" dirty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65" name="Text Box 108"/>
            <p:cNvSpPr txBox="1">
              <a:spLocks noChangeArrowheads="1"/>
            </p:cNvSpPr>
            <p:nvPr/>
          </p:nvSpPr>
          <p:spPr bwMode="auto">
            <a:xfrm>
              <a:off x="7336307" y="3796163"/>
              <a:ext cx="2792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200" dirty="0">
                  <a:solidFill>
                    <a:srgbClr val="0000FF"/>
                  </a:solidFill>
                </a:rPr>
                <a:t>-</a:t>
              </a:r>
            </a:p>
          </p:txBody>
        </p:sp>
        <p:sp>
          <p:nvSpPr>
            <p:cNvPr id="66" name="Text Box 110"/>
            <p:cNvSpPr txBox="1">
              <a:spLocks noChangeArrowheads="1"/>
            </p:cNvSpPr>
            <p:nvPr/>
          </p:nvSpPr>
          <p:spPr bwMode="auto">
            <a:xfrm>
              <a:off x="6916507" y="4127951"/>
              <a:ext cx="2792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200">
                  <a:solidFill>
                    <a:srgbClr val="0000FF"/>
                  </a:solidFill>
                </a:rPr>
                <a:t>-</a:t>
              </a:r>
            </a:p>
          </p:txBody>
        </p:sp>
        <p:sp>
          <p:nvSpPr>
            <p:cNvPr id="67" name="Text Box 111"/>
            <p:cNvSpPr txBox="1">
              <a:spLocks noChangeArrowheads="1"/>
            </p:cNvSpPr>
            <p:nvPr/>
          </p:nvSpPr>
          <p:spPr bwMode="auto">
            <a:xfrm>
              <a:off x="6706957" y="4118426"/>
              <a:ext cx="34977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2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68" name="Text Box 107"/>
            <p:cNvSpPr txBox="1">
              <a:spLocks noChangeArrowheads="1"/>
            </p:cNvSpPr>
            <p:nvPr/>
          </p:nvSpPr>
          <p:spPr bwMode="auto">
            <a:xfrm>
              <a:off x="7093526" y="3952563"/>
              <a:ext cx="34977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200" dirty="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69" name="Text Box 108"/>
            <p:cNvSpPr txBox="1">
              <a:spLocks noChangeArrowheads="1"/>
            </p:cNvSpPr>
            <p:nvPr/>
          </p:nvSpPr>
          <p:spPr bwMode="auto">
            <a:xfrm>
              <a:off x="6514931" y="3984193"/>
              <a:ext cx="2792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200" dirty="0">
                  <a:solidFill>
                    <a:srgbClr val="0000FF"/>
                  </a:solidFill>
                </a:rPr>
                <a:t>-</a:t>
              </a:r>
            </a:p>
          </p:txBody>
        </p:sp>
      </p:grpSp>
      <p:sp>
        <p:nvSpPr>
          <p:cNvPr id="49" name="Rechteck 48"/>
          <p:cNvSpPr/>
          <p:nvPr/>
        </p:nvSpPr>
        <p:spPr>
          <a:xfrm>
            <a:off x="0" y="3381154"/>
            <a:ext cx="9144000" cy="3221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07AD4D-D805-49CE-B5B9-72CE55D97E62}" type="slidenum">
              <a:rPr lang="en-US"/>
              <a:pPr/>
              <a:t>12</a:t>
            </a:fld>
            <a:endParaRPr lang="en-US"/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153988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From local misorientations to GNDs</a:t>
            </a:r>
          </a:p>
        </p:txBody>
      </p:sp>
      <p:grpSp>
        <p:nvGrpSpPr>
          <p:cNvPr id="2" name="Gruppieren 19"/>
          <p:cNvGrpSpPr/>
          <p:nvPr/>
        </p:nvGrpSpPr>
        <p:grpSpPr>
          <a:xfrm>
            <a:off x="3103563" y="2285460"/>
            <a:ext cx="4435356" cy="696913"/>
            <a:chOff x="3103563" y="2285460"/>
            <a:chExt cx="4435356" cy="696913"/>
          </a:xfrm>
        </p:grpSpPr>
        <p:sp>
          <p:nvSpPr>
            <p:cNvPr id="213004" name="Text Box 12"/>
            <p:cNvSpPr txBox="1">
              <a:spLocks noChangeArrowheads="1"/>
            </p:cNvSpPr>
            <p:nvPr/>
          </p:nvSpPr>
          <p:spPr bwMode="auto">
            <a:xfrm>
              <a:off x="5932369" y="2459138"/>
              <a:ext cx="1606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/>
                <a:t>misorientation</a:t>
              </a:r>
              <a:endParaRPr lang="en-US" dirty="0"/>
            </a:p>
          </p:txBody>
        </p:sp>
        <p:pic>
          <p:nvPicPr>
            <p:cNvPr id="213010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03563" y="2285460"/>
              <a:ext cx="2328862" cy="69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1301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3001423"/>
            <a:ext cx="8921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26682" y="3971857"/>
            <a:ext cx="8693146" cy="2498725"/>
            <a:chOff x="117" y="2373"/>
            <a:chExt cx="5476" cy="1574"/>
          </a:xfrm>
        </p:grpSpPr>
        <p:sp>
          <p:nvSpPr>
            <p:cNvPr id="213006" name="Text Box 14"/>
            <p:cNvSpPr txBox="1">
              <a:spLocks noChangeArrowheads="1"/>
            </p:cNvSpPr>
            <p:nvPr/>
          </p:nvSpPr>
          <p:spPr bwMode="auto">
            <a:xfrm>
              <a:off x="3661" y="3175"/>
              <a:ext cx="19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orientation gradient</a:t>
              </a:r>
            </a:p>
            <a:p>
              <a:r>
                <a:rPr lang="en-US" dirty="0"/>
                <a:t>(spacing d from EBSD scan)</a:t>
              </a:r>
            </a:p>
          </p:txBody>
        </p:sp>
        <p:pic>
          <p:nvPicPr>
            <p:cNvPr id="213013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" y="3137"/>
              <a:ext cx="2081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3015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7" y="2373"/>
              <a:ext cx="1284" cy="1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785942" y="6602888"/>
            <a:ext cx="40863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Demir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, </a:t>
            </a:r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Raabe, Zaafarani, Zaefferer: Acta Mater. 57 (2009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) 559</a:t>
            </a:r>
            <a:endParaRPr lang="de-DE" sz="1100" dirty="0">
              <a:solidFill>
                <a:schemeClr val="accent1">
                  <a:lumMod val="90000"/>
                </a:schemeClr>
              </a:solidFill>
            </a:endParaRPr>
          </a:p>
        </p:txBody>
      </p:sp>
      <p:grpSp>
        <p:nvGrpSpPr>
          <p:cNvPr id="4" name="Gruppieren 20"/>
          <p:cNvGrpSpPr/>
          <p:nvPr/>
        </p:nvGrpSpPr>
        <p:grpSpPr>
          <a:xfrm>
            <a:off x="1683959" y="3783676"/>
            <a:ext cx="6560500" cy="558800"/>
            <a:chOff x="1683959" y="3783676"/>
            <a:chExt cx="6560500" cy="558800"/>
          </a:xfrm>
        </p:grpSpPr>
        <p:sp>
          <p:nvSpPr>
            <p:cNvPr id="213005" name="Text Box 13"/>
            <p:cNvSpPr txBox="1">
              <a:spLocks noChangeArrowheads="1"/>
            </p:cNvSpPr>
            <p:nvPr/>
          </p:nvSpPr>
          <p:spPr bwMode="auto">
            <a:xfrm>
              <a:off x="5926709" y="3866865"/>
              <a:ext cx="2317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orientation difference</a:t>
              </a:r>
            </a:p>
          </p:txBody>
        </p:sp>
        <p:pic>
          <p:nvPicPr>
            <p:cNvPr id="213012" name="Picture 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83959" y="3783676"/>
              <a:ext cx="4046537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81888" y="594595"/>
            <a:ext cx="8882695" cy="1547352"/>
            <a:chOff x="199" y="518"/>
            <a:chExt cx="6178" cy="1189"/>
          </a:xfrm>
        </p:grpSpPr>
        <p:pic>
          <p:nvPicPr>
            <p:cNvPr id="15" name="Picture 16" descr="from slice-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9" y="554"/>
              <a:ext cx="4694" cy="1153"/>
            </a:xfrm>
            <a:prstGeom prst="rect">
              <a:avLst/>
            </a:prstGeom>
            <a:noFill/>
          </p:spPr>
        </p:pic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5152" y="1217"/>
              <a:ext cx="1225" cy="4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just" defTabSz="915988" eaLnBrk="0" hangingPunct="0"/>
              <a:r>
                <a:rPr lang="en-US" sz="1600" dirty="0" err="1" smtClean="0">
                  <a:latin typeface="+mj-lt"/>
                </a:rPr>
                <a:t>misorientation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>
                  <a:latin typeface="+mj-lt"/>
                </a:rPr>
                <a:t>angle</a:t>
              </a:r>
            </a:p>
          </p:txBody>
        </p:sp>
        <p:pic>
          <p:nvPicPr>
            <p:cNvPr id="17" name="Picture 27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02" y="593"/>
              <a:ext cx="182" cy="5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5638" y="1017"/>
              <a:ext cx="545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just" defTabSz="915988" eaLnBrk="0" hangingPunct="0"/>
              <a:r>
                <a:rPr lang="en-US" sz="1600" dirty="0">
                  <a:latin typeface="Times New Roman" pitchFamily="18" charset="0"/>
                </a:rPr>
                <a:t>0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°</a:t>
              </a: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5638" y="518"/>
              <a:ext cx="545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just" defTabSz="915988" eaLnBrk="0" hangingPunct="0"/>
              <a:r>
                <a:rPr lang="en-US" sz="1600" dirty="0">
                  <a:latin typeface="Times New Roman" pitchFamily="18" charset="0"/>
                </a:rPr>
                <a:t>20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°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1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4206E6-6F16-46B0-84A3-E3B30C538C42}" type="slidenum">
              <a:rPr lang="en-US"/>
              <a:pPr/>
              <a:t>13</a:t>
            </a:fld>
            <a:endParaRPr lang="en-US"/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153988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From local misorientations to GNDs</a:t>
            </a:r>
          </a:p>
        </p:txBody>
      </p:sp>
      <p:pic>
        <p:nvPicPr>
          <p:cNvPr id="22222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188" y="820738"/>
            <a:ext cx="3489325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23" name="Text Box 15"/>
          <p:cNvSpPr txBox="1">
            <a:spLocks noChangeArrowheads="1"/>
          </p:cNvSpPr>
          <p:nvPr/>
        </p:nvSpPr>
        <p:spPr bwMode="auto">
          <a:xfrm>
            <a:off x="6530975" y="1068388"/>
            <a:ext cx="150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distortion</a:t>
            </a:r>
          </a:p>
          <a:p>
            <a:r>
              <a:rPr lang="en-US"/>
              <a:t>(sym, a-sym)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758646" y="6606492"/>
            <a:ext cx="40863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Demir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, </a:t>
            </a:r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Raabe, Zaafarani, Zaefferer: Acta Mater. 57 (2009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) 559</a:t>
            </a:r>
            <a:endParaRPr lang="de-DE" sz="1100" dirty="0">
              <a:solidFill>
                <a:schemeClr val="accent1">
                  <a:lumMod val="90000"/>
                </a:schemeClr>
              </a:solidFill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28" y="2199718"/>
            <a:ext cx="5761883" cy="345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77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8040" y="2244435"/>
            <a:ext cx="4760598" cy="340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778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4431E-6 L -0.10469 -0.09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2707"/>
                                        </p:tgtEl>
                                      </p:cBhvr>
                                      <p:by x="62000" y="62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4206E6-6F16-46B0-84A3-E3B30C538C42}" type="slidenum">
              <a:rPr lang="en-US"/>
              <a:pPr/>
              <a:t>14</a:t>
            </a:fld>
            <a:endParaRPr lang="en-US"/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153988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From local misorientations to GNDs</a:t>
            </a:r>
          </a:p>
        </p:txBody>
      </p:sp>
      <p:pic>
        <p:nvPicPr>
          <p:cNvPr id="22222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188" y="820738"/>
            <a:ext cx="3489325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23" name="Text Box 15"/>
          <p:cNvSpPr txBox="1">
            <a:spLocks noChangeArrowheads="1"/>
          </p:cNvSpPr>
          <p:nvPr/>
        </p:nvSpPr>
        <p:spPr bwMode="auto">
          <a:xfrm>
            <a:off x="6530975" y="1068388"/>
            <a:ext cx="150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distortion</a:t>
            </a:r>
          </a:p>
          <a:p>
            <a:r>
              <a:rPr lang="en-US"/>
              <a:t>(sym, a-sym)</a:t>
            </a:r>
          </a:p>
        </p:txBody>
      </p:sp>
      <p:pic>
        <p:nvPicPr>
          <p:cNvPr id="22222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038" y="2705100"/>
            <a:ext cx="2332037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2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913" y="3644900"/>
            <a:ext cx="41497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2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5300" y="4746625"/>
            <a:ext cx="26273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27" name="Text Box 19"/>
          <p:cNvSpPr txBox="1">
            <a:spLocks noChangeArrowheads="1"/>
          </p:cNvSpPr>
          <p:nvPr/>
        </p:nvSpPr>
        <p:spPr bwMode="auto">
          <a:xfrm>
            <a:off x="6132513" y="4886325"/>
            <a:ext cx="268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dislocation tensor (GND)</a:t>
            </a:r>
          </a:p>
        </p:txBody>
      </p:sp>
      <p:sp>
        <p:nvSpPr>
          <p:cNvPr id="222228" name="Rectangle 20"/>
          <p:cNvSpPr>
            <a:spLocks noChangeArrowheads="1"/>
          </p:cNvSpPr>
          <p:nvPr/>
        </p:nvSpPr>
        <p:spPr bwMode="auto">
          <a:xfrm>
            <a:off x="97788" y="6089663"/>
            <a:ext cx="88265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000" dirty="0"/>
              <a:t>J. F. Nye. Some geometrical relations in dislocated crystals. </a:t>
            </a:r>
            <a:r>
              <a:rPr lang="en-US" sz="1000" dirty="0" err="1"/>
              <a:t>Acta</a:t>
            </a:r>
            <a:r>
              <a:rPr lang="en-US" sz="1000" dirty="0"/>
              <a:t> Metall. 1:153, 1953.</a:t>
            </a:r>
          </a:p>
          <a:p>
            <a:pPr algn="l"/>
            <a:r>
              <a:rPr lang="en-US" sz="1000" dirty="0" smtClean="0"/>
              <a:t>E</a:t>
            </a:r>
            <a:r>
              <a:rPr lang="en-US" sz="1000" dirty="0"/>
              <a:t>. </a:t>
            </a:r>
            <a:r>
              <a:rPr lang="en-US" sz="1000" dirty="0" err="1"/>
              <a:t>Kröner</a:t>
            </a:r>
            <a:r>
              <a:rPr lang="en-US" sz="1000" dirty="0"/>
              <a:t>. </a:t>
            </a:r>
            <a:r>
              <a:rPr lang="en-US" sz="1000" dirty="0" err="1"/>
              <a:t>Kontinuumstheorie</a:t>
            </a:r>
            <a:r>
              <a:rPr lang="en-US" sz="1000" dirty="0"/>
              <a:t> </a:t>
            </a:r>
            <a:r>
              <a:rPr lang="en-US" sz="1000" dirty="0" err="1"/>
              <a:t>der</a:t>
            </a:r>
            <a:r>
              <a:rPr lang="en-US" sz="1000" dirty="0"/>
              <a:t> </a:t>
            </a:r>
            <a:r>
              <a:rPr lang="en-US" sz="1000" dirty="0" err="1"/>
              <a:t>Versetzungen</a:t>
            </a:r>
            <a:r>
              <a:rPr lang="en-US" sz="1000" dirty="0"/>
              <a:t> und </a:t>
            </a:r>
            <a:r>
              <a:rPr lang="en-US" sz="1000" dirty="0" err="1"/>
              <a:t>Eigenspannungen</a:t>
            </a:r>
            <a:r>
              <a:rPr lang="en-US" sz="1000" dirty="0"/>
              <a:t> (in German). Springer, Berlin, 1958.</a:t>
            </a:r>
          </a:p>
          <a:p>
            <a:pPr algn="l"/>
            <a:r>
              <a:rPr lang="en-US" sz="1000" dirty="0"/>
              <a:t>E. </a:t>
            </a:r>
            <a:r>
              <a:rPr lang="en-US" sz="1000" dirty="0" err="1"/>
              <a:t>Kröner</a:t>
            </a:r>
            <a:r>
              <a:rPr lang="en-US" sz="1000" dirty="0"/>
              <a:t>. Physics of defects, chapter Continuum theory of defects, p.217. North-Holland Publishing, Amsterdam, Netherlands, 1981.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758646" y="6606492"/>
            <a:ext cx="40863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Demir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, </a:t>
            </a:r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Raabe, Zaafarani, Zaefferer: Acta Mater. 57 (2009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) 559</a:t>
            </a:r>
            <a:endParaRPr lang="de-DE" sz="1100" dirty="0">
              <a:solidFill>
                <a:schemeClr val="accent1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06894-E8A7-4E14-AF1E-CF1CD15D3812}" type="slidenum">
              <a:rPr lang="en-US"/>
              <a:pPr/>
              <a:t>15</a:t>
            </a:fld>
            <a:endParaRPr lang="en-US"/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153988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From local misorientations to GNDs</a:t>
            </a:r>
          </a:p>
        </p:txBody>
      </p:sp>
      <p:pic>
        <p:nvPicPr>
          <p:cNvPr id="211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687388"/>
            <a:ext cx="865346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197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8" y="4870450"/>
            <a:ext cx="2709862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5263" y="2867027"/>
            <a:ext cx="6626225" cy="2689226"/>
            <a:chOff x="123" y="1806"/>
            <a:chExt cx="4174" cy="1694"/>
          </a:xfrm>
        </p:grpSpPr>
        <p:pic>
          <p:nvPicPr>
            <p:cNvPr id="21197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" y="1806"/>
              <a:ext cx="2212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1977" name="Text Box 9"/>
            <p:cNvSpPr txBox="1">
              <a:spLocks noChangeArrowheads="1"/>
            </p:cNvSpPr>
            <p:nvPr/>
          </p:nvSpPr>
          <p:spPr bwMode="auto">
            <a:xfrm>
              <a:off x="2557" y="1841"/>
              <a:ext cx="1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Frank loop through area r</a:t>
              </a:r>
            </a:p>
          </p:txBody>
        </p:sp>
        <p:pic>
          <p:nvPicPr>
            <p:cNvPr id="21197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3" y="2324"/>
              <a:ext cx="1716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1980" name="Text Box 12"/>
            <p:cNvSpPr txBox="1">
              <a:spLocks noChangeArrowheads="1"/>
            </p:cNvSpPr>
            <p:nvPr/>
          </p:nvSpPr>
          <p:spPr bwMode="auto">
            <a:xfrm>
              <a:off x="2084" y="2553"/>
              <a:ext cx="1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/>
                <a:t>18 </a:t>
              </a:r>
              <a:r>
                <a:rPr lang="en-US" dirty="0" err="1"/>
                <a:t>b,t</a:t>
              </a:r>
              <a:r>
                <a:rPr lang="en-US" dirty="0"/>
                <a:t> combinations</a:t>
              </a:r>
            </a:p>
          </p:txBody>
        </p:sp>
        <p:sp>
          <p:nvSpPr>
            <p:cNvPr id="211981" name="Text Box 13"/>
            <p:cNvSpPr txBox="1">
              <a:spLocks noChangeArrowheads="1"/>
            </p:cNvSpPr>
            <p:nvPr/>
          </p:nvSpPr>
          <p:spPr bwMode="auto">
            <a:xfrm>
              <a:off x="2094" y="3267"/>
              <a:ext cx="12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/>
                <a:t>9 </a:t>
              </a:r>
              <a:r>
                <a:rPr lang="en-US" dirty="0" err="1"/>
                <a:t>b,t</a:t>
              </a:r>
              <a:r>
                <a:rPr lang="en-US" dirty="0"/>
                <a:t> combinations</a:t>
              </a:r>
            </a:p>
          </p:txBody>
        </p:sp>
      </p:grpSp>
      <p:sp>
        <p:nvSpPr>
          <p:cNvPr id="211982" name="Rectangle 14"/>
          <p:cNvSpPr>
            <a:spLocks noChangeArrowheads="1"/>
          </p:cNvSpPr>
          <p:nvPr/>
        </p:nvSpPr>
        <p:spPr bwMode="auto">
          <a:xfrm>
            <a:off x="4676758" y="6606492"/>
            <a:ext cx="40863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Demir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, </a:t>
            </a:r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Raabe, Zaafarani, Zaefferer: Acta Mater. 57 (2009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) 559</a:t>
            </a:r>
            <a:endParaRPr lang="de-DE" sz="1100" dirty="0">
              <a:solidFill>
                <a:schemeClr val="accent1">
                  <a:lumMod val="90000"/>
                </a:schemeClr>
              </a:solidFill>
            </a:endParaRPr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3688" y="2887481"/>
            <a:ext cx="2619664" cy="321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ieren 59"/>
          <p:cNvGrpSpPr/>
          <p:nvPr/>
        </p:nvGrpSpPr>
        <p:grpSpPr>
          <a:xfrm>
            <a:off x="3129435" y="4715559"/>
            <a:ext cx="1574686" cy="1211263"/>
            <a:chOff x="7290204" y="4416378"/>
            <a:chExt cx="1574686" cy="1211263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 rot="21431526">
              <a:off x="7290200" y="4416380"/>
              <a:ext cx="550070" cy="1023076"/>
              <a:chOff x="2336" y="1661"/>
              <a:chExt cx="635" cy="1315"/>
            </a:xfrm>
            <a:solidFill>
              <a:schemeClr val="accent1">
                <a:lumMod val="50000"/>
              </a:schemeClr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48" name="Oval 3"/>
              <p:cNvSpPr>
                <a:spLocks noChangeArrowheads="1"/>
              </p:cNvSpPr>
              <p:nvPr/>
            </p:nvSpPr>
            <p:spPr bwMode="auto">
              <a:xfrm>
                <a:off x="2562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9" name="Oval 4"/>
              <p:cNvSpPr>
                <a:spLocks noChangeArrowheads="1"/>
              </p:cNvSpPr>
              <p:nvPr/>
            </p:nvSpPr>
            <p:spPr bwMode="auto">
              <a:xfrm>
                <a:off x="2562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0" name="Oval 5"/>
              <p:cNvSpPr>
                <a:spLocks noChangeArrowheads="1"/>
              </p:cNvSpPr>
              <p:nvPr/>
            </p:nvSpPr>
            <p:spPr bwMode="auto">
              <a:xfrm>
                <a:off x="2562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1" name="Oval 6"/>
              <p:cNvSpPr>
                <a:spLocks noChangeArrowheads="1"/>
              </p:cNvSpPr>
              <p:nvPr/>
            </p:nvSpPr>
            <p:spPr bwMode="auto">
              <a:xfrm>
                <a:off x="2789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2" name="Oval 7"/>
              <p:cNvSpPr>
                <a:spLocks noChangeArrowheads="1"/>
              </p:cNvSpPr>
              <p:nvPr/>
            </p:nvSpPr>
            <p:spPr bwMode="auto">
              <a:xfrm>
                <a:off x="2789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3" name="Oval 8"/>
              <p:cNvSpPr>
                <a:spLocks noChangeArrowheads="1"/>
              </p:cNvSpPr>
              <p:nvPr/>
            </p:nvSpPr>
            <p:spPr bwMode="auto">
              <a:xfrm>
                <a:off x="2762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4" name="Oval 9"/>
              <p:cNvSpPr>
                <a:spLocks noChangeArrowheads="1"/>
              </p:cNvSpPr>
              <p:nvPr/>
            </p:nvSpPr>
            <p:spPr bwMode="auto">
              <a:xfrm>
                <a:off x="2717" y="234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5" name="Oval 10"/>
              <p:cNvSpPr>
                <a:spLocks noChangeArrowheads="1"/>
              </p:cNvSpPr>
              <p:nvPr/>
            </p:nvSpPr>
            <p:spPr bwMode="auto">
              <a:xfrm>
                <a:off x="2708" y="256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Oval 11"/>
              <p:cNvSpPr>
                <a:spLocks noChangeArrowheads="1"/>
              </p:cNvSpPr>
              <p:nvPr/>
            </p:nvSpPr>
            <p:spPr bwMode="auto">
              <a:xfrm>
                <a:off x="2699" y="279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Oval 12"/>
              <p:cNvSpPr>
                <a:spLocks noChangeArrowheads="1"/>
              </p:cNvSpPr>
              <p:nvPr/>
            </p:nvSpPr>
            <p:spPr bwMode="auto">
              <a:xfrm>
                <a:off x="2336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Oval 13"/>
              <p:cNvSpPr>
                <a:spLocks noChangeArrowheads="1"/>
              </p:cNvSpPr>
              <p:nvPr/>
            </p:nvSpPr>
            <p:spPr bwMode="auto">
              <a:xfrm>
                <a:off x="2336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9" name="Oval 14"/>
              <p:cNvSpPr>
                <a:spLocks noChangeArrowheads="1"/>
              </p:cNvSpPr>
              <p:nvPr/>
            </p:nvSpPr>
            <p:spPr bwMode="auto">
              <a:xfrm>
                <a:off x="2363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0" name="Oval 15"/>
              <p:cNvSpPr>
                <a:spLocks noChangeArrowheads="1"/>
              </p:cNvSpPr>
              <p:nvPr/>
            </p:nvSpPr>
            <p:spPr bwMode="auto">
              <a:xfrm>
                <a:off x="2408" y="234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1" name="Oval 16"/>
              <p:cNvSpPr>
                <a:spLocks noChangeArrowheads="1"/>
              </p:cNvSpPr>
              <p:nvPr/>
            </p:nvSpPr>
            <p:spPr bwMode="auto">
              <a:xfrm>
                <a:off x="2444" y="256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2462" y="279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 rot="658785">
              <a:off x="7834862" y="4438519"/>
              <a:ext cx="550070" cy="1023076"/>
              <a:chOff x="2336" y="1661"/>
              <a:chExt cx="635" cy="1315"/>
            </a:xfrm>
            <a:solidFill>
              <a:srgbClr val="3F8B93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3" name="Oval 19"/>
              <p:cNvSpPr>
                <a:spLocks noChangeArrowheads="1"/>
              </p:cNvSpPr>
              <p:nvPr/>
            </p:nvSpPr>
            <p:spPr bwMode="auto">
              <a:xfrm>
                <a:off x="2562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Oval 20"/>
              <p:cNvSpPr>
                <a:spLocks noChangeArrowheads="1"/>
              </p:cNvSpPr>
              <p:nvPr/>
            </p:nvSpPr>
            <p:spPr bwMode="auto">
              <a:xfrm>
                <a:off x="2562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Oval 21"/>
              <p:cNvSpPr>
                <a:spLocks noChangeArrowheads="1"/>
              </p:cNvSpPr>
              <p:nvPr/>
            </p:nvSpPr>
            <p:spPr bwMode="auto">
              <a:xfrm>
                <a:off x="2562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Oval 22"/>
              <p:cNvSpPr>
                <a:spLocks noChangeArrowheads="1"/>
              </p:cNvSpPr>
              <p:nvPr/>
            </p:nvSpPr>
            <p:spPr bwMode="auto">
              <a:xfrm>
                <a:off x="2789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Oval 23"/>
              <p:cNvSpPr>
                <a:spLocks noChangeArrowheads="1"/>
              </p:cNvSpPr>
              <p:nvPr/>
            </p:nvSpPr>
            <p:spPr bwMode="auto">
              <a:xfrm>
                <a:off x="2789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Oval 24"/>
              <p:cNvSpPr>
                <a:spLocks noChangeArrowheads="1"/>
              </p:cNvSpPr>
              <p:nvPr/>
            </p:nvSpPr>
            <p:spPr bwMode="auto">
              <a:xfrm>
                <a:off x="2762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Oval 25"/>
              <p:cNvSpPr>
                <a:spLocks noChangeArrowheads="1"/>
              </p:cNvSpPr>
              <p:nvPr/>
            </p:nvSpPr>
            <p:spPr bwMode="auto">
              <a:xfrm>
                <a:off x="2717" y="234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Oval 26"/>
              <p:cNvSpPr>
                <a:spLocks noChangeArrowheads="1"/>
              </p:cNvSpPr>
              <p:nvPr/>
            </p:nvSpPr>
            <p:spPr bwMode="auto">
              <a:xfrm>
                <a:off x="2708" y="256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Oval 27"/>
              <p:cNvSpPr>
                <a:spLocks noChangeArrowheads="1"/>
              </p:cNvSpPr>
              <p:nvPr/>
            </p:nvSpPr>
            <p:spPr bwMode="auto">
              <a:xfrm>
                <a:off x="2699" y="279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Oval 28"/>
              <p:cNvSpPr>
                <a:spLocks noChangeArrowheads="1"/>
              </p:cNvSpPr>
              <p:nvPr/>
            </p:nvSpPr>
            <p:spPr bwMode="auto">
              <a:xfrm>
                <a:off x="2336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Oval 29"/>
              <p:cNvSpPr>
                <a:spLocks noChangeArrowheads="1"/>
              </p:cNvSpPr>
              <p:nvPr/>
            </p:nvSpPr>
            <p:spPr bwMode="auto">
              <a:xfrm>
                <a:off x="2336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Oval 30"/>
              <p:cNvSpPr>
                <a:spLocks noChangeArrowheads="1"/>
              </p:cNvSpPr>
              <p:nvPr/>
            </p:nvSpPr>
            <p:spPr bwMode="auto">
              <a:xfrm>
                <a:off x="2363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Oval 31"/>
              <p:cNvSpPr>
                <a:spLocks noChangeArrowheads="1"/>
              </p:cNvSpPr>
              <p:nvPr/>
            </p:nvSpPr>
            <p:spPr bwMode="auto">
              <a:xfrm>
                <a:off x="2408" y="234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Oval 32"/>
              <p:cNvSpPr>
                <a:spLocks noChangeArrowheads="1"/>
              </p:cNvSpPr>
              <p:nvPr/>
            </p:nvSpPr>
            <p:spPr bwMode="auto">
              <a:xfrm>
                <a:off x="2444" y="256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Oval 33"/>
              <p:cNvSpPr>
                <a:spLocks noChangeArrowheads="1"/>
              </p:cNvSpPr>
              <p:nvPr/>
            </p:nvSpPr>
            <p:spPr bwMode="auto">
              <a:xfrm>
                <a:off x="2462" y="279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 rot="1587794">
              <a:off x="8314810" y="4604565"/>
              <a:ext cx="550070" cy="1023076"/>
              <a:chOff x="2336" y="1661"/>
              <a:chExt cx="635" cy="1315"/>
            </a:xfrm>
            <a:solidFill>
              <a:srgbClr val="3F8B93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Oval 19"/>
              <p:cNvSpPr>
                <a:spLocks noChangeArrowheads="1"/>
              </p:cNvSpPr>
              <p:nvPr/>
            </p:nvSpPr>
            <p:spPr bwMode="auto">
              <a:xfrm>
                <a:off x="2562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Oval 20"/>
              <p:cNvSpPr>
                <a:spLocks noChangeArrowheads="1"/>
              </p:cNvSpPr>
              <p:nvPr/>
            </p:nvSpPr>
            <p:spPr bwMode="auto">
              <a:xfrm>
                <a:off x="2562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2562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Oval 22"/>
              <p:cNvSpPr>
                <a:spLocks noChangeArrowheads="1"/>
              </p:cNvSpPr>
              <p:nvPr/>
            </p:nvSpPr>
            <p:spPr bwMode="auto">
              <a:xfrm>
                <a:off x="2789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Oval 23"/>
              <p:cNvSpPr>
                <a:spLocks noChangeArrowheads="1"/>
              </p:cNvSpPr>
              <p:nvPr/>
            </p:nvSpPr>
            <p:spPr bwMode="auto">
              <a:xfrm>
                <a:off x="2789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Oval 24"/>
              <p:cNvSpPr>
                <a:spLocks noChangeArrowheads="1"/>
              </p:cNvSpPr>
              <p:nvPr/>
            </p:nvSpPr>
            <p:spPr bwMode="auto">
              <a:xfrm>
                <a:off x="2762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Oval 25"/>
              <p:cNvSpPr>
                <a:spLocks noChangeArrowheads="1"/>
              </p:cNvSpPr>
              <p:nvPr/>
            </p:nvSpPr>
            <p:spPr bwMode="auto">
              <a:xfrm>
                <a:off x="2717" y="234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Oval 26"/>
              <p:cNvSpPr>
                <a:spLocks noChangeArrowheads="1"/>
              </p:cNvSpPr>
              <p:nvPr/>
            </p:nvSpPr>
            <p:spPr bwMode="auto">
              <a:xfrm>
                <a:off x="2708" y="256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Oval 27"/>
              <p:cNvSpPr>
                <a:spLocks noChangeArrowheads="1"/>
              </p:cNvSpPr>
              <p:nvPr/>
            </p:nvSpPr>
            <p:spPr bwMode="auto">
              <a:xfrm>
                <a:off x="2699" y="279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Oval 28"/>
              <p:cNvSpPr>
                <a:spLocks noChangeArrowheads="1"/>
              </p:cNvSpPr>
              <p:nvPr/>
            </p:nvSpPr>
            <p:spPr bwMode="auto">
              <a:xfrm>
                <a:off x="2336" y="166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Oval 29"/>
              <p:cNvSpPr>
                <a:spLocks noChangeArrowheads="1"/>
              </p:cNvSpPr>
              <p:nvPr/>
            </p:nvSpPr>
            <p:spPr bwMode="auto">
              <a:xfrm>
                <a:off x="2336" y="188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Oval 30"/>
              <p:cNvSpPr>
                <a:spLocks noChangeArrowheads="1"/>
              </p:cNvSpPr>
              <p:nvPr/>
            </p:nvSpPr>
            <p:spPr bwMode="auto">
              <a:xfrm>
                <a:off x="2363" y="211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Oval 31"/>
              <p:cNvSpPr>
                <a:spLocks noChangeArrowheads="1"/>
              </p:cNvSpPr>
              <p:nvPr/>
            </p:nvSpPr>
            <p:spPr bwMode="auto">
              <a:xfrm>
                <a:off x="2408" y="2341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Oval 32"/>
              <p:cNvSpPr>
                <a:spLocks noChangeArrowheads="1"/>
              </p:cNvSpPr>
              <p:nvPr/>
            </p:nvSpPr>
            <p:spPr bwMode="auto">
              <a:xfrm>
                <a:off x="2444" y="2568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2462" y="2795"/>
                <a:ext cx="182" cy="1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7" name="Gruppieren 58"/>
          <p:cNvGrpSpPr/>
          <p:nvPr/>
        </p:nvGrpSpPr>
        <p:grpSpPr>
          <a:xfrm>
            <a:off x="3241905" y="5742162"/>
            <a:ext cx="1034357" cy="634676"/>
            <a:chOff x="7402674" y="5415685"/>
            <a:chExt cx="1034357" cy="634676"/>
          </a:xfrm>
        </p:grpSpPr>
        <p:sp>
          <p:nvSpPr>
            <p:cNvPr id="64" name="Textfeld 63"/>
            <p:cNvSpPr txBox="1"/>
            <p:nvPr/>
          </p:nvSpPr>
          <p:spPr>
            <a:xfrm rot="10640247">
              <a:off x="7402674" y="5415685"/>
              <a:ext cx="404277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/>
                <a:t>T</a:t>
              </a:r>
              <a:endParaRPr lang="de-DE" sz="2800" b="1" dirty="0"/>
            </a:p>
          </p:txBody>
        </p:sp>
        <p:sp>
          <p:nvSpPr>
            <p:cNvPr id="65" name="Textfeld 64"/>
            <p:cNvSpPr txBox="1"/>
            <p:nvPr/>
          </p:nvSpPr>
          <p:spPr>
            <a:xfrm rot="12754212">
              <a:off x="8032754" y="5527141"/>
              <a:ext cx="404277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/>
                <a:t>T</a:t>
              </a:r>
              <a:endParaRPr lang="de-DE" sz="2800" b="1" dirty="0"/>
            </a:p>
          </p:txBody>
        </p:sp>
        <p:sp>
          <p:nvSpPr>
            <p:cNvPr id="66" name="Textfeld 65"/>
            <p:cNvSpPr txBox="1"/>
            <p:nvPr/>
          </p:nvSpPr>
          <p:spPr>
            <a:xfrm rot="11516288">
              <a:off x="7732498" y="5445253"/>
              <a:ext cx="404277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/>
                <a:t>T</a:t>
              </a:r>
              <a:endParaRPr lang="de-DE" sz="2800" b="1" dirty="0"/>
            </a:p>
          </p:txBody>
        </p:sp>
      </p:grpSp>
      <p:sp>
        <p:nvSpPr>
          <p:cNvPr id="67" name="Pfeil nach rechts 66"/>
          <p:cNvSpPr/>
          <p:nvPr/>
        </p:nvSpPr>
        <p:spPr>
          <a:xfrm rot="8744319">
            <a:off x="4858909" y="4211767"/>
            <a:ext cx="628911" cy="33424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119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3432E-7 L 0.15625 -0.237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350098-3B40-4E98-A9FF-C6240E104640}" type="slidenum">
              <a:rPr lang="en-US"/>
              <a:pPr/>
              <a:t>16</a:t>
            </a:fld>
            <a:endParaRPr lang="en-US"/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601663"/>
            <a:ext cx="7894638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44804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Extract geometrically necessary dislocations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4663110" y="6606492"/>
            <a:ext cx="40863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Demir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, </a:t>
            </a:r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Raabe, Zaafarani, Zaefferer: Acta Mater. 57 (2009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) 559</a:t>
            </a:r>
            <a:endParaRPr lang="de-DE" sz="1100" dirty="0">
              <a:solidFill>
                <a:schemeClr val="accent1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241534" y="941940"/>
            <a:ext cx="8643664" cy="488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Features</a:t>
            </a: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Methods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Experimental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set-up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Data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analysis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(GND;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;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	        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simulation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CPFEM,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phase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field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MC, CA)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Examples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Indentation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steels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ECAP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processing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4163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100" dirty="0" err="1" smtClean="0">
                <a:solidFill>
                  <a:srgbClr val="BFBFBF"/>
                </a:solidFill>
              </a:rPr>
              <a:t>Zaefferer</a:t>
            </a:r>
            <a:r>
              <a:rPr lang="en-GB" sz="1100" dirty="0" smtClean="0">
                <a:solidFill>
                  <a:srgbClr val="BFBFBF"/>
                </a:solidFill>
              </a:rPr>
              <a:t> et al., Met. Mater. Trans. 39A (2008) 374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 rot="1290553" flipH="1">
            <a:off x="8682487" y="3954635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7743E-6 L -0.54462 -2.3774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3D-EBSD - results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96975" y="1042988"/>
            <a:ext cx="211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Image Quality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37063" y="998538"/>
            <a:ext cx="3960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Kernel Average Misorientation (martensite highlighted in black)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 t="49736" r="67384" b="41949"/>
          <a:stretch>
            <a:fillRect/>
          </a:stretch>
        </p:blipFill>
        <p:spPr bwMode="auto">
          <a:xfrm>
            <a:off x="7464425" y="5599113"/>
            <a:ext cx="1081088" cy="3492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pic>
        <p:nvPicPr>
          <p:cNvPr id="7" name="Grafik 6" descr="KAM+mart-highlighted-animati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900" y="1784350"/>
            <a:ext cx="3615815" cy="3600000"/>
          </a:xfrm>
          <a:prstGeom prst="rect">
            <a:avLst/>
          </a:prstGeom>
        </p:spPr>
      </p:pic>
      <p:pic>
        <p:nvPicPr>
          <p:cNvPr id="8" name="Grafik 7" descr="IQ-aligned-animati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600" y="1784350"/>
            <a:ext cx="3584438" cy="3600000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4163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100" dirty="0" err="1" smtClean="0">
                <a:solidFill>
                  <a:srgbClr val="BFBFBF"/>
                </a:solidFill>
              </a:rPr>
              <a:t>Zaefferer</a:t>
            </a:r>
            <a:r>
              <a:rPr lang="en-GB" sz="1100" dirty="0" smtClean="0">
                <a:solidFill>
                  <a:srgbClr val="BFBFBF"/>
                </a:solidFill>
              </a:rPr>
              <a:t> et al., Met. Mater. Trans. 39A (2008) 374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8621" y="63234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it-IT" sz="1100" dirty="0" err="1" smtClean="0">
                <a:solidFill>
                  <a:schemeClr val="bg2">
                    <a:lumMod val="75000"/>
                  </a:schemeClr>
                </a:solidFill>
              </a:rPr>
              <a:t>Calcagnotto</a:t>
            </a:r>
            <a:r>
              <a:rPr lang="it-IT" sz="11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100" dirty="0" err="1" smtClean="0">
                <a:solidFill>
                  <a:schemeClr val="bg2">
                    <a:lumMod val="75000"/>
                  </a:schemeClr>
                </a:solidFill>
              </a:rPr>
              <a:t>et</a:t>
            </a:r>
            <a:r>
              <a:rPr lang="it-IT" sz="1100" dirty="0" smtClean="0">
                <a:solidFill>
                  <a:schemeClr val="bg2">
                    <a:lumMod val="75000"/>
                  </a:schemeClr>
                </a:solidFill>
              </a:rPr>
              <a:t> al. </a:t>
            </a:r>
            <a:r>
              <a:rPr lang="en-GB" sz="1100" dirty="0" smtClean="0">
                <a:solidFill>
                  <a:schemeClr val="bg2">
                    <a:lumMod val="75000"/>
                  </a:schemeClr>
                </a:solidFill>
              </a:rPr>
              <a:t>ISIJ 48 (2008) 1096</a:t>
            </a:r>
            <a:endParaRPr lang="de-DE" sz="1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241534" y="941940"/>
            <a:ext cx="8643664" cy="488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Features</a:t>
            </a: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Methods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Experimental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set-up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Data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analysis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(GND;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;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	        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simulation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CPFEM,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phase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field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MC, CA)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Examples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Indentation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steels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ECAP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processing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4163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100" dirty="0" err="1" smtClean="0">
                <a:solidFill>
                  <a:srgbClr val="BFBFBF"/>
                </a:solidFill>
              </a:rPr>
              <a:t>Zaefferer</a:t>
            </a:r>
            <a:r>
              <a:rPr lang="en-GB" sz="1100" dirty="0" smtClean="0">
                <a:solidFill>
                  <a:srgbClr val="BFBFBF"/>
                </a:solidFill>
              </a:rPr>
              <a:t> et al., Met. Mater. Trans. 39A (2008) 374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290553" flipH="1">
            <a:off x="9403134" y="870213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8094E-6 L -0.45799 0.001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9355" r="51576"/>
          <a:stretch>
            <a:fillRect/>
          </a:stretch>
        </p:blipFill>
        <p:spPr bwMode="auto">
          <a:xfrm>
            <a:off x="736979" y="799433"/>
            <a:ext cx="7928419" cy="56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3988" y="17463"/>
            <a:ext cx="8027987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DP steel micromechanics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045935" y="4719775"/>
            <a:ext cx="2252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ferrite-ferrite</a:t>
            </a:r>
            <a:r>
              <a:rPr lang="de-DE" sz="1600" dirty="0" smtClean="0"/>
              <a:t> </a:t>
            </a:r>
            <a:r>
              <a:rPr lang="de-DE" sz="1600" dirty="0" err="1" smtClean="0"/>
              <a:t>interfaces</a:t>
            </a:r>
            <a:endParaRPr lang="de-DE" sz="1600" dirty="0"/>
          </a:p>
        </p:txBody>
      </p:sp>
      <p:sp>
        <p:nvSpPr>
          <p:cNvPr id="9" name="Rechteck 8"/>
          <p:cNvSpPr/>
          <p:nvPr/>
        </p:nvSpPr>
        <p:spPr>
          <a:xfrm>
            <a:off x="4572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it-IT" sz="1100" dirty="0" err="1" smtClean="0">
                <a:solidFill>
                  <a:schemeClr val="bg1"/>
                </a:solidFill>
              </a:rPr>
              <a:t>Calcagnotto</a:t>
            </a:r>
            <a:r>
              <a:rPr lang="it-IT" sz="1100" dirty="0" smtClean="0">
                <a:solidFill>
                  <a:schemeClr val="bg1"/>
                </a:solidFill>
              </a:rPr>
              <a:t> </a:t>
            </a:r>
            <a:r>
              <a:rPr lang="it-IT" sz="1100" dirty="0" err="1" smtClean="0">
                <a:solidFill>
                  <a:schemeClr val="bg1"/>
                </a:solidFill>
              </a:rPr>
              <a:t>et</a:t>
            </a:r>
            <a:r>
              <a:rPr lang="it-IT" sz="1100" dirty="0" smtClean="0">
                <a:solidFill>
                  <a:schemeClr val="bg1"/>
                </a:solidFill>
              </a:rPr>
              <a:t> al. </a:t>
            </a:r>
            <a:r>
              <a:rPr lang="en-GB" sz="1100" dirty="0" smtClean="0">
                <a:solidFill>
                  <a:schemeClr val="bg1"/>
                </a:solidFill>
              </a:rPr>
              <a:t>Mater. Sc. </a:t>
            </a:r>
            <a:r>
              <a:rPr lang="en-GB" sz="1100" dirty="0" err="1" smtClean="0">
                <a:solidFill>
                  <a:schemeClr val="bg1"/>
                </a:solidFill>
              </a:rPr>
              <a:t>Engin</a:t>
            </a:r>
            <a:r>
              <a:rPr lang="en-GB" sz="1100" dirty="0" smtClean="0">
                <a:solidFill>
                  <a:schemeClr val="bg1"/>
                </a:solidFill>
              </a:rPr>
              <a:t>. A 527 (2010) 2738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74170" t="6930" b="8366"/>
          <a:stretch>
            <a:fillRect/>
          </a:stretch>
        </p:blipFill>
        <p:spPr bwMode="auto">
          <a:xfrm>
            <a:off x="5677470" y="3089708"/>
            <a:ext cx="1934794" cy="249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hteck 6"/>
          <p:cNvSpPr/>
          <p:nvPr/>
        </p:nvSpPr>
        <p:spPr>
          <a:xfrm>
            <a:off x="4206090" y="2940749"/>
            <a:ext cx="2685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ferrite</a:t>
            </a:r>
            <a:r>
              <a:rPr lang="de-DE" sz="1600" dirty="0" smtClean="0"/>
              <a:t>-martensite </a:t>
            </a:r>
            <a:r>
              <a:rPr lang="de-DE" sz="1600" dirty="0" err="1" smtClean="0"/>
              <a:t>interfaces</a:t>
            </a:r>
            <a:endParaRPr lang="de-DE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63931" t="83825" r="24828" b="3484"/>
          <a:stretch>
            <a:fillRect/>
          </a:stretch>
        </p:blipFill>
        <p:spPr bwMode="auto">
          <a:xfrm>
            <a:off x="4749689" y="5172501"/>
            <a:ext cx="984781" cy="43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/>
          <p:nvPr/>
        </p:nvSpPr>
        <p:spPr>
          <a:xfrm>
            <a:off x="31900" y="597061"/>
            <a:ext cx="556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 smtClean="0"/>
              <a:t>Coarse</a:t>
            </a:r>
            <a:r>
              <a:rPr lang="de-DE" sz="1400" dirty="0" smtClean="0"/>
              <a:t> </a:t>
            </a:r>
            <a:r>
              <a:rPr lang="de-DE" sz="1400" dirty="0" err="1" smtClean="0"/>
              <a:t>grained</a:t>
            </a:r>
            <a:r>
              <a:rPr lang="de-DE" sz="1400" dirty="0" smtClean="0"/>
              <a:t> DP (12.4 µm), </a:t>
            </a:r>
            <a:r>
              <a:rPr lang="de-DE" sz="1400" dirty="0" err="1" smtClean="0"/>
              <a:t>Berkovich</a:t>
            </a:r>
            <a:r>
              <a:rPr lang="de-DE" sz="1400" dirty="0" smtClean="0"/>
              <a:t> 50 </a:t>
            </a:r>
            <a:r>
              <a:rPr lang="de-DE" sz="1400" dirty="0" err="1" smtClean="0"/>
              <a:t>nm</a:t>
            </a:r>
            <a:r>
              <a:rPr lang="de-DE" sz="1400" dirty="0" smtClean="0"/>
              <a:t>, 500 µN</a:t>
            </a:r>
            <a:endParaRPr lang="de-DE" sz="1400" dirty="0"/>
          </a:p>
        </p:txBody>
      </p:sp>
      <p:pic>
        <p:nvPicPr>
          <p:cNvPr id="18" name="Grafik 17" descr="CG Stelle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446" y="1048074"/>
            <a:ext cx="7251405" cy="5489208"/>
          </a:xfrm>
          <a:prstGeom prst="rect">
            <a:avLst/>
          </a:prstGeom>
        </p:spPr>
      </p:pic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2175" y="1065514"/>
            <a:ext cx="2175611" cy="211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9556" y="2530548"/>
            <a:ext cx="2207482" cy="20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21266" y="21266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DP steel: effect of GNDs on local hardness?</a:t>
            </a:r>
          </a:p>
        </p:txBody>
      </p:sp>
      <p:sp>
        <p:nvSpPr>
          <p:cNvPr id="57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60" name="Gruppieren 59"/>
          <p:cNvGrpSpPr/>
          <p:nvPr/>
        </p:nvGrpSpPr>
        <p:grpSpPr>
          <a:xfrm>
            <a:off x="4204481" y="885924"/>
            <a:ext cx="4714907" cy="3569117"/>
            <a:chOff x="4204481" y="885924"/>
            <a:chExt cx="4714907" cy="3569117"/>
          </a:xfrm>
        </p:grpSpPr>
        <p:pic>
          <p:nvPicPr>
            <p:cNvPr id="58" name="Grafik 57" descr="CG Stelle2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4481" y="885924"/>
              <a:ext cx="4714907" cy="356911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59" name="Rechteck 58"/>
            <p:cNvSpPr/>
            <p:nvPr/>
          </p:nvSpPr>
          <p:spPr>
            <a:xfrm>
              <a:off x="5885965" y="3488881"/>
              <a:ext cx="21354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 err="1" smtClean="0"/>
                <a:t>fine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grained</a:t>
              </a:r>
              <a:r>
                <a:rPr lang="de-DE" sz="1400" dirty="0" smtClean="0"/>
                <a:t> DP (2.4 µm)</a:t>
              </a:r>
              <a:endParaRPr lang="de-DE" sz="1400" dirty="0"/>
            </a:p>
          </p:txBody>
        </p:sp>
      </p:grpSp>
      <p:sp>
        <p:nvSpPr>
          <p:cNvPr id="11" name="Rechteck 10"/>
          <p:cNvSpPr/>
          <p:nvPr/>
        </p:nvSpPr>
        <p:spPr>
          <a:xfrm>
            <a:off x="4572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it-IT" sz="1100" dirty="0" err="1" smtClean="0">
                <a:solidFill>
                  <a:schemeClr val="bg1"/>
                </a:solidFill>
              </a:rPr>
              <a:t>Calcagnotto</a:t>
            </a:r>
            <a:r>
              <a:rPr lang="it-IT" sz="1100" dirty="0" smtClean="0">
                <a:solidFill>
                  <a:schemeClr val="bg1"/>
                </a:solidFill>
              </a:rPr>
              <a:t> </a:t>
            </a:r>
            <a:r>
              <a:rPr lang="it-IT" sz="1100" dirty="0" err="1" smtClean="0">
                <a:solidFill>
                  <a:schemeClr val="bg1"/>
                </a:solidFill>
              </a:rPr>
              <a:t>et</a:t>
            </a:r>
            <a:r>
              <a:rPr lang="it-IT" sz="1100" dirty="0" smtClean="0">
                <a:solidFill>
                  <a:schemeClr val="bg1"/>
                </a:solidFill>
              </a:rPr>
              <a:t> al. </a:t>
            </a:r>
            <a:r>
              <a:rPr lang="en-GB" sz="1100" dirty="0" smtClean="0">
                <a:solidFill>
                  <a:schemeClr val="bg1"/>
                </a:solidFill>
              </a:rPr>
              <a:t>Mater. Sc. </a:t>
            </a:r>
            <a:r>
              <a:rPr lang="en-GB" sz="1100" dirty="0" err="1" smtClean="0">
                <a:solidFill>
                  <a:schemeClr val="bg1"/>
                </a:solidFill>
              </a:rPr>
              <a:t>Engin</a:t>
            </a:r>
            <a:r>
              <a:rPr lang="en-GB" sz="1100" dirty="0" smtClean="0">
                <a:solidFill>
                  <a:schemeClr val="bg1"/>
                </a:solidFill>
              </a:rPr>
              <a:t>. A 527 (2010) 2738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241534" y="941940"/>
            <a:ext cx="8643664" cy="488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Features</a:t>
            </a: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Methods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Experimental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set-up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Data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analysis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(GND;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;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	        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simulation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CPFEM,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phase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field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MC, CA)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Examples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Indentation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steels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ECAP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processing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4163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100" dirty="0" err="1" smtClean="0">
                <a:solidFill>
                  <a:srgbClr val="BFBFBF"/>
                </a:solidFill>
              </a:rPr>
              <a:t>Zaefferer</a:t>
            </a:r>
            <a:r>
              <a:rPr lang="en-GB" sz="1100" dirty="0" smtClean="0">
                <a:solidFill>
                  <a:srgbClr val="BFBFBF"/>
                </a:solidFill>
              </a:rPr>
              <a:t> et al., Met. Mater. Trans. 39A (2008) 374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 rot="1290553" flipH="1">
            <a:off x="9938085" y="4323127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7743E-6 L -0.54462 -2.3774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804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ECAP processing: 3D microstructure and interface analysis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0154" y="578777"/>
            <a:ext cx="28664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/>
              <a:t>Cu-0.17wt%Zr – as deformed</a:t>
            </a:r>
            <a:endParaRPr lang="de-DE" sz="1600" dirty="0"/>
          </a:p>
        </p:txBody>
      </p:sp>
      <p:sp>
        <p:nvSpPr>
          <p:cNvPr id="7" name="Rechteck 6"/>
          <p:cNvSpPr/>
          <p:nvPr/>
        </p:nvSpPr>
        <p:spPr>
          <a:xfrm>
            <a:off x="467256" y="1389655"/>
            <a:ext cx="1860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4 ECAP passes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229701" y="1389655"/>
            <a:ext cx="186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 ECAP passes 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25807" y="2014706"/>
            <a:ext cx="9066437" cy="2798836"/>
            <a:chOff x="25807" y="2014706"/>
            <a:chExt cx="9066437" cy="2798836"/>
          </a:xfrm>
        </p:grpSpPr>
        <p:pic>
          <p:nvPicPr>
            <p:cNvPr id="27034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807" y="2014706"/>
              <a:ext cx="9066437" cy="2798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hteck 9"/>
            <p:cNvSpPr/>
            <p:nvPr/>
          </p:nvSpPr>
          <p:spPr>
            <a:xfrm>
              <a:off x="3726611" y="2130725"/>
              <a:ext cx="785004" cy="67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Rechteck 12"/>
          <p:cNvSpPr/>
          <p:nvPr/>
        </p:nvSpPr>
        <p:spPr>
          <a:xfrm>
            <a:off x="3321170" y="5838025"/>
            <a:ext cx="2311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/>
              <a:t>color: crystal direction parallel to ECAP direction (ED)</a:t>
            </a:r>
            <a:endParaRPr lang="de-DE" sz="1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t="40183" r="50000" b="33823"/>
          <a:stretch>
            <a:fillRect/>
          </a:stretch>
        </p:blipFill>
        <p:spPr bwMode="auto">
          <a:xfrm>
            <a:off x="2314511" y="5650300"/>
            <a:ext cx="1058414" cy="81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hteck 14"/>
          <p:cNvSpPr/>
          <p:nvPr/>
        </p:nvSpPr>
        <p:spPr>
          <a:xfrm>
            <a:off x="4580626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100" dirty="0" err="1" smtClean="0">
                <a:solidFill>
                  <a:schemeClr val="bg1"/>
                </a:solidFill>
              </a:rPr>
              <a:t>Khorashadizadeh</a:t>
            </a:r>
            <a:r>
              <a:rPr lang="en-GB" sz="1100" dirty="0" smtClean="0">
                <a:solidFill>
                  <a:schemeClr val="bg1"/>
                </a:solidFill>
              </a:rPr>
              <a:t>  Mater. Sc. For. 584 (2008) 434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Grafik 3" descr="E8_annealed-650-10min-ND-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803" y="995556"/>
            <a:ext cx="4286250" cy="42862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Rechteck 12"/>
          <p:cNvSpPr/>
          <p:nvPr/>
        </p:nvSpPr>
        <p:spPr>
          <a:xfrm>
            <a:off x="3321170" y="5941537"/>
            <a:ext cx="2311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/>
              <a:t>color: crystal direction parallel to ECAP direction (ED)</a:t>
            </a:r>
            <a:endParaRPr lang="de-DE" sz="12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t="40183" r="50000" b="33823"/>
          <a:stretch>
            <a:fillRect/>
          </a:stretch>
        </p:blipFill>
        <p:spPr bwMode="auto">
          <a:xfrm>
            <a:off x="2314511" y="5753812"/>
            <a:ext cx="1058414" cy="81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uppieren 15"/>
          <p:cNvGrpSpPr/>
          <p:nvPr/>
        </p:nvGrpSpPr>
        <p:grpSpPr>
          <a:xfrm>
            <a:off x="5028833" y="995556"/>
            <a:ext cx="3760325" cy="2402737"/>
            <a:chOff x="1431636" y="1551709"/>
            <a:chExt cx="6160655" cy="455957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17" name="Grafik 16" descr="E8_smoothed_inptom-1.tif"/>
            <p:cNvPicPr>
              <a:picLocks noChangeAspect="1"/>
            </p:cNvPicPr>
            <p:nvPr/>
          </p:nvPicPr>
          <p:blipFill>
            <a:blip r:embed="rId4" cstate="print"/>
            <a:srcRect l="15656" t="15006" r="16970"/>
            <a:stretch>
              <a:fillRect/>
            </a:stretch>
          </p:blipFill>
          <p:spPr>
            <a:xfrm>
              <a:off x="1431636" y="1551709"/>
              <a:ext cx="6160655" cy="455957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  <p:pic>
          <p:nvPicPr>
            <p:cNvPr id="18" name="Grafik 17" descr="E8_smoothed_inptom-1.tif"/>
            <p:cNvPicPr>
              <a:picLocks noChangeAspect="1"/>
            </p:cNvPicPr>
            <p:nvPr/>
          </p:nvPicPr>
          <p:blipFill>
            <a:blip r:embed="rId4" cstate="print"/>
            <a:srcRect t="80087" r="88586"/>
            <a:stretch>
              <a:fillRect/>
            </a:stretch>
          </p:blipFill>
          <p:spPr>
            <a:xfrm>
              <a:off x="1431636" y="5043055"/>
              <a:ext cx="1043709" cy="106822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4804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ECAP processing: 3D microstructure and interface analysis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258780" y="578777"/>
            <a:ext cx="6471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/>
              <a:t>Cu-0.17wt%Zr – 8 ECAP passes and heat treated at 650°C, 10 min. </a:t>
            </a:r>
            <a:endParaRPr lang="de-DE" sz="1600" dirty="0"/>
          </a:p>
        </p:txBody>
      </p:sp>
      <p:sp>
        <p:nvSpPr>
          <p:cNvPr id="24" name="Rechteck 23"/>
          <p:cNvSpPr/>
          <p:nvPr/>
        </p:nvSpPr>
        <p:spPr>
          <a:xfrm>
            <a:off x="7058147" y="3094804"/>
            <a:ext cx="1694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experiment: interfaces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112200" y="4975367"/>
            <a:ext cx="14991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experiment: texture</a:t>
            </a:r>
            <a:endParaRPr lang="de-DE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580626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100" dirty="0" err="1" smtClean="0">
                <a:solidFill>
                  <a:schemeClr val="bg1"/>
                </a:solidFill>
              </a:rPr>
              <a:t>Khorashadizadeh</a:t>
            </a:r>
            <a:r>
              <a:rPr lang="en-GB" sz="1100" dirty="0" smtClean="0">
                <a:solidFill>
                  <a:schemeClr val="bg1"/>
                </a:solidFill>
              </a:rPr>
              <a:t>  Mater. Sc. For. 584 (2008) 434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030933" y="1207694"/>
            <a:ext cx="7103265" cy="5079755"/>
            <a:chOff x="979174" y="914401"/>
            <a:chExt cx="7103265" cy="507975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9349" t="6137" b="11097"/>
            <a:stretch>
              <a:fillRect/>
            </a:stretch>
          </p:blipFill>
          <p:spPr bwMode="auto">
            <a:xfrm>
              <a:off x="1717964" y="914401"/>
              <a:ext cx="6364475" cy="435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feld 4"/>
            <p:cNvSpPr txBox="1"/>
            <p:nvPr/>
          </p:nvSpPr>
          <p:spPr>
            <a:xfrm>
              <a:off x="2281387" y="5246256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232731" y="5246256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</a:t>
              </a:r>
              <a:endParaRPr lang="en-US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4184070" y="5246256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121562" y="5246256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054437" y="5255492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015019" y="5246256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60</a:t>
              </a:r>
              <a:endParaRPr lang="en-US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565236" y="5624824"/>
              <a:ext cx="360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Misorientation</a:t>
              </a:r>
              <a:r>
                <a:rPr lang="en-US" dirty="0" smtClean="0"/>
                <a:t> angle [degrees]</a:t>
              </a:r>
              <a:endParaRPr lang="en-US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339270" y="4230256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348506" y="3410528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</a:t>
              </a:r>
              <a:endParaRPr lang="en-US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348506" y="2586181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348506" y="1736436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339270" y="914401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413158" y="5033936"/>
              <a:ext cx="47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8" name="Textfeld 17"/>
            <p:cNvSpPr txBox="1"/>
            <p:nvPr/>
          </p:nvSpPr>
          <p:spPr>
            <a:xfrm rot="16200000">
              <a:off x="-50804" y="2830946"/>
              <a:ext cx="2429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fraction [%]</a:t>
              </a:r>
              <a:endParaRPr lang="en-US" dirty="0"/>
            </a:p>
          </p:txBody>
        </p:sp>
      </p:grpSp>
      <p:cxnSp>
        <p:nvCxnSpPr>
          <p:cNvPr id="19" name="Gerade Verbindung mit Pfeil 18"/>
          <p:cNvCxnSpPr/>
          <p:nvPr/>
        </p:nvCxnSpPr>
        <p:spPr>
          <a:xfrm>
            <a:off x="5735782" y="1404497"/>
            <a:ext cx="1570182" cy="1099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493494" y="1035165"/>
            <a:ext cx="252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highest fraction</a:t>
            </a:r>
            <a:endParaRPr lang="en-US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4804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650°C 10 min, Approaches to 8D interface analysis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58780" y="578777"/>
            <a:ext cx="6471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/>
              <a:t>Cu-0.17wt%Zr – 8 ECAP passes and heat treated at 650°C, 10 min. </a:t>
            </a:r>
            <a:endParaRPr lang="de-DE" sz="1600" dirty="0"/>
          </a:p>
        </p:txBody>
      </p:sp>
      <p:sp>
        <p:nvSpPr>
          <p:cNvPr id="24" name="Textfeld 23"/>
          <p:cNvSpPr txBox="1"/>
          <p:nvPr/>
        </p:nvSpPr>
        <p:spPr>
          <a:xfrm>
            <a:off x="3144895" y="3033618"/>
            <a:ext cx="252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Misorientation</a:t>
            </a:r>
            <a:r>
              <a:rPr lang="en-US" dirty="0" smtClean="0"/>
              <a:t> angles of grain boundaries</a:t>
            </a:r>
            <a:endParaRPr lang="en-US" dirty="0"/>
          </a:p>
        </p:txBody>
      </p:sp>
      <p:sp>
        <p:nvSpPr>
          <p:cNvPr id="25" name="Rechteck 24"/>
          <p:cNvSpPr/>
          <p:nvPr/>
        </p:nvSpPr>
        <p:spPr>
          <a:xfrm>
            <a:off x="4580626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100" dirty="0" err="1" smtClean="0">
                <a:solidFill>
                  <a:schemeClr val="bg1"/>
                </a:solidFill>
              </a:rPr>
              <a:t>Khorashadizadeh</a:t>
            </a:r>
            <a:r>
              <a:rPr lang="en-GB" sz="1100" dirty="0" smtClean="0">
                <a:solidFill>
                  <a:schemeClr val="bg1"/>
                </a:solidFill>
              </a:rPr>
              <a:t>  Mater. Sc. For. 584 (2008) 434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881576" y="5467090"/>
            <a:ext cx="2832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Resolution: 8.18°</a:t>
            </a:r>
            <a:endParaRPr lang="en-US" dirty="0"/>
          </a:p>
        </p:txBody>
      </p:sp>
      <p:pic>
        <p:nvPicPr>
          <p:cNvPr id="6" name="Bild 5" descr="reconst_gbd-Sukbin-11_gmt_.png"/>
          <p:cNvPicPr>
            <a:picLocks noChangeAspect="1"/>
          </p:cNvPicPr>
          <p:nvPr/>
        </p:nvPicPr>
        <p:blipFill>
          <a:blip r:embed="rId2" cstate="print"/>
          <a:srcRect l="6081" t="5359" r="28398" b="60822"/>
          <a:stretch>
            <a:fillRect/>
          </a:stretch>
        </p:blipFill>
        <p:spPr>
          <a:xfrm>
            <a:off x="2435230" y="2057209"/>
            <a:ext cx="4566071" cy="333515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38089" y="5467404"/>
            <a:ext cx="22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Max. 818.70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403994" y="6170280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CLS method: </a:t>
            </a:r>
            <a:r>
              <a:rPr lang="en-US" dirty="0" err="1" smtClean="0"/>
              <a:t>Rollett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3634465" y="1175549"/>
            <a:ext cx="2152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60° [111]</a:t>
            </a:r>
            <a:endParaRPr lang="en-US" sz="220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4804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650°C 10 min, interface </a:t>
            </a:r>
            <a:r>
              <a:rPr lang="en-US" sz="2000" b="1" dirty="0" err="1" smtClean="0">
                <a:solidFill>
                  <a:schemeClr val="bg1"/>
                </a:solidFill>
              </a:rPr>
              <a:t>stereology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58780" y="578777"/>
            <a:ext cx="6471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/>
              <a:t>Cu-0.17wt%Zr – 8 ECAP passes and heat treated at 650°C, 10 min. </a:t>
            </a:r>
            <a:endParaRPr lang="de-DE" sz="1600" dirty="0"/>
          </a:p>
        </p:txBody>
      </p:sp>
      <p:sp>
        <p:nvSpPr>
          <p:cNvPr id="14" name="Rechteck 13"/>
          <p:cNvSpPr/>
          <p:nvPr/>
        </p:nvSpPr>
        <p:spPr>
          <a:xfrm>
            <a:off x="4580626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100" dirty="0" err="1" smtClean="0">
                <a:solidFill>
                  <a:schemeClr val="bg1"/>
                </a:solidFill>
              </a:rPr>
              <a:t>Khorashadizadeh</a:t>
            </a:r>
            <a:r>
              <a:rPr lang="en-GB" sz="1100" dirty="0" smtClean="0">
                <a:solidFill>
                  <a:schemeClr val="bg1"/>
                </a:solidFill>
              </a:rPr>
              <a:t>  Mater. Sc. For. 584 (2008) 434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026152" y="1083339"/>
            <a:ext cx="7094993" cy="5063730"/>
            <a:chOff x="1172794" y="729673"/>
            <a:chExt cx="7094993" cy="5063730"/>
          </a:xfrm>
        </p:grpSpPr>
        <p:grpSp>
          <p:nvGrpSpPr>
            <p:cNvPr id="4" name="Gruppieren 17"/>
            <p:cNvGrpSpPr/>
            <p:nvPr/>
          </p:nvGrpSpPr>
          <p:grpSpPr>
            <a:xfrm>
              <a:off x="1481746" y="729673"/>
              <a:ext cx="6786041" cy="5063730"/>
              <a:chOff x="1481746" y="729673"/>
              <a:chExt cx="6786041" cy="506373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9735" t="5787" b="11097"/>
              <a:stretch>
                <a:fillRect/>
              </a:stretch>
            </p:blipFill>
            <p:spPr bwMode="auto">
              <a:xfrm>
                <a:off x="1930400" y="729673"/>
                <a:ext cx="6337387" cy="43780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feld 2"/>
              <p:cNvSpPr txBox="1"/>
              <p:nvPr/>
            </p:nvSpPr>
            <p:spPr>
              <a:xfrm>
                <a:off x="2493815" y="5080008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3445159" y="5080008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20</a:t>
                </a:r>
                <a:endParaRPr lang="en-US" dirty="0"/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4396498" y="5080008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30</a:t>
                </a:r>
                <a:endParaRPr lang="en-US" dirty="0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5333990" y="5080008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40</a:t>
                </a:r>
                <a:endParaRPr lang="en-US" dirty="0"/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6266865" y="5089244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50</a:t>
                </a:r>
                <a:endParaRPr lang="en-US" dirty="0"/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7227447" y="5080008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60</a:t>
                </a:r>
                <a:endParaRPr lang="en-US" dirty="0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3182441" y="5424071"/>
                <a:ext cx="3606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Misorientation</a:t>
                </a:r>
                <a:r>
                  <a:rPr lang="en-US" dirty="0" smtClean="0"/>
                  <a:t> angle [degrees]</a:t>
                </a:r>
                <a:endParaRPr lang="en-US" dirty="0"/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1569482" y="4876870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1574109" y="4331856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1564870" y="3796147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574103" y="3235098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1574109" y="2678547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8</a:t>
                </a:r>
                <a:endParaRPr lang="en-US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1490982" y="2133592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1490982" y="1579540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12</a:t>
                </a:r>
                <a:endParaRPr lang="en-US" dirty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1481746" y="1034472"/>
                <a:ext cx="4710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14</a:t>
                </a:r>
                <a:endParaRPr lang="en-US" dirty="0"/>
              </a:p>
            </p:txBody>
          </p:sp>
        </p:grpSp>
        <p:sp>
          <p:nvSpPr>
            <p:cNvPr id="5" name="Textfeld 4"/>
            <p:cNvSpPr txBox="1"/>
            <p:nvPr/>
          </p:nvSpPr>
          <p:spPr>
            <a:xfrm rot="16200000">
              <a:off x="-445941" y="2907616"/>
              <a:ext cx="3606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fraction [%]</a:t>
              </a:r>
              <a:endParaRPr lang="en-US" dirty="0"/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4859467" y="1388138"/>
            <a:ext cx="338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 fraction of ∑3 ~ 3%</a:t>
            </a:r>
            <a:endParaRPr lang="en-US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4804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ECAP processing: 3D microstructure and interface analysis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250154" y="578777"/>
            <a:ext cx="4214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/>
              <a:t>Cu-0.17wt%Zr – as deformed after 8 passes</a:t>
            </a:r>
            <a:endParaRPr lang="de-DE" sz="1600" dirty="0"/>
          </a:p>
        </p:txBody>
      </p:sp>
      <p:sp>
        <p:nvSpPr>
          <p:cNvPr id="26" name="Rechteck 25"/>
          <p:cNvSpPr/>
          <p:nvPr/>
        </p:nvSpPr>
        <p:spPr>
          <a:xfrm>
            <a:off x="6083059" y="1743321"/>
            <a:ext cx="186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 ECAP passes 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2989627" y="2990469"/>
            <a:ext cx="252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Misorientation</a:t>
            </a:r>
            <a:r>
              <a:rPr lang="en-US" dirty="0" smtClean="0"/>
              <a:t> angles of grain boundaries</a:t>
            </a:r>
            <a:endParaRPr lang="en-US" dirty="0"/>
          </a:p>
        </p:txBody>
      </p:sp>
      <p:sp>
        <p:nvSpPr>
          <p:cNvPr id="28" name="Rechteck 27"/>
          <p:cNvSpPr/>
          <p:nvPr/>
        </p:nvSpPr>
        <p:spPr>
          <a:xfrm>
            <a:off x="4580626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100" dirty="0" err="1" smtClean="0">
                <a:solidFill>
                  <a:schemeClr val="bg1"/>
                </a:solidFill>
              </a:rPr>
              <a:t>Khorashadizadeh</a:t>
            </a:r>
            <a:r>
              <a:rPr lang="en-GB" sz="1100" dirty="0" smtClean="0">
                <a:solidFill>
                  <a:schemeClr val="bg1"/>
                </a:solidFill>
              </a:rPr>
              <a:t>  Mater. Sc. For. 584 (2008) 434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Grafik 3" descr="E8_deformed-smoothed-MTID1.png"/>
          <p:cNvPicPr>
            <a:picLocks noChangeAspect="1"/>
          </p:cNvPicPr>
          <p:nvPr/>
        </p:nvPicPr>
        <p:blipFill>
          <a:blip r:embed="rId2" cstate="print"/>
          <a:srcRect l="3636" t="17416" r="11406" b="6311"/>
          <a:stretch>
            <a:fillRect/>
          </a:stretch>
        </p:blipFill>
        <p:spPr>
          <a:xfrm>
            <a:off x="134101" y="2096219"/>
            <a:ext cx="5063971" cy="266721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804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ECAP processing: 3D microstructure and interface analysis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0154" y="578777"/>
            <a:ext cx="4214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dirty="0" smtClean="0"/>
              <a:t>Cu-0.17wt%Zr – as deformed after 8 passes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5291747" y="5171088"/>
            <a:ext cx="228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Max. 5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909455" y="1154423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Resolution: 8.18°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12473" r="28748"/>
          <a:stretch>
            <a:fillRect/>
          </a:stretch>
        </p:blipFill>
        <p:spPr bwMode="auto">
          <a:xfrm>
            <a:off x="5255695" y="2070342"/>
            <a:ext cx="3825933" cy="264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4580626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sz="1100" dirty="0" err="1" smtClean="0">
                <a:solidFill>
                  <a:schemeClr val="bg1"/>
                </a:solidFill>
              </a:rPr>
              <a:t>Khorashadizadeh</a:t>
            </a:r>
            <a:r>
              <a:rPr lang="en-GB" sz="1100" dirty="0" smtClean="0">
                <a:solidFill>
                  <a:schemeClr val="bg1"/>
                </a:solidFill>
              </a:rPr>
              <a:t>  Mater. Sc. For. 584 (2008) 434</a:t>
            </a:r>
            <a:endParaRPr lang="de-DE" sz="11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241534" y="941940"/>
            <a:ext cx="8643664" cy="488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Features</a:t>
            </a: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Methods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Experimental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set-up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Data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analysis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(GND;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;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	        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simulation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CPFEM,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phase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field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MC, CA)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Examples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Indentation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steels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ECAP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processing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4163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100" dirty="0" err="1" smtClean="0">
                <a:solidFill>
                  <a:srgbClr val="BFBFBF"/>
                </a:solidFill>
              </a:rPr>
              <a:t>Zaefferer</a:t>
            </a:r>
            <a:r>
              <a:rPr lang="en-GB" sz="1100" dirty="0" smtClean="0">
                <a:solidFill>
                  <a:srgbClr val="BFBFBF"/>
                </a:solidFill>
              </a:rPr>
              <a:t> et al., Met. Mater. Trans. 39A (2008) 374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 rot="1290553" flipH="1">
            <a:off x="9706072" y="4869038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7743E-6 L -0.54462 -2.3774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21266"/>
            <a:ext cx="77724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Special 3D features of FIB-EBSD tomography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97713" y="903383"/>
            <a:ext cx="8676166" cy="4412886"/>
          </a:xfrm>
          <a:prstGeom prst="rect">
            <a:avLst/>
          </a:prstGeom>
        </p:spPr>
        <p:txBody>
          <a:bodyPr/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sz="2200" kern="0" dirty="0" smtClean="0">
                <a:latin typeface="+mn-lt"/>
                <a:cs typeface="+mn-cs"/>
              </a:rPr>
              <a:t>Increase phase space of m</a:t>
            </a:r>
            <a:r>
              <a:rPr lang="en-GB" sz="2200" kern="0" dirty="0" smtClean="0"/>
              <a:t>icrostructure analysis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200" kern="0" dirty="0" smtClean="0"/>
              <a:t>	6D (</a:t>
            </a:r>
            <a:r>
              <a:rPr lang="en-GB" sz="2200" kern="0" dirty="0" smtClean="0">
                <a:latin typeface="Symbol" pitchFamily="18" charset="2"/>
              </a:rPr>
              <a:t>j</a:t>
            </a:r>
            <a:r>
              <a:rPr lang="en-GB" sz="2200" kern="0" baseline="-25000" dirty="0" smtClean="0">
                <a:latin typeface="Symbol" pitchFamily="18" charset="2"/>
              </a:rPr>
              <a:t>1</a:t>
            </a:r>
            <a:r>
              <a:rPr lang="en-GB" sz="2200" kern="0" dirty="0" smtClean="0">
                <a:latin typeface="Symbol" pitchFamily="18" charset="2"/>
              </a:rPr>
              <a:t>,f,j</a:t>
            </a:r>
            <a:r>
              <a:rPr lang="en-GB" sz="2200" kern="0" baseline="-25000" dirty="0" smtClean="0">
                <a:latin typeface="Symbol" pitchFamily="18" charset="2"/>
              </a:rPr>
              <a:t>2</a:t>
            </a:r>
            <a:r>
              <a:rPr lang="en-GB" sz="2200" kern="0" dirty="0" smtClean="0"/>
              <a:t>,x,y,z): Crystallography and texture with morphology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200" kern="0" dirty="0" smtClean="0"/>
              <a:t>	8D (</a:t>
            </a:r>
            <a:r>
              <a:rPr lang="en-GB" sz="2200" kern="0" dirty="0" smtClean="0">
                <a:latin typeface="Symbol" pitchFamily="18" charset="2"/>
              </a:rPr>
              <a:t>j</a:t>
            </a:r>
            <a:r>
              <a:rPr lang="en-GB" sz="2200" kern="0" baseline="-25000" dirty="0" smtClean="0">
                <a:latin typeface="Symbol" pitchFamily="18" charset="2"/>
              </a:rPr>
              <a:t>1</a:t>
            </a:r>
            <a:r>
              <a:rPr lang="en-GB" sz="2200" kern="0" dirty="0" smtClean="0">
                <a:latin typeface="Symbol" pitchFamily="18" charset="2"/>
              </a:rPr>
              <a:t>,f,j</a:t>
            </a:r>
            <a:r>
              <a:rPr lang="en-GB" sz="2200" kern="0" baseline="-25000" dirty="0" smtClean="0">
                <a:latin typeface="Symbol" pitchFamily="18" charset="2"/>
              </a:rPr>
              <a:t>2</a:t>
            </a:r>
            <a:r>
              <a:rPr lang="en-GB" sz="2200" kern="0" dirty="0" smtClean="0"/>
              <a:t>,h,k,x,y,z): Interface crystallography (interface texture)</a:t>
            </a:r>
          </a:p>
          <a:p>
            <a:pPr marL="342900" indent="-342900" algn="l">
              <a:spcBef>
                <a:spcPct val="20000"/>
              </a:spcBef>
            </a:pPr>
            <a:endParaRPr lang="en-GB" sz="2200" kern="0" dirty="0" smtClean="0"/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sz="2200" kern="0" dirty="0" smtClean="0">
                <a:latin typeface="+mn-lt"/>
                <a:cs typeface="+mn-cs"/>
              </a:rPr>
              <a:t>Spatial texture and phase correlations (connectivity, percolation, correlations)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endParaRPr lang="en-GB" sz="2200" kern="0" dirty="0" smtClean="0">
              <a:latin typeface="+mn-lt"/>
              <a:cs typeface="+mn-cs"/>
            </a:endParaRP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sz="2200" kern="0" dirty="0" smtClean="0">
                <a:latin typeface="+mn-lt"/>
                <a:cs typeface="+mn-cs"/>
              </a:rPr>
              <a:t>Connection to 3D microstructure </a:t>
            </a:r>
            <a:r>
              <a:rPr lang="en-GB" sz="2200" kern="0" dirty="0" err="1" smtClean="0">
                <a:latin typeface="+mn-lt"/>
                <a:cs typeface="+mn-cs"/>
              </a:rPr>
              <a:t>modeling</a:t>
            </a:r>
            <a:endParaRPr lang="en-GB" sz="2200" kern="0" dirty="0" smtClean="0">
              <a:latin typeface="+mn-lt"/>
              <a:cs typeface="+mn-cs"/>
            </a:endParaRP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endParaRPr lang="en-GB" sz="2200" kern="0" dirty="0" smtClean="0">
              <a:latin typeface="+mn-lt"/>
              <a:cs typeface="+mn-cs"/>
            </a:endParaRP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endParaRPr lang="en-GB" sz="2200" kern="0" dirty="0" smtClean="0">
              <a:latin typeface="+mn-lt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47366" y="5470197"/>
            <a:ext cx="22966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 algn="l"/>
            <a:r>
              <a:rPr lang="en-GB" sz="1200" dirty="0"/>
              <a:t>Recent reviews: </a:t>
            </a:r>
          </a:p>
          <a:p>
            <a:pPr marL="180975" indent="-180975" algn="l">
              <a:buFontTx/>
              <a:buChar char="•"/>
            </a:pPr>
            <a:r>
              <a:rPr lang="en-GB" sz="1200" i="1" dirty="0" err="1"/>
              <a:t>Uchic</a:t>
            </a:r>
            <a:r>
              <a:rPr lang="en-GB" sz="1200" i="1" dirty="0"/>
              <a:t> et al., MRS Bulletin 32 (2007) </a:t>
            </a:r>
            <a:r>
              <a:rPr lang="en-GB" sz="1200" i="1" dirty="0" smtClean="0"/>
              <a:t>408</a:t>
            </a:r>
            <a:endParaRPr lang="en-GB" sz="1200" i="1" dirty="0"/>
          </a:p>
          <a:p>
            <a:pPr marL="180975" indent="-180975" algn="l">
              <a:buFontTx/>
              <a:buChar char="•"/>
            </a:pPr>
            <a:r>
              <a:rPr lang="en-GB" sz="1200" i="1" dirty="0" err="1"/>
              <a:t>Zaefferer</a:t>
            </a:r>
            <a:r>
              <a:rPr lang="en-GB" sz="1200" i="1" dirty="0"/>
              <a:t> et al., Met. Mater. Trans. 39A, (2008) </a:t>
            </a:r>
            <a:r>
              <a:rPr lang="en-GB" sz="1200" i="1" dirty="0" smtClean="0"/>
              <a:t>374</a:t>
            </a:r>
            <a:endParaRPr lang="en-GB" sz="1200" i="1" dirty="0"/>
          </a:p>
        </p:txBody>
      </p:sp>
      <p:pic>
        <p:nvPicPr>
          <p:cNvPr id="7" name="Grafik 6" descr="Fe3Al_origrads_kurz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358" y="4777180"/>
            <a:ext cx="1506663" cy="1506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5" descr="Fe3Al_LavesPrec_FIB_3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9016" y="4806613"/>
            <a:ext cx="1586390" cy="14611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81038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1100" dirty="0" smtClean="0">
                <a:solidFill>
                  <a:srgbClr val="BFBFBF"/>
                </a:solidFill>
              </a:rPr>
              <a:t>Konrad et al. Acta Mater. 54 (2006) 1369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61938" y="835841"/>
            <a:ext cx="8696325" cy="47309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multi-dimensional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microstructure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vector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obtained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each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3D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spatial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phase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,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orientation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,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defect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density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,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elemental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composition</a:t>
            </a: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Spatial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resolution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50 x 50 x 50 nm</a:t>
            </a:r>
            <a:r>
              <a:rPr kumimoji="0" lang="de-DE" sz="3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Observable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 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 x 50 x 50 µm</a:t>
            </a:r>
            <a:r>
              <a:rPr kumimoji="0" lang="de-DE" sz="3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Angular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resolution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0.5° (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precision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tilt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per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cut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15 … 60 min /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cycle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de-DE" sz="3000" kern="0" dirty="0" err="1" smtClean="0">
                <a:latin typeface="+mn-lt"/>
                <a:cs typeface="+mn-cs"/>
              </a:rPr>
              <a:t>Examples</a:t>
            </a:r>
            <a:r>
              <a:rPr lang="de-DE" sz="3000" kern="0" dirty="0" smtClean="0">
                <a:latin typeface="+mn-lt"/>
                <a:cs typeface="+mn-cs"/>
              </a:rPr>
              <a:t>: Size </a:t>
            </a:r>
            <a:r>
              <a:rPr lang="de-DE" sz="3000" kern="0" dirty="0" err="1" smtClean="0">
                <a:latin typeface="+mn-lt"/>
                <a:cs typeface="+mn-cs"/>
              </a:rPr>
              <a:t>effect</a:t>
            </a:r>
            <a:r>
              <a:rPr lang="de-DE" sz="3000" kern="0" dirty="0" smtClean="0">
                <a:latin typeface="+mn-lt"/>
                <a:cs typeface="+mn-cs"/>
              </a:rPr>
              <a:t>, </a:t>
            </a:r>
            <a:r>
              <a:rPr lang="de-DE" sz="3000" kern="0" dirty="0" err="1" smtClean="0">
                <a:latin typeface="+mn-lt"/>
                <a:cs typeface="+mn-cs"/>
              </a:rPr>
              <a:t>interface</a:t>
            </a:r>
            <a:r>
              <a:rPr lang="de-DE" sz="3000" kern="0" dirty="0" smtClean="0">
                <a:latin typeface="+mn-lt"/>
                <a:cs typeface="+mn-cs"/>
              </a:rPr>
              <a:t> </a:t>
            </a:r>
            <a:r>
              <a:rPr lang="de-DE" sz="3000" kern="0" dirty="0" err="1" smtClean="0">
                <a:latin typeface="+mn-lt"/>
                <a:cs typeface="+mn-cs"/>
              </a:rPr>
              <a:t>crystallography</a:t>
            </a:r>
            <a:r>
              <a:rPr lang="de-DE" sz="3000" kern="0" dirty="0" smtClean="0">
                <a:latin typeface="+mn-lt"/>
                <a:cs typeface="+mn-cs"/>
              </a:rPr>
              <a:t>, </a:t>
            </a:r>
            <a:r>
              <a:rPr lang="de-DE" sz="3000" kern="0" dirty="0" err="1" smtClean="0">
                <a:latin typeface="+mn-lt"/>
                <a:cs typeface="+mn-cs"/>
              </a:rPr>
              <a:t>interface</a:t>
            </a:r>
            <a:r>
              <a:rPr lang="de-DE" sz="3000" kern="0" dirty="0" smtClean="0">
                <a:latin typeface="+mn-lt"/>
                <a:cs typeface="+mn-cs"/>
              </a:rPr>
              <a:t> </a:t>
            </a:r>
            <a:r>
              <a:rPr lang="de-DE" sz="3000" kern="0" dirty="0" err="1" smtClean="0">
                <a:latin typeface="+mn-lt"/>
                <a:cs typeface="+mn-cs"/>
              </a:rPr>
              <a:t>strengthening</a:t>
            </a:r>
            <a:endParaRPr kumimoji="0" lang="de-DE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Conclusions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4163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100" dirty="0" err="1" smtClean="0">
                <a:solidFill>
                  <a:srgbClr val="BFBFBF"/>
                </a:solidFill>
              </a:rPr>
              <a:t>Zaefferer</a:t>
            </a:r>
            <a:r>
              <a:rPr lang="en-GB" sz="1100" dirty="0" smtClean="0">
                <a:solidFill>
                  <a:srgbClr val="BFBFBF"/>
                </a:solidFill>
              </a:rPr>
              <a:t> et al., Met. Mater. Trans. 39A (2008) 374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21266"/>
            <a:ext cx="77724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Advantages of FIB-EBSD tomography (3D EBSD)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51586" y="648211"/>
            <a:ext cx="7772400" cy="49883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Sectioning by FIB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accurate depth definition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flat and parallel sections (&lt; 1° deviation 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high resolution (&lt; 50 nm)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Observation by EBSD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well-defined contrast on crystalline material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ideal for reconstruction of grains in 2D and 3D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quantitative description of microstructure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high resolution (~ 50 nm)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Combination of FIB and EBSD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high measurement speed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fully automatic</a:t>
            </a:r>
          </a:p>
        </p:txBody>
      </p:sp>
      <p:pic>
        <p:nvPicPr>
          <p:cNvPr id="6" name="Grafik 5" descr="mcs5TripleLine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8279" y="1165180"/>
            <a:ext cx="1557669" cy="187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18" descr="ipf_c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8288" y="5308979"/>
            <a:ext cx="4753701" cy="11095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0844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1100" dirty="0" smtClean="0">
                <a:solidFill>
                  <a:srgbClr val="BFBFBF"/>
                </a:solidFill>
              </a:rPr>
              <a:t>Bastos et al.:  J. of </a:t>
            </a:r>
            <a:r>
              <a:rPr lang="en-GB" sz="1100" dirty="0" smtClean="0">
                <a:solidFill>
                  <a:srgbClr val="BFBFBF"/>
                </a:solidFill>
              </a:rPr>
              <a:t>Microscopy 230 (2008) 487</a:t>
            </a:r>
            <a:endParaRPr lang="de-DE" sz="11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241534" y="941940"/>
            <a:ext cx="8643664" cy="488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Features</a:t>
            </a: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Methods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Experimental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set-up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Data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analysis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(GND;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;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	        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simulation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CPFEM,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phase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field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MC, CA)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Examples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Indentation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steels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ECAP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processing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3342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err="1" smtClean="0">
                <a:solidFill>
                  <a:srgbClr val="BFBFBF"/>
                </a:solidFill>
              </a:rPr>
              <a:t>Roters</a:t>
            </a:r>
            <a:r>
              <a:rPr lang="en-US" sz="1100" dirty="0" smtClean="0">
                <a:solidFill>
                  <a:srgbClr val="BFBFBF"/>
                </a:solidFill>
              </a:rPr>
              <a:t> et al. </a:t>
            </a:r>
            <a:r>
              <a:rPr lang="de-DE" sz="1100" dirty="0" smtClean="0">
                <a:solidFill>
                  <a:srgbClr val="BFBFBF"/>
                </a:solidFill>
              </a:rPr>
              <a:t>Acta Mater.58 (2010)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290553" flipH="1">
            <a:off x="8682488" y="1552601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7743E-6 L -0.54462 -2.3774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0A6C39C-2153-4FD7-9A0C-67EE879A70A5}" type="slidenum">
              <a:rPr lang="en-GB"/>
              <a:pPr/>
              <a:t>5</a:t>
            </a:fld>
            <a:endParaRPr lang="en-GB"/>
          </a:p>
        </p:txBody>
      </p:sp>
      <p:pic>
        <p:nvPicPr>
          <p:cNvPr id="20482" name="Picture 3" descr="FIBWithDetectors"/>
          <p:cNvPicPr>
            <a:picLocks noChangeAspect="1" noChangeArrowheads="1"/>
          </p:cNvPicPr>
          <p:nvPr/>
        </p:nvPicPr>
        <p:blipFill>
          <a:blip r:embed="rId3" cstate="print"/>
          <a:srcRect t="1944" r="2833" b="11031"/>
          <a:stretch>
            <a:fillRect/>
          </a:stretch>
        </p:blipFill>
        <p:spPr bwMode="auto">
          <a:xfrm>
            <a:off x="164141" y="591879"/>
            <a:ext cx="4394211" cy="568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de-DE" sz="2000" b="1" kern="1200" dirty="0" smtClean="0">
                <a:latin typeface="Arial" charset="0"/>
                <a:ea typeface="+mn-ea"/>
                <a:cs typeface="Arial" charset="0"/>
              </a:rPr>
              <a:t>Instrument overview</a:t>
            </a:r>
            <a:endParaRPr lang="en-US" sz="2000" b="1" kern="1200" dirty="0" smtClean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864100" y="700185"/>
            <a:ext cx="4279900" cy="930208"/>
          </a:xfrm>
        </p:spPr>
        <p:txBody>
          <a:bodyPr/>
          <a:lstStyle/>
          <a:p>
            <a:pPr eaLnBrk="1" hangingPunct="1"/>
            <a:r>
              <a:rPr lang="en-US" sz="1600" dirty="0" smtClean="0"/>
              <a:t>Scanning electron microscope (SEM) </a:t>
            </a:r>
          </a:p>
          <a:p>
            <a:pPr lvl="1" eaLnBrk="1" hangingPunct="1"/>
            <a:r>
              <a:rPr lang="en-US" sz="1600" dirty="0" smtClean="0"/>
              <a:t>observation of microstructure</a:t>
            </a:r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1717675" y="5217633"/>
            <a:ext cx="1950558" cy="1002414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1600" dirty="0">
                <a:latin typeface="Arial" pitchFamily="34" charset="0"/>
              </a:rPr>
              <a:t>SEM &amp; FIB:</a:t>
            </a:r>
          </a:p>
          <a:p>
            <a:pPr algn="ctr">
              <a:lnSpc>
                <a:spcPct val="80000"/>
              </a:lnSpc>
            </a:pPr>
            <a:r>
              <a:rPr lang="en-US" sz="1600" dirty="0" err="1">
                <a:latin typeface="Arial" pitchFamily="34" charset="0"/>
              </a:rPr>
              <a:t>Zeiss</a:t>
            </a:r>
            <a:r>
              <a:rPr lang="en-US" sz="1600" dirty="0">
                <a:latin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1600" dirty="0">
                <a:latin typeface="Arial" pitchFamily="34" charset="0"/>
              </a:rPr>
              <a:t>Crossbeam 1540</a:t>
            </a:r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2492375" y="3519488"/>
            <a:ext cx="1839913" cy="95885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1600">
                <a:latin typeface="Arial" pitchFamily="34" charset="0"/>
              </a:rPr>
              <a:t>EBSD system: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latin typeface="Arial" pitchFamily="34" charset="0"/>
              </a:rPr>
              <a:t>TSL with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latin typeface="Arial" pitchFamily="34" charset="0"/>
              </a:rPr>
              <a:t>Hikari camera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4864100" y="3126064"/>
            <a:ext cx="418623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600" dirty="0"/>
              <a:t>Quantitative images with EBSD and EDX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de-DE" sz="1600" dirty="0"/>
              <a:t>quantitative </a:t>
            </a:r>
            <a:r>
              <a:rPr lang="de-DE" sz="1600" dirty="0" err="1"/>
              <a:t>characterisation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microstructure</a:t>
            </a:r>
            <a:endParaRPr lang="de-DE" sz="1600" dirty="0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2124075" y="1230313"/>
            <a:ext cx="163513" cy="10239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830263" y="2419350"/>
            <a:ext cx="349250" cy="9382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4864100" y="1663138"/>
            <a:ext cx="42799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600" dirty="0"/>
              <a:t>Scanning </a:t>
            </a:r>
            <a:r>
              <a:rPr lang="en-US" sz="1600" dirty="0" err="1"/>
              <a:t>Ga</a:t>
            </a:r>
            <a:r>
              <a:rPr lang="en-US" sz="1600" baseline="30000" dirty="0"/>
              <a:t>+</a:t>
            </a:r>
            <a:r>
              <a:rPr lang="en-US" sz="1600" dirty="0"/>
              <a:t>-ion microscope</a:t>
            </a:r>
            <a:r>
              <a:rPr lang="de-DE" sz="1600" dirty="0"/>
              <a:t>                    (FIB = </a:t>
            </a:r>
            <a:r>
              <a:rPr lang="de-DE" sz="1600" dirty="0" err="1"/>
              <a:t>focused</a:t>
            </a:r>
            <a:r>
              <a:rPr lang="de-DE" sz="1600" dirty="0"/>
              <a:t> </a:t>
            </a:r>
            <a:r>
              <a:rPr lang="de-DE" sz="1600" dirty="0" err="1"/>
              <a:t>ion</a:t>
            </a:r>
            <a:r>
              <a:rPr lang="de-DE" sz="1600" dirty="0"/>
              <a:t> beam)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de-DE" sz="1600" dirty="0" err="1"/>
              <a:t>sputtering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material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serial</a:t>
            </a:r>
            <a:r>
              <a:rPr lang="de-DE" sz="1600" dirty="0"/>
              <a:t> </a:t>
            </a:r>
            <a:r>
              <a:rPr lang="de-DE" sz="1600" dirty="0" err="1"/>
              <a:t>sectioning</a:t>
            </a:r>
            <a:endParaRPr lang="de-DE" sz="1600" dirty="0"/>
          </a:p>
        </p:txBody>
      </p:sp>
      <p:pic>
        <p:nvPicPr>
          <p:cNvPr id="12" name="Grafik 11" descr="3D_EBSD_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9182" y="4746093"/>
            <a:ext cx="1676131" cy="1569341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4163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100" dirty="0" err="1" smtClean="0">
                <a:solidFill>
                  <a:srgbClr val="BFBFBF"/>
                </a:solidFill>
              </a:rPr>
              <a:t>Zaefferer</a:t>
            </a:r>
            <a:r>
              <a:rPr lang="en-GB" sz="1100" dirty="0" smtClean="0">
                <a:solidFill>
                  <a:srgbClr val="BFBFBF"/>
                </a:solidFill>
              </a:rPr>
              <a:t> et al., Met. Mater. Trans. 39A (2008) 374</a:t>
            </a:r>
            <a:endParaRPr lang="de-DE" sz="11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build="p" autoUpdateAnimBg="0"/>
      <p:bldP spid="30727" grpId="0" animBg="1"/>
      <p:bldP spid="30728" grpId="0" animBg="1"/>
      <p:bldP spid="30732" grpId="0" build="p" autoUpdateAnimBg="0"/>
      <p:bldP spid="30733" grpId="0" animBg="1"/>
      <p:bldP spid="30734" grpId="0" animBg="1"/>
      <p:bldP spid="30736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8"/>
          <p:cNvSpPr txBox="1">
            <a:spLocks noChangeArrowheads="1"/>
          </p:cNvSpPr>
          <p:nvPr/>
        </p:nvSpPr>
        <p:spPr bwMode="auto">
          <a:xfrm>
            <a:off x="1016000" y="3995738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0" hangingPunct="0"/>
            <a:endParaRPr lang="en-GB" sz="1600">
              <a:latin typeface="Times New Roman" pitchFamily="18" charset="0"/>
            </a:endParaRPr>
          </a:p>
        </p:txBody>
      </p:sp>
      <p:grpSp>
        <p:nvGrpSpPr>
          <p:cNvPr id="2" name="Group 130"/>
          <p:cNvGrpSpPr>
            <a:grpSpLocks/>
          </p:cNvGrpSpPr>
          <p:nvPr/>
        </p:nvGrpSpPr>
        <p:grpSpPr bwMode="auto">
          <a:xfrm>
            <a:off x="452438" y="3648075"/>
            <a:ext cx="2268537" cy="730250"/>
            <a:chOff x="285" y="1857"/>
            <a:chExt cx="1429" cy="460"/>
          </a:xfrm>
        </p:grpSpPr>
        <p:sp>
          <p:nvSpPr>
            <p:cNvPr id="22615" name="Rectangle 20" descr="Vertikal dunkel"/>
            <p:cNvSpPr>
              <a:spLocks noChangeArrowheads="1"/>
            </p:cNvSpPr>
            <p:nvPr/>
          </p:nvSpPr>
          <p:spPr bwMode="auto">
            <a:xfrm rot="2160000">
              <a:off x="1473" y="2015"/>
              <a:ext cx="241" cy="14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16" name="Text Box 24"/>
            <p:cNvSpPr txBox="1">
              <a:spLocks noChangeArrowheads="1"/>
            </p:cNvSpPr>
            <p:nvPr/>
          </p:nvSpPr>
          <p:spPr bwMode="auto">
            <a:xfrm>
              <a:off x="285" y="1857"/>
              <a:ext cx="916" cy="46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defTabSz="762000" eaLnBrk="0" hangingPunct="0"/>
              <a:r>
                <a:rPr lang="en-US" sz="1400">
                  <a:latin typeface="Arial" pitchFamily="34" charset="0"/>
                </a:rPr>
                <a:t>sample in </a:t>
              </a:r>
              <a:r>
                <a:rPr lang="de-DE" sz="1400">
                  <a:latin typeface="Arial" pitchFamily="34" charset="0"/>
                </a:rPr>
                <a:t> </a:t>
              </a:r>
              <a:r>
                <a:rPr lang="en-US" sz="1400">
                  <a:latin typeface="Arial" pitchFamily="34" charset="0"/>
                </a:rPr>
                <a:t>cutting position</a:t>
              </a:r>
            </a:p>
            <a:p>
              <a:pPr algn="ctr" defTabSz="762000" eaLnBrk="0" hangingPunct="0"/>
              <a:r>
                <a:rPr lang="en-US" sz="1400">
                  <a:latin typeface="Arial" pitchFamily="34" charset="0"/>
                </a:rPr>
                <a:t>(36° tilt)</a:t>
              </a:r>
            </a:p>
          </p:txBody>
        </p:sp>
        <p:sp>
          <p:nvSpPr>
            <p:cNvPr id="22617" name="Line 26"/>
            <p:cNvSpPr>
              <a:spLocks noChangeShapeType="1"/>
            </p:cNvSpPr>
            <p:nvPr/>
          </p:nvSpPr>
          <p:spPr bwMode="auto">
            <a:xfrm flipV="1">
              <a:off x="1108" y="2042"/>
              <a:ext cx="413" cy="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132"/>
          <p:cNvGrpSpPr>
            <a:grpSpLocks/>
          </p:cNvGrpSpPr>
          <p:nvPr/>
        </p:nvGrpSpPr>
        <p:grpSpPr bwMode="auto">
          <a:xfrm>
            <a:off x="2600325" y="1598613"/>
            <a:ext cx="517525" cy="3219450"/>
            <a:chOff x="1638" y="566"/>
            <a:chExt cx="326" cy="2028"/>
          </a:xfrm>
        </p:grpSpPr>
        <p:sp>
          <p:nvSpPr>
            <p:cNvPr id="22609" name="Line 22"/>
            <p:cNvSpPr>
              <a:spLocks noChangeShapeType="1"/>
            </p:cNvSpPr>
            <p:nvPr/>
          </p:nvSpPr>
          <p:spPr bwMode="auto">
            <a:xfrm flipH="1">
              <a:off x="1643" y="566"/>
              <a:ext cx="0" cy="1557"/>
            </a:xfrm>
            <a:prstGeom prst="line">
              <a:avLst/>
            </a:prstGeom>
            <a:noFill/>
            <a:ln w="57150">
              <a:solidFill>
                <a:srgbClr val="FF505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10" name="Freeform 23"/>
            <p:cNvSpPr>
              <a:spLocks/>
            </p:cNvSpPr>
            <p:nvPr/>
          </p:nvSpPr>
          <p:spPr bwMode="auto">
            <a:xfrm>
              <a:off x="1643" y="1849"/>
              <a:ext cx="318" cy="745"/>
            </a:xfrm>
            <a:custGeom>
              <a:avLst/>
              <a:gdLst>
                <a:gd name="T0" fmla="*/ 0 w 520"/>
                <a:gd name="T1" fmla="*/ 448 h 1220"/>
                <a:gd name="T2" fmla="*/ 516 w 520"/>
                <a:gd name="T3" fmla="*/ 0 h 1220"/>
                <a:gd name="T4" fmla="*/ 520 w 520"/>
                <a:gd name="T5" fmla="*/ 1220 h 1220"/>
                <a:gd name="T6" fmla="*/ 0 w 520"/>
                <a:gd name="T7" fmla="*/ 448 h 12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0"/>
                <a:gd name="T13" fmla="*/ 0 h 1220"/>
                <a:gd name="T14" fmla="*/ 520 w 520"/>
                <a:gd name="T15" fmla="*/ 1220 h 12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0" h="1220">
                  <a:moveTo>
                    <a:pt x="0" y="448"/>
                  </a:moveTo>
                  <a:lnTo>
                    <a:pt x="516" y="0"/>
                  </a:lnTo>
                  <a:lnTo>
                    <a:pt x="520" y="1220"/>
                  </a:lnTo>
                  <a:lnTo>
                    <a:pt x="0" y="448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11" name="Text Box 32"/>
            <p:cNvSpPr txBox="1">
              <a:spLocks noChangeArrowheads="1"/>
            </p:cNvSpPr>
            <p:nvPr/>
          </p:nvSpPr>
          <p:spPr bwMode="auto">
            <a:xfrm>
              <a:off x="1638" y="1066"/>
              <a:ext cx="202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de-DE" sz="1400">
                  <a:solidFill>
                    <a:srgbClr val="FF3300"/>
                  </a:solidFill>
                  <a:latin typeface="Arial" pitchFamily="34" charset="0"/>
                </a:rPr>
                <a:t>e</a:t>
              </a:r>
              <a:r>
                <a:rPr lang="de-DE" sz="1400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endParaRPr lang="en-US" sz="1400" baseline="30000">
                <a:solidFill>
                  <a:srgbClr val="FF3300"/>
                </a:solidFill>
                <a:latin typeface="Arial" pitchFamily="34" charset="0"/>
              </a:endParaRPr>
            </a:p>
          </p:txBody>
        </p:sp>
        <p:sp>
          <p:nvSpPr>
            <p:cNvPr id="22612" name="Freeform 39"/>
            <p:cNvSpPr>
              <a:spLocks/>
            </p:cNvSpPr>
            <p:nvPr/>
          </p:nvSpPr>
          <p:spPr bwMode="auto">
            <a:xfrm rot="-3186042">
              <a:off x="1603" y="1995"/>
              <a:ext cx="224" cy="39"/>
            </a:xfrm>
            <a:custGeom>
              <a:avLst/>
              <a:gdLst>
                <a:gd name="T0" fmla="*/ 0 w 752"/>
                <a:gd name="T1" fmla="*/ 68 h 132"/>
                <a:gd name="T2" fmla="*/ 72 w 752"/>
                <a:gd name="T3" fmla="*/ 68 h 132"/>
                <a:gd name="T4" fmla="*/ 124 w 752"/>
                <a:gd name="T5" fmla="*/ 12 h 132"/>
                <a:gd name="T6" fmla="*/ 212 w 752"/>
                <a:gd name="T7" fmla="*/ 128 h 132"/>
                <a:gd name="T8" fmla="*/ 300 w 752"/>
                <a:gd name="T9" fmla="*/ 12 h 132"/>
                <a:gd name="T10" fmla="*/ 384 w 752"/>
                <a:gd name="T11" fmla="*/ 132 h 132"/>
                <a:gd name="T12" fmla="*/ 480 w 752"/>
                <a:gd name="T13" fmla="*/ 12 h 132"/>
                <a:gd name="T14" fmla="*/ 568 w 752"/>
                <a:gd name="T15" fmla="*/ 132 h 132"/>
                <a:gd name="T16" fmla="*/ 652 w 752"/>
                <a:gd name="T17" fmla="*/ 12 h 132"/>
                <a:gd name="T18" fmla="*/ 704 w 752"/>
                <a:gd name="T19" fmla="*/ 60 h 132"/>
                <a:gd name="T20" fmla="*/ 752 w 752"/>
                <a:gd name="T21" fmla="*/ 64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52"/>
                <a:gd name="T34" fmla="*/ 0 h 132"/>
                <a:gd name="T35" fmla="*/ 752 w 752"/>
                <a:gd name="T36" fmla="*/ 132 h 1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52" h="132">
                  <a:moveTo>
                    <a:pt x="0" y="68"/>
                  </a:moveTo>
                  <a:cubicBezTo>
                    <a:pt x="12" y="67"/>
                    <a:pt x="51" y="77"/>
                    <a:pt x="72" y="68"/>
                  </a:cubicBezTo>
                  <a:cubicBezTo>
                    <a:pt x="93" y="59"/>
                    <a:pt x="101" y="2"/>
                    <a:pt x="124" y="12"/>
                  </a:cubicBezTo>
                  <a:cubicBezTo>
                    <a:pt x="147" y="22"/>
                    <a:pt x="183" y="128"/>
                    <a:pt x="212" y="128"/>
                  </a:cubicBezTo>
                  <a:cubicBezTo>
                    <a:pt x="241" y="128"/>
                    <a:pt x="271" y="11"/>
                    <a:pt x="300" y="12"/>
                  </a:cubicBezTo>
                  <a:cubicBezTo>
                    <a:pt x="329" y="13"/>
                    <a:pt x="354" y="132"/>
                    <a:pt x="384" y="132"/>
                  </a:cubicBezTo>
                  <a:cubicBezTo>
                    <a:pt x="414" y="132"/>
                    <a:pt x="449" y="12"/>
                    <a:pt x="480" y="12"/>
                  </a:cubicBezTo>
                  <a:cubicBezTo>
                    <a:pt x="511" y="12"/>
                    <a:pt x="539" y="132"/>
                    <a:pt x="568" y="132"/>
                  </a:cubicBezTo>
                  <a:cubicBezTo>
                    <a:pt x="597" y="132"/>
                    <a:pt x="630" y="24"/>
                    <a:pt x="652" y="12"/>
                  </a:cubicBezTo>
                  <a:cubicBezTo>
                    <a:pt x="674" y="0"/>
                    <a:pt x="687" y="51"/>
                    <a:pt x="704" y="60"/>
                  </a:cubicBezTo>
                  <a:cubicBezTo>
                    <a:pt x="721" y="69"/>
                    <a:pt x="742" y="63"/>
                    <a:pt x="752" y="64"/>
                  </a:cubicBezTo>
                </a:path>
              </a:pathLst>
            </a:cu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13" name="Text Box 40"/>
            <p:cNvSpPr txBox="1">
              <a:spLocks noChangeArrowheads="1"/>
            </p:cNvSpPr>
            <p:nvPr/>
          </p:nvSpPr>
          <p:spPr bwMode="auto">
            <a:xfrm rot="-2820378">
              <a:off x="1707" y="1774"/>
              <a:ext cx="312" cy="14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US" sz="900">
                  <a:latin typeface="Arial" pitchFamily="34" charset="0"/>
                </a:rPr>
                <a:t>x</a:t>
              </a:r>
              <a:r>
                <a:rPr lang="de-DE" sz="900">
                  <a:latin typeface="Arial" pitchFamily="34" charset="0"/>
                </a:rPr>
                <a:t>-rays</a:t>
              </a:r>
              <a:endParaRPr lang="en-GB" sz="900">
                <a:latin typeface="Arial" pitchFamily="34" charset="0"/>
              </a:endParaRPr>
            </a:p>
          </p:txBody>
        </p:sp>
        <p:sp>
          <p:nvSpPr>
            <p:cNvPr id="22614" name="Text Box 41"/>
            <p:cNvSpPr txBox="1">
              <a:spLocks noChangeArrowheads="1"/>
            </p:cNvSpPr>
            <p:nvPr/>
          </p:nvSpPr>
          <p:spPr bwMode="auto">
            <a:xfrm>
              <a:off x="1785" y="2124"/>
              <a:ext cx="179" cy="15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de-DE" sz="1000">
                  <a:solidFill>
                    <a:srgbClr val="FF3300"/>
                  </a:solidFill>
                  <a:latin typeface="Arial" pitchFamily="34" charset="0"/>
                </a:rPr>
                <a:t>e</a:t>
              </a:r>
              <a:r>
                <a:rPr lang="de-DE" sz="1000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endParaRPr lang="en-US" sz="1000" baseline="30000">
                <a:solidFill>
                  <a:srgbClr val="FF3300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131"/>
          <p:cNvGrpSpPr>
            <a:grpSpLocks/>
          </p:cNvGrpSpPr>
          <p:nvPr/>
        </p:nvGrpSpPr>
        <p:grpSpPr bwMode="auto">
          <a:xfrm>
            <a:off x="911225" y="4035425"/>
            <a:ext cx="1739900" cy="1035050"/>
            <a:chOff x="574" y="2101"/>
            <a:chExt cx="1096" cy="652"/>
          </a:xfrm>
        </p:grpSpPr>
        <p:sp>
          <p:nvSpPr>
            <p:cNvPr id="22606" name="Rectangle 21" descr="Diagonal weit nach oben"/>
            <p:cNvSpPr>
              <a:spLocks noChangeArrowheads="1"/>
            </p:cNvSpPr>
            <p:nvPr/>
          </p:nvSpPr>
          <p:spPr bwMode="auto">
            <a:xfrm rot="4200000">
              <a:off x="1468" y="2135"/>
              <a:ext cx="235" cy="168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607" name="Text Box 25"/>
            <p:cNvSpPr txBox="1">
              <a:spLocks noChangeArrowheads="1"/>
            </p:cNvSpPr>
            <p:nvPr/>
          </p:nvSpPr>
          <p:spPr bwMode="auto">
            <a:xfrm>
              <a:off x="574" y="2293"/>
              <a:ext cx="857" cy="46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defTabSz="762000" eaLnBrk="0" hangingPunct="0"/>
              <a:r>
                <a:rPr lang="en-US" sz="1400">
                  <a:latin typeface="Arial" pitchFamily="34" charset="0"/>
                </a:rPr>
                <a:t>sample in EBSD position</a:t>
              </a:r>
            </a:p>
            <a:p>
              <a:pPr algn="ctr" defTabSz="762000" eaLnBrk="0" hangingPunct="0"/>
              <a:r>
                <a:rPr lang="en-US" sz="1400">
                  <a:latin typeface="Arial" pitchFamily="34" charset="0"/>
                </a:rPr>
                <a:t>(70° tilt)</a:t>
              </a:r>
            </a:p>
          </p:txBody>
        </p:sp>
        <p:sp>
          <p:nvSpPr>
            <p:cNvPr id="22608" name="Line 27"/>
            <p:cNvSpPr>
              <a:spLocks noChangeShapeType="1"/>
            </p:cNvSpPr>
            <p:nvPr/>
          </p:nvSpPr>
          <p:spPr bwMode="auto">
            <a:xfrm flipV="1">
              <a:off x="1279" y="2218"/>
              <a:ext cx="272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7602" name="Rectangle 82"/>
          <p:cNvSpPr>
            <a:spLocks noChangeArrowheads="1"/>
          </p:cNvSpPr>
          <p:nvPr/>
        </p:nvSpPr>
        <p:spPr bwMode="auto">
          <a:xfrm>
            <a:off x="6215063" y="2385569"/>
            <a:ext cx="1587500" cy="8255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de-DE"/>
          </a:p>
        </p:txBody>
      </p:sp>
      <p:grpSp>
        <p:nvGrpSpPr>
          <p:cNvPr id="5" name="Group 114"/>
          <p:cNvGrpSpPr>
            <a:grpSpLocks/>
          </p:cNvGrpSpPr>
          <p:nvPr/>
        </p:nvGrpSpPr>
        <p:grpSpPr bwMode="auto">
          <a:xfrm>
            <a:off x="6508750" y="1096519"/>
            <a:ext cx="1214438" cy="1797050"/>
            <a:chOff x="4146" y="1546"/>
            <a:chExt cx="918" cy="1359"/>
          </a:xfrm>
        </p:grpSpPr>
        <p:grpSp>
          <p:nvGrpSpPr>
            <p:cNvPr id="6" name="Group 84"/>
            <p:cNvGrpSpPr>
              <a:grpSpLocks/>
            </p:cNvGrpSpPr>
            <p:nvPr/>
          </p:nvGrpSpPr>
          <p:grpSpPr bwMode="auto">
            <a:xfrm>
              <a:off x="4146" y="2416"/>
              <a:ext cx="753" cy="489"/>
              <a:chOff x="4191" y="2231"/>
              <a:chExt cx="753" cy="489"/>
            </a:xfrm>
          </p:grpSpPr>
          <p:sp>
            <p:nvSpPr>
              <p:cNvPr id="22602" name="Freeform 85"/>
              <p:cNvSpPr>
                <a:spLocks/>
              </p:cNvSpPr>
              <p:nvPr/>
            </p:nvSpPr>
            <p:spPr bwMode="auto">
              <a:xfrm>
                <a:off x="4191" y="2234"/>
                <a:ext cx="264" cy="483"/>
              </a:xfrm>
              <a:custGeom>
                <a:avLst/>
                <a:gdLst>
                  <a:gd name="T0" fmla="*/ 264 w 264"/>
                  <a:gd name="T1" fmla="*/ 0 h 483"/>
                  <a:gd name="T2" fmla="*/ 264 w 264"/>
                  <a:gd name="T3" fmla="*/ 288 h 483"/>
                  <a:gd name="T4" fmla="*/ 0 w 264"/>
                  <a:gd name="T5" fmla="*/ 483 h 483"/>
                  <a:gd name="T6" fmla="*/ 0 w 264"/>
                  <a:gd name="T7" fmla="*/ 102 h 483"/>
                  <a:gd name="T8" fmla="*/ 264 w 264"/>
                  <a:gd name="T9" fmla="*/ 0 h 4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483"/>
                  <a:gd name="T17" fmla="*/ 264 w 264"/>
                  <a:gd name="T18" fmla="*/ 483 h 4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483">
                    <a:moveTo>
                      <a:pt x="264" y="0"/>
                    </a:moveTo>
                    <a:lnTo>
                      <a:pt x="264" y="288"/>
                    </a:lnTo>
                    <a:lnTo>
                      <a:pt x="0" y="483"/>
                    </a:lnTo>
                    <a:lnTo>
                      <a:pt x="0" y="102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7EC5C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603" name="Freeform 86"/>
              <p:cNvSpPr>
                <a:spLocks/>
              </p:cNvSpPr>
              <p:nvPr/>
            </p:nvSpPr>
            <p:spPr bwMode="auto">
              <a:xfrm>
                <a:off x="4455" y="2234"/>
                <a:ext cx="432" cy="288"/>
              </a:xfrm>
              <a:custGeom>
                <a:avLst/>
                <a:gdLst>
                  <a:gd name="T0" fmla="*/ 0 w 432"/>
                  <a:gd name="T1" fmla="*/ 0 h 288"/>
                  <a:gd name="T2" fmla="*/ 432 w 432"/>
                  <a:gd name="T3" fmla="*/ 0 h 288"/>
                  <a:gd name="T4" fmla="*/ 432 w 432"/>
                  <a:gd name="T5" fmla="*/ 288 h 288"/>
                  <a:gd name="T6" fmla="*/ 0 w 432"/>
                  <a:gd name="T7" fmla="*/ 288 h 288"/>
                  <a:gd name="T8" fmla="*/ 0 w 432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2"/>
                  <a:gd name="T16" fmla="*/ 0 h 288"/>
                  <a:gd name="T17" fmla="*/ 432 w 432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2" h="288">
                    <a:moveTo>
                      <a:pt x="0" y="0"/>
                    </a:moveTo>
                    <a:lnTo>
                      <a:pt x="432" y="0"/>
                    </a:lnTo>
                    <a:lnTo>
                      <a:pt x="432" y="288"/>
                    </a:lnTo>
                    <a:lnTo>
                      <a:pt x="0" y="2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919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604" name="Freeform 87"/>
              <p:cNvSpPr>
                <a:spLocks/>
              </p:cNvSpPr>
              <p:nvPr/>
            </p:nvSpPr>
            <p:spPr bwMode="auto">
              <a:xfrm>
                <a:off x="4884" y="2231"/>
                <a:ext cx="60" cy="489"/>
              </a:xfrm>
              <a:custGeom>
                <a:avLst/>
                <a:gdLst>
                  <a:gd name="T0" fmla="*/ 0 w 60"/>
                  <a:gd name="T1" fmla="*/ 0 h 489"/>
                  <a:gd name="T2" fmla="*/ 60 w 60"/>
                  <a:gd name="T3" fmla="*/ 102 h 489"/>
                  <a:gd name="T4" fmla="*/ 60 w 60"/>
                  <a:gd name="T5" fmla="*/ 489 h 489"/>
                  <a:gd name="T6" fmla="*/ 0 w 60"/>
                  <a:gd name="T7" fmla="*/ 288 h 489"/>
                  <a:gd name="T8" fmla="*/ 0 w 60"/>
                  <a:gd name="T9" fmla="*/ 0 h 4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89"/>
                  <a:gd name="T17" fmla="*/ 60 w 60"/>
                  <a:gd name="T18" fmla="*/ 489 h 4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89">
                    <a:moveTo>
                      <a:pt x="0" y="0"/>
                    </a:moveTo>
                    <a:lnTo>
                      <a:pt x="60" y="102"/>
                    </a:lnTo>
                    <a:lnTo>
                      <a:pt x="60" y="489"/>
                    </a:lnTo>
                    <a:lnTo>
                      <a:pt x="0" y="2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9BA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605" name="Freeform 88"/>
              <p:cNvSpPr>
                <a:spLocks/>
              </p:cNvSpPr>
              <p:nvPr/>
            </p:nvSpPr>
            <p:spPr bwMode="auto">
              <a:xfrm>
                <a:off x="4191" y="2519"/>
                <a:ext cx="753" cy="201"/>
              </a:xfrm>
              <a:custGeom>
                <a:avLst/>
                <a:gdLst>
                  <a:gd name="T0" fmla="*/ 264 w 753"/>
                  <a:gd name="T1" fmla="*/ 0 h 201"/>
                  <a:gd name="T2" fmla="*/ 0 w 753"/>
                  <a:gd name="T3" fmla="*/ 201 h 201"/>
                  <a:gd name="T4" fmla="*/ 753 w 753"/>
                  <a:gd name="T5" fmla="*/ 201 h 201"/>
                  <a:gd name="T6" fmla="*/ 693 w 753"/>
                  <a:gd name="T7" fmla="*/ 0 h 201"/>
                  <a:gd name="T8" fmla="*/ 264 w 753"/>
                  <a:gd name="T9" fmla="*/ 0 h 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3"/>
                  <a:gd name="T16" fmla="*/ 0 h 201"/>
                  <a:gd name="T17" fmla="*/ 753 w 753"/>
                  <a:gd name="T18" fmla="*/ 201 h 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3" h="201">
                    <a:moveTo>
                      <a:pt x="264" y="0"/>
                    </a:moveTo>
                    <a:lnTo>
                      <a:pt x="0" y="201"/>
                    </a:lnTo>
                    <a:lnTo>
                      <a:pt x="753" y="201"/>
                    </a:lnTo>
                    <a:lnTo>
                      <a:pt x="693" y="0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55B2B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" name="Group 113"/>
            <p:cNvGrpSpPr>
              <a:grpSpLocks/>
            </p:cNvGrpSpPr>
            <p:nvPr/>
          </p:nvGrpSpPr>
          <p:grpSpPr bwMode="auto">
            <a:xfrm>
              <a:off x="4328" y="1546"/>
              <a:ext cx="736" cy="870"/>
              <a:chOff x="4328" y="1546"/>
              <a:chExt cx="736" cy="870"/>
            </a:xfrm>
          </p:grpSpPr>
          <p:sp>
            <p:nvSpPr>
              <p:cNvPr id="22598" name="Line 90"/>
              <p:cNvSpPr>
                <a:spLocks noChangeShapeType="1"/>
              </p:cNvSpPr>
              <p:nvPr/>
            </p:nvSpPr>
            <p:spPr bwMode="auto">
              <a:xfrm>
                <a:off x="4631" y="1792"/>
                <a:ext cx="0" cy="624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99" name="Line 91"/>
              <p:cNvSpPr>
                <a:spLocks noChangeShapeType="1"/>
              </p:cNvSpPr>
              <p:nvPr/>
            </p:nvSpPr>
            <p:spPr bwMode="auto">
              <a:xfrm>
                <a:off x="4754" y="1792"/>
                <a:ext cx="0" cy="624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600" name="Line 92"/>
              <p:cNvSpPr>
                <a:spLocks noChangeShapeType="1"/>
              </p:cNvSpPr>
              <p:nvPr/>
            </p:nvSpPr>
            <p:spPr bwMode="auto">
              <a:xfrm>
                <a:off x="4500" y="1792"/>
                <a:ext cx="0" cy="624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601" name="Text Box 93"/>
              <p:cNvSpPr txBox="1">
                <a:spLocks noChangeArrowheads="1"/>
              </p:cNvSpPr>
              <p:nvPr/>
            </p:nvSpPr>
            <p:spPr bwMode="auto">
              <a:xfrm>
                <a:off x="4328" y="1546"/>
                <a:ext cx="7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Arial" pitchFamily="34" charset="0"/>
                  </a:rPr>
                  <a:t>ion milling</a:t>
                </a:r>
                <a:endParaRPr lang="en-US" sz="1400">
                  <a:latin typeface="Arial" pitchFamily="34" charset="0"/>
                </a:endParaRPr>
              </a:p>
            </p:txBody>
          </p:sp>
        </p:grpSp>
      </p:grpSp>
      <p:grpSp>
        <p:nvGrpSpPr>
          <p:cNvPr id="8" name="Group 115"/>
          <p:cNvGrpSpPr>
            <a:grpSpLocks/>
          </p:cNvGrpSpPr>
          <p:nvPr/>
        </p:nvGrpSpPr>
        <p:grpSpPr bwMode="auto">
          <a:xfrm>
            <a:off x="5918200" y="1271144"/>
            <a:ext cx="1555750" cy="2468563"/>
            <a:chOff x="3699" y="1678"/>
            <a:chExt cx="1177" cy="1867"/>
          </a:xfrm>
        </p:grpSpPr>
        <p:grpSp>
          <p:nvGrpSpPr>
            <p:cNvPr id="9" name="Group 95"/>
            <p:cNvGrpSpPr>
              <a:grpSpLocks/>
            </p:cNvGrpSpPr>
            <p:nvPr/>
          </p:nvGrpSpPr>
          <p:grpSpPr bwMode="auto">
            <a:xfrm>
              <a:off x="3870" y="2580"/>
              <a:ext cx="912" cy="768"/>
              <a:chOff x="3834" y="2372"/>
              <a:chExt cx="912" cy="768"/>
            </a:xfrm>
          </p:grpSpPr>
          <p:sp>
            <p:nvSpPr>
              <p:cNvPr id="22593" name="Line 96"/>
              <p:cNvSpPr>
                <a:spLocks noChangeShapeType="1"/>
              </p:cNvSpPr>
              <p:nvPr/>
            </p:nvSpPr>
            <p:spPr bwMode="auto">
              <a:xfrm flipH="1">
                <a:off x="4218" y="2372"/>
                <a:ext cx="384" cy="76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94" name="Line 97"/>
              <p:cNvSpPr>
                <a:spLocks noChangeShapeType="1"/>
              </p:cNvSpPr>
              <p:nvPr/>
            </p:nvSpPr>
            <p:spPr bwMode="auto">
              <a:xfrm>
                <a:off x="4602" y="2372"/>
                <a:ext cx="144" cy="76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95" name="Line 98"/>
              <p:cNvSpPr>
                <a:spLocks noChangeShapeType="1"/>
              </p:cNvSpPr>
              <p:nvPr/>
            </p:nvSpPr>
            <p:spPr bwMode="auto">
              <a:xfrm flipH="1">
                <a:off x="3834" y="2372"/>
                <a:ext cx="768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590" name="Text Box 99"/>
            <p:cNvSpPr txBox="1">
              <a:spLocks noChangeArrowheads="1"/>
            </p:cNvSpPr>
            <p:nvPr/>
          </p:nvSpPr>
          <p:spPr bwMode="auto">
            <a:xfrm>
              <a:off x="3699" y="3315"/>
              <a:ext cx="117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pitchFamily="34" charset="0"/>
                </a:rPr>
                <a:t>to EBSD detector</a:t>
              </a:r>
              <a:endParaRPr lang="en-US" sz="1400">
                <a:latin typeface="Arial" pitchFamily="34" charset="0"/>
              </a:endParaRPr>
            </a:p>
          </p:txBody>
        </p:sp>
        <p:sp>
          <p:nvSpPr>
            <p:cNvPr id="22591" name="Line 100"/>
            <p:cNvSpPr>
              <a:spLocks noChangeShapeType="1"/>
            </p:cNvSpPr>
            <p:nvPr/>
          </p:nvSpPr>
          <p:spPr bwMode="auto">
            <a:xfrm>
              <a:off x="4261" y="1891"/>
              <a:ext cx="371" cy="69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92" name="Text Box 101"/>
            <p:cNvSpPr txBox="1">
              <a:spLocks noChangeArrowheads="1"/>
            </p:cNvSpPr>
            <p:nvPr/>
          </p:nvSpPr>
          <p:spPr bwMode="auto">
            <a:xfrm>
              <a:off x="3754" y="1678"/>
              <a:ext cx="654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pitchFamily="34" charset="0"/>
                </a:rPr>
                <a:t>electron </a:t>
              </a:r>
            </a:p>
            <a:p>
              <a:r>
                <a:rPr lang="de-DE" sz="1400">
                  <a:latin typeface="Arial" pitchFamily="34" charset="0"/>
                </a:rPr>
                <a:t>beam</a:t>
              </a:r>
              <a:endParaRPr lang="en-US" sz="1400">
                <a:latin typeface="Arial" pitchFamily="34" charset="0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7788275" y="2407794"/>
            <a:ext cx="728663" cy="569913"/>
            <a:chOff x="5159" y="2352"/>
            <a:chExt cx="551" cy="432"/>
          </a:xfrm>
        </p:grpSpPr>
        <p:sp>
          <p:nvSpPr>
            <p:cNvPr id="22586" name="AutoShape 103"/>
            <p:cNvSpPr>
              <a:spLocks noChangeArrowheads="1"/>
            </p:cNvSpPr>
            <p:nvPr/>
          </p:nvSpPr>
          <p:spPr bwMode="auto">
            <a:xfrm>
              <a:off x="5280" y="2352"/>
              <a:ext cx="192" cy="240"/>
            </a:xfrm>
            <a:custGeom>
              <a:avLst/>
              <a:gdLst>
                <a:gd name="T0" fmla="*/ 94 w 21600"/>
                <a:gd name="T1" fmla="*/ 0 h 21600"/>
                <a:gd name="T2" fmla="*/ 24 w 21600"/>
                <a:gd name="T3" fmla="*/ 123 h 21600"/>
                <a:gd name="T4" fmla="*/ 95 w 21600"/>
                <a:gd name="T5" fmla="*/ 60 h 21600"/>
                <a:gd name="T6" fmla="*/ 216 w 21600"/>
                <a:gd name="T7" fmla="*/ 120 h 21600"/>
                <a:gd name="T8" fmla="*/ 168 w 21600"/>
                <a:gd name="T9" fmla="*/ 180 h 21600"/>
                <a:gd name="T10" fmla="*/ 120 w 21600"/>
                <a:gd name="T11" fmla="*/ 12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cubicBezTo>
                    <a:pt x="5399" y="10858"/>
                    <a:pt x="5400" y="10917"/>
                    <a:pt x="5402" y="10976"/>
                  </a:cubicBezTo>
                  <a:lnTo>
                    <a:pt x="5" y="11153"/>
                  </a:lnTo>
                  <a:cubicBezTo>
                    <a:pt x="1" y="11035"/>
                    <a:pt x="0" y="10917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587" name="Line 104"/>
            <p:cNvSpPr>
              <a:spLocks noChangeShapeType="1"/>
            </p:cNvSpPr>
            <p:nvPr/>
          </p:nvSpPr>
          <p:spPr bwMode="auto">
            <a:xfrm>
              <a:off x="5376" y="244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88" name="Text Box 105"/>
            <p:cNvSpPr txBox="1">
              <a:spLocks noChangeArrowheads="1"/>
            </p:cNvSpPr>
            <p:nvPr/>
          </p:nvSpPr>
          <p:spPr bwMode="auto">
            <a:xfrm>
              <a:off x="5159" y="2554"/>
              <a:ext cx="55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400">
                  <a:latin typeface="Arial" pitchFamily="34" charset="0"/>
                </a:rPr>
                <a:t>tilt 34 °</a:t>
              </a:r>
              <a:endParaRPr lang="en-US" sz="1400">
                <a:latin typeface="Arial" pitchFamily="34" charset="0"/>
              </a:endParaRPr>
            </a:p>
          </p:txBody>
        </p:sp>
      </p:grpSp>
      <p:grpSp>
        <p:nvGrpSpPr>
          <p:cNvPr id="11" name="Group 116"/>
          <p:cNvGrpSpPr>
            <a:grpSpLocks/>
          </p:cNvGrpSpPr>
          <p:nvPr/>
        </p:nvGrpSpPr>
        <p:grpSpPr bwMode="auto">
          <a:xfrm>
            <a:off x="7624763" y="1266382"/>
            <a:ext cx="992187" cy="788987"/>
            <a:chOff x="4947" y="1750"/>
            <a:chExt cx="750" cy="597"/>
          </a:xfrm>
        </p:grpSpPr>
        <p:grpSp>
          <p:nvGrpSpPr>
            <p:cNvPr id="12" name="Group 108"/>
            <p:cNvGrpSpPr>
              <a:grpSpLocks/>
            </p:cNvGrpSpPr>
            <p:nvPr/>
          </p:nvGrpSpPr>
          <p:grpSpPr bwMode="auto">
            <a:xfrm>
              <a:off x="4957" y="2271"/>
              <a:ext cx="314" cy="76"/>
              <a:chOff x="1971" y="2115"/>
              <a:chExt cx="396" cy="96"/>
            </a:xfrm>
          </p:grpSpPr>
          <p:sp>
            <p:nvSpPr>
              <p:cNvPr id="22584" name="Line 109"/>
              <p:cNvSpPr>
                <a:spLocks noChangeShapeType="1"/>
              </p:cNvSpPr>
              <p:nvPr/>
            </p:nvSpPr>
            <p:spPr bwMode="auto">
              <a:xfrm>
                <a:off x="2097" y="2115"/>
                <a:ext cx="17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585" name="Line 110"/>
              <p:cNvSpPr>
                <a:spLocks noChangeShapeType="1"/>
              </p:cNvSpPr>
              <p:nvPr/>
            </p:nvSpPr>
            <p:spPr bwMode="auto">
              <a:xfrm flipV="1">
                <a:off x="1971" y="2115"/>
                <a:ext cx="396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582" name="Text Box 111"/>
            <p:cNvSpPr txBox="1">
              <a:spLocks noChangeArrowheads="1"/>
            </p:cNvSpPr>
            <p:nvPr/>
          </p:nvSpPr>
          <p:spPr bwMode="auto">
            <a:xfrm>
              <a:off x="4947" y="1750"/>
              <a:ext cx="750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1400">
                  <a:latin typeface="Arial" pitchFamily="34" charset="0"/>
                </a:rPr>
                <a:t>alignment marker</a:t>
              </a:r>
            </a:p>
          </p:txBody>
        </p:sp>
        <p:sp>
          <p:nvSpPr>
            <p:cNvPr id="22583" name="Line 112"/>
            <p:cNvSpPr>
              <a:spLocks noChangeShapeType="1"/>
            </p:cNvSpPr>
            <p:nvPr/>
          </p:nvSpPr>
          <p:spPr bwMode="auto">
            <a:xfrm flipH="1">
              <a:off x="5112" y="2013"/>
              <a:ext cx="76" cy="2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41"/>
          <p:cNvGrpSpPr>
            <a:grpSpLocks/>
          </p:cNvGrpSpPr>
          <p:nvPr/>
        </p:nvGrpSpPr>
        <p:grpSpPr bwMode="auto">
          <a:xfrm>
            <a:off x="282575" y="1425575"/>
            <a:ext cx="4413250" cy="3490913"/>
            <a:chOff x="178" y="457"/>
            <a:chExt cx="2780" cy="2199"/>
          </a:xfrm>
        </p:grpSpPr>
        <p:grpSp>
          <p:nvGrpSpPr>
            <p:cNvPr id="14" name="Group 140"/>
            <p:cNvGrpSpPr>
              <a:grpSpLocks/>
            </p:cNvGrpSpPr>
            <p:nvPr/>
          </p:nvGrpSpPr>
          <p:grpSpPr bwMode="auto">
            <a:xfrm>
              <a:off x="178" y="856"/>
              <a:ext cx="2644" cy="1800"/>
              <a:chOff x="178" y="856"/>
              <a:chExt cx="2644" cy="1800"/>
            </a:xfrm>
          </p:grpSpPr>
          <p:grpSp>
            <p:nvGrpSpPr>
              <p:cNvPr id="15" name="Group 133"/>
              <p:cNvGrpSpPr>
                <a:grpSpLocks/>
              </p:cNvGrpSpPr>
              <p:nvPr/>
            </p:nvGrpSpPr>
            <p:grpSpPr bwMode="auto">
              <a:xfrm>
                <a:off x="178" y="856"/>
                <a:ext cx="1316" cy="1094"/>
                <a:chOff x="178" y="856"/>
                <a:chExt cx="1316" cy="1094"/>
              </a:xfrm>
            </p:grpSpPr>
            <p:sp>
              <p:nvSpPr>
                <p:cNvPr id="22579" name="Freeform 15"/>
                <p:cNvSpPr>
                  <a:spLocks/>
                </p:cNvSpPr>
                <p:nvPr/>
              </p:nvSpPr>
              <p:spPr bwMode="auto">
                <a:xfrm>
                  <a:off x="178" y="856"/>
                  <a:ext cx="1316" cy="1094"/>
                </a:xfrm>
                <a:custGeom>
                  <a:avLst/>
                  <a:gdLst>
                    <a:gd name="T0" fmla="*/ 552 w 2152"/>
                    <a:gd name="T1" fmla="*/ 0 h 1788"/>
                    <a:gd name="T2" fmla="*/ 1596 w 2152"/>
                    <a:gd name="T3" fmla="*/ 744 h 1788"/>
                    <a:gd name="T4" fmla="*/ 2152 w 2152"/>
                    <a:gd name="T5" fmla="*/ 1556 h 1788"/>
                    <a:gd name="T6" fmla="*/ 2148 w 2152"/>
                    <a:gd name="T7" fmla="*/ 1724 h 1788"/>
                    <a:gd name="T8" fmla="*/ 1976 w 2152"/>
                    <a:gd name="T9" fmla="*/ 1788 h 1788"/>
                    <a:gd name="T10" fmla="*/ 1032 w 2152"/>
                    <a:gd name="T11" fmla="*/ 1528 h 1788"/>
                    <a:gd name="T12" fmla="*/ 0 w 2152"/>
                    <a:gd name="T13" fmla="*/ 788 h 1788"/>
                    <a:gd name="T14" fmla="*/ 552 w 2152"/>
                    <a:gd name="T15" fmla="*/ 0 h 17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52"/>
                    <a:gd name="T25" fmla="*/ 0 h 1788"/>
                    <a:gd name="T26" fmla="*/ 2152 w 2152"/>
                    <a:gd name="T27" fmla="*/ 1788 h 178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52" h="1788">
                      <a:moveTo>
                        <a:pt x="552" y="0"/>
                      </a:moveTo>
                      <a:lnTo>
                        <a:pt x="1596" y="744"/>
                      </a:lnTo>
                      <a:lnTo>
                        <a:pt x="2152" y="1556"/>
                      </a:lnTo>
                      <a:lnTo>
                        <a:pt x="2148" y="1724"/>
                      </a:lnTo>
                      <a:lnTo>
                        <a:pt x="1976" y="1788"/>
                      </a:lnTo>
                      <a:lnTo>
                        <a:pt x="1032" y="1528"/>
                      </a:lnTo>
                      <a:lnTo>
                        <a:pt x="0" y="788"/>
                      </a:lnTo>
                      <a:lnTo>
                        <a:pt x="55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2580" name="Text Box 29"/>
                <p:cNvSpPr txBox="1">
                  <a:spLocks noChangeArrowheads="1"/>
                </p:cNvSpPr>
                <p:nvPr/>
              </p:nvSpPr>
              <p:spPr bwMode="auto">
                <a:xfrm rot="2089542">
                  <a:off x="331" y="1457"/>
                  <a:ext cx="681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defTabSz="762000" eaLnBrk="0" hangingPunct="0"/>
                  <a:r>
                    <a:rPr lang="en-US" sz="1400">
                      <a:latin typeface="Arial" pitchFamily="34" charset="0"/>
                    </a:rPr>
                    <a:t>FIB column</a:t>
                  </a:r>
                </a:p>
              </p:txBody>
            </p:sp>
          </p:grpSp>
          <p:grpSp>
            <p:nvGrpSpPr>
              <p:cNvPr id="16" name="Group 136"/>
              <p:cNvGrpSpPr>
                <a:grpSpLocks/>
              </p:cNvGrpSpPr>
              <p:nvPr/>
            </p:nvGrpSpPr>
            <p:grpSpPr bwMode="auto">
              <a:xfrm>
                <a:off x="1964" y="1808"/>
                <a:ext cx="763" cy="848"/>
                <a:chOff x="1964" y="1808"/>
                <a:chExt cx="763" cy="848"/>
              </a:xfrm>
            </p:grpSpPr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964" y="1808"/>
                  <a:ext cx="763" cy="848"/>
                  <a:chOff x="15264" y="8640"/>
                  <a:chExt cx="1248" cy="1388"/>
                </a:xfrm>
              </p:grpSpPr>
              <p:sp>
                <p:nvSpPr>
                  <p:cNvPr id="22577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15264" y="8640"/>
                    <a:ext cx="240" cy="1388"/>
                  </a:xfrm>
                  <a:prstGeom prst="rect">
                    <a:avLst/>
                  </a:prstGeom>
                  <a:solidFill>
                    <a:srgbClr val="D1D1D1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257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5504" y="8708"/>
                    <a:ext cx="1008" cy="1248"/>
                  </a:xfrm>
                  <a:prstGeom prst="rect">
                    <a:avLst/>
                  </a:prstGeom>
                  <a:solidFill>
                    <a:srgbClr val="D1D1D1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2576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195" y="2101"/>
                  <a:ext cx="531" cy="32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defTabSz="762000" eaLnBrk="0" hangingPunct="0"/>
                  <a:r>
                    <a:rPr lang="de-DE" sz="1400">
                      <a:latin typeface="Arial" pitchFamily="34" charset="0"/>
                    </a:rPr>
                    <a:t>EBSD camera</a:t>
                  </a:r>
                  <a:endParaRPr lang="en-US" sz="1400">
                    <a:latin typeface="Arial" pitchFamily="34" charset="0"/>
                  </a:endParaRPr>
                </a:p>
              </p:txBody>
            </p:sp>
          </p:grpSp>
          <p:grpSp>
            <p:nvGrpSpPr>
              <p:cNvPr id="18" name="Group 135"/>
              <p:cNvGrpSpPr>
                <a:grpSpLocks/>
              </p:cNvGrpSpPr>
              <p:nvPr/>
            </p:nvGrpSpPr>
            <p:grpSpPr bwMode="auto">
              <a:xfrm>
                <a:off x="1920" y="1115"/>
                <a:ext cx="902" cy="527"/>
                <a:chOff x="1920" y="1115"/>
                <a:chExt cx="902" cy="527"/>
              </a:xfrm>
            </p:grpSpPr>
            <p:grpSp>
              <p:nvGrpSpPr>
                <p:cNvPr id="19" name="Group 35"/>
                <p:cNvGrpSpPr>
                  <a:grpSpLocks/>
                </p:cNvGrpSpPr>
                <p:nvPr/>
              </p:nvGrpSpPr>
              <p:grpSpPr bwMode="auto">
                <a:xfrm>
                  <a:off x="1920" y="1115"/>
                  <a:ext cx="890" cy="527"/>
                  <a:chOff x="15197" y="7507"/>
                  <a:chExt cx="1455" cy="862"/>
                </a:xfrm>
              </p:grpSpPr>
              <p:sp>
                <p:nvSpPr>
                  <p:cNvPr id="22573" name="Rectangle 36"/>
                  <p:cNvSpPr>
                    <a:spLocks noChangeArrowheads="1"/>
                  </p:cNvSpPr>
                  <p:nvPr/>
                </p:nvSpPr>
                <p:spPr bwMode="auto">
                  <a:xfrm rot="-2291673">
                    <a:off x="15197" y="8177"/>
                    <a:ext cx="768" cy="192"/>
                  </a:xfrm>
                  <a:prstGeom prst="rect">
                    <a:avLst/>
                  </a:prstGeom>
                  <a:solidFill>
                    <a:srgbClr val="D1D1D1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2574" name="Rectangle 37"/>
                  <p:cNvSpPr>
                    <a:spLocks noChangeArrowheads="1"/>
                  </p:cNvSpPr>
                  <p:nvPr/>
                </p:nvSpPr>
                <p:spPr bwMode="auto">
                  <a:xfrm rot="-2291715">
                    <a:off x="15788" y="7507"/>
                    <a:ext cx="864" cy="528"/>
                  </a:xfrm>
                  <a:prstGeom prst="rect">
                    <a:avLst/>
                  </a:prstGeom>
                  <a:solidFill>
                    <a:srgbClr val="D1D1D1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2572" name="Text Box 38"/>
                <p:cNvSpPr txBox="1">
                  <a:spLocks noChangeArrowheads="1"/>
                </p:cNvSpPr>
                <p:nvPr/>
              </p:nvSpPr>
              <p:spPr bwMode="auto">
                <a:xfrm rot="-2229525">
                  <a:off x="2296" y="1120"/>
                  <a:ext cx="526" cy="32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algn="ctr" defTabSz="762000" eaLnBrk="0" hangingPunct="0"/>
                  <a:r>
                    <a:rPr lang="en-US" sz="1400">
                      <a:latin typeface="Arial" pitchFamily="34" charset="0"/>
                    </a:rPr>
                    <a:t>EDX detector</a:t>
                  </a:r>
                  <a:endParaRPr lang="en-GB" sz="1400"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20" name="Group 139"/>
            <p:cNvGrpSpPr>
              <a:grpSpLocks/>
            </p:cNvGrpSpPr>
            <p:nvPr/>
          </p:nvGrpSpPr>
          <p:grpSpPr bwMode="auto">
            <a:xfrm>
              <a:off x="743" y="457"/>
              <a:ext cx="2215" cy="1510"/>
              <a:chOff x="743" y="457"/>
              <a:chExt cx="2215" cy="1510"/>
            </a:xfrm>
          </p:grpSpPr>
          <p:grpSp>
            <p:nvGrpSpPr>
              <p:cNvPr id="21" name="Group 134"/>
              <p:cNvGrpSpPr>
                <a:grpSpLocks/>
              </p:cNvGrpSpPr>
              <p:nvPr/>
            </p:nvGrpSpPr>
            <p:grpSpPr bwMode="auto">
              <a:xfrm>
                <a:off x="743" y="693"/>
                <a:ext cx="1810" cy="1274"/>
                <a:chOff x="743" y="693"/>
                <a:chExt cx="1810" cy="1274"/>
              </a:xfrm>
            </p:grpSpPr>
            <p:grpSp>
              <p:nvGrpSpPr>
                <p:cNvPr id="22" name="Group 5"/>
                <p:cNvGrpSpPr>
                  <a:grpSpLocks/>
                </p:cNvGrpSpPr>
                <p:nvPr/>
              </p:nvGrpSpPr>
              <p:grpSpPr bwMode="auto">
                <a:xfrm>
                  <a:off x="743" y="693"/>
                  <a:ext cx="876" cy="1274"/>
                  <a:chOff x="13272" y="6816"/>
                  <a:chExt cx="1432" cy="2084"/>
                </a:xfrm>
              </p:grpSpPr>
              <p:sp>
                <p:nvSpPr>
                  <p:cNvPr id="22564" name="Freeform 6"/>
                  <p:cNvSpPr>
                    <a:spLocks/>
                  </p:cNvSpPr>
                  <p:nvPr/>
                </p:nvSpPr>
                <p:spPr bwMode="auto">
                  <a:xfrm>
                    <a:off x="13281" y="6816"/>
                    <a:ext cx="1275" cy="1614"/>
                  </a:xfrm>
                  <a:custGeom>
                    <a:avLst/>
                    <a:gdLst>
                      <a:gd name="T0" fmla="*/ 0 w 1266"/>
                      <a:gd name="T1" fmla="*/ 0 h 1602"/>
                      <a:gd name="T2" fmla="*/ 1014 w 1266"/>
                      <a:gd name="T3" fmla="*/ 0 h 1602"/>
                      <a:gd name="T4" fmla="*/ 1266 w 1266"/>
                      <a:gd name="T5" fmla="*/ 1422 h 1602"/>
                      <a:gd name="T6" fmla="*/ 1260 w 1266"/>
                      <a:gd name="T7" fmla="*/ 1602 h 1602"/>
                      <a:gd name="T8" fmla="*/ 1194 w 1266"/>
                      <a:gd name="T9" fmla="*/ 1596 h 1602"/>
                      <a:gd name="T10" fmla="*/ 822 w 1266"/>
                      <a:gd name="T11" fmla="*/ 168 h 1602"/>
                      <a:gd name="T12" fmla="*/ 0 w 1266"/>
                      <a:gd name="T13" fmla="*/ 168 h 1602"/>
                      <a:gd name="T14" fmla="*/ 0 w 1266"/>
                      <a:gd name="T15" fmla="*/ 0 h 160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66"/>
                      <a:gd name="T25" fmla="*/ 0 h 1602"/>
                      <a:gd name="T26" fmla="*/ 1266 w 1266"/>
                      <a:gd name="T27" fmla="*/ 1602 h 160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66" h="1602">
                        <a:moveTo>
                          <a:pt x="0" y="0"/>
                        </a:moveTo>
                        <a:lnTo>
                          <a:pt x="1014" y="0"/>
                        </a:lnTo>
                        <a:lnTo>
                          <a:pt x="1266" y="1422"/>
                        </a:lnTo>
                        <a:lnTo>
                          <a:pt x="1260" y="1602"/>
                        </a:lnTo>
                        <a:lnTo>
                          <a:pt x="1194" y="1596"/>
                        </a:lnTo>
                        <a:lnTo>
                          <a:pt x="822" y="168"/>
                        </a:lnTo>
                        <a:lnTo>
                          <a:pt x="0" y="1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65" name="Freeform 7"/>
                  <p:cNvSpPr>
                    <a:spLocks/>
                  </p:cNvSpPr>
                  <p:nvPr/>
                </p:nvSpPr>
                <p:spPr bwMode="auto">
                  <a:xfrm>
                    <a:off x="13272" y="7008"/>
                    <a:ext cx="1296" cy="1650"/>
                  </a:xfrm>
                  <a:custGeom>
                    <a:avLst/>
                    <a:gdLst>
                      <a:gd name="T0" fmla="*/ 6 w 1296"/>
                      <a:gd name="T1" fmla="*/ 0 h 1650"/>
                      <a:gd name="T2" fmla="*/ 0 w 1296"/>
                      <a:gd name="T3" fmla="*/ 192 h 1650"/>
                      <a:gd name="T4" fmla="*/ 372 w 1296"/>
                      <a:gd name="T5" fmla="*/ 192 h 1650"/>
                      <a:gd name="T6" fmla="*/ 372 w 1296"/>
                      <a:gd name="T7" fmla="*/ 372 h 1650"/>
                      <a:gd name="T8" fmla="*/ 1248 w 1296"/>
                      <a:gd name="T9" fmla="*/ 1650 h 1650"/>
                      <a:gd name="T10" fmla="*/ 1296 w 1296"/>
                      <a:gd name="T11" fmla="*/ 1644 h 1650"/>
                      <a:gd name="T12" fmla="*/ 1296 w 1296"/>
                      <a:gd name="T13" fmla="*/ 1602 h 1650"/>
                      <a:gd name="T14" fmla="*/ 528 w 1296"/>
                      <a:gd name="T15" fmla="*/ 348 h 1650"/>
                      <a:gd name="T16" fmla="*/ 528 w 1296"/>
                      <a:gd name="T17" fmla="*/ 18 h 1650"/>
                      <a:gd name="T18" fmla="*/ 6 w 1296"/>
                      <a:gd name="T19" fmla="*/ 0 h 165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96"/>
                      <a:gd name="T31" fmla="*/ 0 h 1650"/>
                      <a:gd name="T32" fmla="*/ 1296 w 1296"/>
                      <a:gd name="T33" fmla="*/ 1650 h 165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96" h="1650">
                        <a:moveTo>
                          <a:pt x="6" y="0"/>
                        </a:moveTo>
                        <a:lnTo>
                          <a:pt x="0" y="192"/>
                        </a:lnTo>
                        <a:lnTo>
                          <a:pt x="372" y="192"/>
                        </a:lnTo>
                        <a:lnTo>
                          <a:pt x="372" y="372"/>
                        </a:lnTo>
                        <a:lnTo>
                          <a:pt x="1248" y="1650"/>
                        </a:lnTo>
                        <a:lnTo>
                          <a:pt x="1296" y="1644"/>
                        </a:lnTo>
                        <a:lnTo>
                          <a:pt x="1296" y="1602"/>
                        </a:lnTo>
                        <a:lnTo>
                          <a:pt x="528" y="348"/>
                        </a:lnTo>
                        <a:lnTo>
                          <a:pt x="528" y="18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66" name="Freeform 8"/>
                  <p:cNvSpPr>
                    <a:spLocks/>
                  </p:cNvSpPr>
                  <p:nvPr/>
                </p:nvSpPr>
                <p:spPr bwMode="auto">
                  <a:xfrm>
                    <a:off x="13812" y="7020"/>
                    <a:ext cx="606" cy="1188"/>
                  </a:xfrm>
                  <a:custGeom>
                    <a:avLst/>
                    <a:gdLst>
                      <a:gd name="T0" fmla="*/ 0 w 606"/>
                      <a:gd name="T1" fmla="*/ 0 h 1188"/>
                      <a:gd name="T2" fmla="*/ 282 w 606"/>
                      <a:gd name="T3" fmla="*/ 6 h 1188"/>
                      <a:gd name="T4" fmla="*/ 606 w 606"/>
                      <a:gd name="T5" fmla="*/ 1188 h 1188"/>
                      <a:gd name="T6" fmla="*/ 522 w 606"/>
                      <a:gd name="T7" fmla="*/ 1188 h 1188"/>
                      <a:gd name="T8" fmla="*/ 0 w 606"/>
                      <a:gd name="T9" fmla="*/ 324 h 1188"/>
                      <a:gd name="T10" fmla="*/ 0 w 606"/>
                      <a:gd name="T11" fmla="*/ 0 h 118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606"/>
                      <a:gd name="T19" fmla="*/ 0 h 1188"/>
                      <a:gd name="T20" fmla="*/ 606 w 606"/>
                      <a:gd name="T21" fmla="*/ 1188 h 118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606" h="1188">
                        <a:moveTo>
                          <a:pt x="0" y="0"/>
                        </a:moveTo>
                        <a:lnTo>
                          <a:pt x="282" y="6"/>
                        </a:lnTo>
                        <a:lnTo>
                          <a:pt x="606" y="1188"/>
                        </a:lnTo>
                        <a:lnTo>
                          <a:pt x="522" y="1188"/>
                        </a:lnTo>
                        <a:lnTo>
                          <a:pt x="0" y="3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67" name="Freeform 9"/>
                  <p:cNvSpPr>
                    <a:spLocks/>
                  </p:cNvSpPr>
                  <p:nvPr/>
                </p:nvSpPr>
                <p:spPr bwMode="auto">
                  <a:xfrm>
                    <a:off x="14560" y="8644"/>
                    <a:ext cx="144" cy="256"/>
                  </a:xfrm>
                  <a:custGeom>
                    <a:avLst/>
                    <a:gdLst>
                      <a:gd name="T0" fmla="*/ 0 w 144"/>
                      <a:gd name="T1" fmla="*/ 4 h 256"/>
                      <a:gd name="T2" fmla="*/ 0 w 144"/>
                      <a:gd name="T3" fmla="*/ 60 h 256"/>
                      <a:gd name="T4" fmla="*/ 144 w 144"/>
                      <a:gd name="T5" fmla="*/ 256 h 256"/>
                      <a:gd name="T6" fmla="*/ 144 w 144"/>
                      <a:gd name="T7" fmla="*/ 224 h 256"/>
                      <a:gd name="T8" fmla="*/ 32 w 144"/>
                      <a:gd name="T9" fmla="*/ 44 h 256"/>
                      <a:gd name="T10" fmla="*/ 32 w 144"/>
                      <a:gd name="T11" fmla="*/ 0 h 256"/>
                      <a:gd name="T12" fmla="*/ 0 w 144"/>
                      <a:gd name="T13" fmla="*/ 4 h 2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4"/>
                      <a:gd name="T22" fmla="*/ 0 h 256"/>
                      <a:gd name="T23" fmla="*/ 144 w 144"/>
                      <a:gd name="T24" fmla="*/ 256 h 2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4" h="256">
                        <a:moveTo>
                          <a:pt x="0" y="4"/>
                        </a:moveTo>
                        <a:lnTo>
                          <a:pt x="0" y="60"/>
                        </a:lnTo>
                        <a:lnTo>
                          <a:pt x="144" y="256"/>
                        </a:lnTo>
                        <a:lnTo>
                          <a:pt x="144" y="224"/>
                        </a:lnTo>
                        <a:lnTo>
                          <a:pt x="32" y="44"/>
                        </a:lnTo>
                        <a:lnTo>
                          <a:pt x="32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3" name="Group 10"/>
                <p:cNvGrpSpPr>
                  <a:grpSpLocks/>
                </p:cNvGrpSpPr>
                <p:nvPr/>
              </p:nvGrpSpPr>
              <p:grpSpPr bwMode="auto">
                <a:xfrm flipH="1">
                  <a:off x="1678" y="693"/>
                  <a:ext cx="875" cy="1274"/>
                  <a:chOff x="13272" y="6816"/>
                  <a:chExt cx="1432" cy="2084"/>
                </a:xfrm>
              </p:grpSpPr>
              <p:sp>
                <p:nvSpPr>
                  <p:cNvPr id="22560" name="Freeform 11"/>
                  <p:cNvSpPr>
                    <a:spLocks/>
                  </p:cNvSpPr>
                  <p:nvPr/>
                </p:nvSpPr>
                <p:spPr bwMode="auto">
                  <a:xfrm>
                    <a:off x="13281" y="6816"/>
                    <a:ext cx="1275" cy="1614"/>
                  </a:xfrm>
                  <a:custGeom>
                    <a:avLst/>
                    <a:gdLst>
                      <a:gd name="T0" fmla="*/ 0 w 1266"/>
                      <a:gd name="T1" fmla="*/ 0 h 1602"/>
                      <a:gd name="T2" fmla="*/ 1014 w 1266"/>
                      <a:gd name="T3" fmla="*/ 0 h 1602"/>
                      <a:gd name="T4" fmla="*/ 1266 w 1266"/>
                      <a:gd name="T5" fmla="*/ 1422 h 1602"/>
                      <a:gd name="T6" fmla="*/ 1260 w 1266"/>
                      <a:gd name="T7" fmla="*/ 1602 h 1602"/>
                      <a:gd name="T8" fmla="*/ 1194 w 1266"/>
                      <a:gd name="T9" fmla="*/ 1596 h 1602"/>
                      <a:gd name="T10" fmla="*/ 822 w 1266"/>
                      <a:gd name="T11" fmla="*/ 168 h 1602"/>
                      <a:gd name="T12" fmla="*/ 0 w 1266"/>
                      <a:gd name="T13" fmla="*/ 168 h 1602"/>
                      <a:gd name="T14" fmla="*/ 0 w 1266"/>
                      <a:gd name="T15" fmla="*/ 0 h 160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66"/>
                      <a:gd name="T25" fmla="*/ 0 h 1602"/>
                      <a:gd name="T26" fmla="*/ 1266 w 1266"/>
                      <a:gd name="T27" fmla="*/ 1602 h 160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66" h="1602">
                        <a:moveTo>
                          <a:pt x="0" y="0"/>
                        </a:moveTo>
                        <a:lnTo>
                          <a:pt x="1014" y="0"/>
                        </a:lnTo>
                        <a:lnTo>
                          <a:pt x="1266" y="1422"/>
                        </a:lnTo>
                        <a:lnTo>
                          <a:pt x="1260" y="1602"/>
                        </a:lnTo>
                        <a:lnTo>
                          <a:pt x="1194" y="1596"/>
                        </a:lnTo>
                        <a:lnTo>
                          <a:pt x="822" y="168"/>
                        </a:lnTo>
                        <a:lnTo>
                          <a:pt x="0" y="1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61" name="Freeform 12"/>
                  <p:cNvSpPr>
                    <a:spLocks/>
                  </p:cNvSpPr>
                  <p:nvPr/>
                </p:nvSpPr>
                <p:spPr bwMode="auto">
                  <a:xfrm>
                    <a:off x="13272" y="7008"/>
                    <a:ext cx="1296" cy="1650"/>
                  </a:xfrm>
                  <a:custGeom>
                    <a:avLst/>
                    <a:gdLst>
                      <a:gd name="T0" fmla="*/ 6 w 1296"/>
                      <a:gd name="T1" fmla="*/ 0 h 1650"/>
                      <a:gd name="T2" fmla="*/ 0 w 1296"/>
                      <a:gd name="T3" fmla="*/ 192 h 1650"/>
                      <a:gd name="T4" fmla="*/ 372 w 1296"/>
                      <a:gd name="T5" fmla="*/ 192 h 1650"/>
                      <a:gd name="T6" fmla="*/ 372 w 1296"/>
                      <a:gd name="T7" fmla="*/ 372 h 1650"/>
                      <a:gd name="T8" fmla="*/ 1248 w 1296"/>
                      <a:gd name="T9" fmla="*/ 1650 h 1650"/>
                      <a:gd name="T10" fmla="*/ 1296 w 1296"/>
                      <a:gd name="T11" fmla="*/ 1644 h 1650"/>
                      <a:gd name="T12" fmla="*/ 1296 w 1296"/>
                      <a:gd name="T13" fmla="*/ 1602 h 1650"/>
                      <a:gd name="T14" fmla="*/ 528 w 1296"/>
                      <a:gd name="T15" fmla="*/ 348 h 1650"/>
                      <a:gd name="T16" fmla="*/ 528 w 1296"/>
                      <a:gd name="T17" fmla="*/ 18 h 1650"/>
                      <a:gd name="T18" fmla="*/ 6 w 1296"/>
                      <a:gd name="T19" fmla="*/ 0 h 165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96"/>
                      <a:gd name="T31" fmla="*/ 0 h 1650"/>
                      <a:gd name="T32" fmla="*/ 1296 w 1296"/>
                      <a:gd name="T33" fmla="*/ 1650 h 165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96" h="1650">
                        <a:moveTo>
                          <a:pt x="6" y="0"/>
                        </a:moveTo>
                        <a:lnTo>
                          <a:pt x="0" y="192"/>
                        </a:lnTo>
                        <a:lnTo>
                          <a:pt x="372" y="192"/>
                        </a:lnTo>
                        <a:lnTo>
                          <a:pt x="372" y="372"/>
                        </a:lnTo>
                        <a:lnTo>
                          <a:pt x="1248" y="1650"/>
                        </a:lnTo>
                        <a:lnTo>
                          <a:pt x="1296" y="1644"/>
                        </a:lnTo>
                        <a:lnTo>
                          <a:pt x="1296" y="1602"/>
                        </a:lnTo>
                        <a:lnTo>
                          <a:pt x="528" y="348"/>
                        </a:lnTo>
                        <a:lnTo>
                          <a:pt x="528" y="18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62" name="Freeform 13"/>
                  <p:cNvSpPr>
                    <a:spLocks/>
                  </p:cNvSpPr>
                  <p:nvPr/>
                </p:nvSpPr>
                <p:spPr bwMode="auto">
                  <a:xfrm>
                    <a:off x="13812" y="7020"/>
                    <a:ext cx="606" cy="1188"/>
                  </a:xfrm>
                  <a:custGeom>
                    <a:avLst/>
                    <a:gdLst>
                      <a:gd name="T0" fmla="*/ 0 w 606"/>
                      <a:gd name="T1" fmla="*/ 0 h 1188"/>
                      <a:gd name="T2" fmla="*/ 282 w 606"/>
                      <a:gd name="T3" fmla="*/ 6 h 1188"/>
                      <a:gd name="T4" fmla="*/ 606 w 606"/>
                      <a:gd name="T5" fmla="*/ 1188 h 1188"/>
                      <a:gd name="T6" fmla="*/ 522 w 606"/>
                      <a:gd name="T7" fmla="*/ 1188 h 1188"/>
                      <a:gd name="T8" fmla="*/ 0 w 606"/>
                      <a:gd name="T9" fmla="*/ 324 h 1188"/>
                      <a:gd name="T10" fmla="*/ 0 w 606"/>
                      <a:gd name="T11" fmla="*/ 0 h 118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606"/>
                      <a:gd name="T19" fmla="*/ 0 h 1188"/>
                      <a:gd name="T20" fmla="*/ 606 w 606"/>
                      <a:gd name="T21" fmla="*/ 1188 h 118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606" h="1188">
                        <a:moveTo>
                          <a:pt x="0" y="0"/>
                        </a:moveTo>
                        <a:lnTo>
                          <a:pt x="282" y="6"/>
                        </a:lnTo>
                        <a:lnTo>
                          <a:pt x="606" y="1188"/>
                        </a:lnTo>
                        <a:lnTo>
                          <a:pt x="522" y="1188"/>
                        </a:lnTo>
                        <a:lnTo>
                          <a:pt x="0" y="3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2563" name="Freeform 14"/>
                  <p:cNvSpPr>
                    <a:spLocks/>
                  </p:cNvSpPr>
                  <p:nvPr/>
                </p:nvSpPr>
                <p:spPr bwMode="auto">
                  <a:xfrm>
                    <a:off x="14560" y="8644"/>
                    <a:ext cx="144" cy="256"/>
                  </a:xfrm>
                  <a:custGeom>
                    <a:avLst/>
                    <a:gdLst>
                      <a:gd name="T0" fmla="*/ 0 w 144"/>
                      <a:gd name="T1" fmla="*/ 4 h 256"/>
                      <a:gd name="T2" fmla="*/ 0 w 144"/>
                      <a:gd name="T3" fmla="*/ 60 h 256"/>
                      <a:gd name="T4" fmla="*/ 144 w 144"/>
                      <a:gd name="T5" fmla="*/ 256 h 256"/>
                      <a:gd name="T6" fmla="*/ 144 w 144"/>
                      <a:gd name="T7" fmla="*/ 224 h 256"/>
                      <a:gd name="T8" fmla="*/ 32 w 144"/>
                      <a:gd name="T9" fmla="*/ 44 h 256"/>
                      <a:gd name="T10" fmla="*/ 32 w 144"/>
                      <a:gd name="T11" fmla="*/ 0 h 256"/>
                      <a:gd name="T12" fmla="*/ 0 w 144"/>
                      <a:gd name="T13" fmla="*/ 4 h 2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4"/>
                      <a:gd name="T22" fmla="*/ 0 h 256"/>
                      <a:gd name="T23" fmla="*/ 144 w 144"/>
                      <a:gd name="T24" fmla="*/ 256 h 2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4" h="256">
                        <a:moveTo>
                          <a:pt x="0" y="4"/>
                        </a:moveTo>
                        <a:lnTo>
                          <a:pt x="0" y="60"/>
                        </a:lnTo>
                        <a:lnTo>
                          <a:pt x="144" y="256"/>
                        </a:lnTo>
                        <a:lnTo>
                          <a:pt x="144" y="224"/>
                        </a:lnTo>
                        <a:lnTo>
                          <a:pt x="32" y="44"/>
                        </a:lnTo>
                        <a:lnTo>
                          <a:pt x="32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2556" name="Text Box 30"/>
              <p:cNvSpPr txBox="1">
                <a:spLocks noChangeArrowheads="1"/>
              </p:cNvSpPr>
              <p:nvPr/>
            </p:nvSpPr>
            <p:spPr bwMode="auto">
              <a:xfrm>
                <a:off x="1961" y="457"/>
                <a:ext cx="997" cy="27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defTabSz="762000" eaLnBrk="0" hangingPunct="0">
                  <a:lnSpc>
                    <a:spcPct val="80000"/>
                  </a:lnSpc>
                </a:pPr>
                <a:r>
                  <a:rPr lang="en-US" sz="1400">
                    <a:latin typeface="Arial" pitchFamily="34" charset="0"/>
                  </a:rPr>
                  <a:t>SEM objective lens</a:t>
                </a:r>
              </a:p>
            </p:txBody>
          </p:sp>
          <p:sp>
            <p:nvSpPr>
              <p:cNvPr id="22557" name="Line 34"/>
              <p:cNvSpPr>
                <a:spLocks noChangeShapeType="1"/>
              </p:cNvSpPr>
              <p:nvPr/>
            </p:nvSpPr>
            <p:spPr bwMode="auto">
              <a:xfrm flipV="1">
                <a:off x="2108" y="634"/>
                <a:ext cx="205" cy="2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24" name="Group 138"/>
          <p:cNvGrpSpPr>
            <a:grpSpLocks/>
          </p:cNvGrpSpPr>
          <p:nvPr/>
        </p:nvGrpSpPr>
        <p:grpSpPr bwMode="auto">
          <a:xfrm>
            <a:off x="430213" y="2351088"/>
            <a:ext cx="2178050" cy="1555750"/>
            <a:chOff x="271" y="1040"/>
            <a:chExt cx="1372" cy="980"/>
          </a:xfrm>
        </p:grpSpPr>
        <p:sp>
          <p:nvSpPr>
            <p:cNvPr id="22551" name="Line 16"/>
            <p:cNvSpPr>
              <a:spLocks noChangeShapeType="1"/>
            </p:cNvSpPr>
            <p:nvPr/>
          </p:nvSpPr>
          <p:spPr bwMode="auto">
            <a:xfrm>
              <a:off x="271" y="1040"/>
              <a:ext cx="1372" cy="9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52" name="Text Box 31"/>
            <p:cNvSpPr txBox="1">
              <a:spLocks noChangeArrowheads="1"/>
            </p:cNvSpPr>
            <p:nvPr/>
          </p:nvSpPr>
          <p:spPr bwMode="auto">
            <a:xfrm>
              <a:off x="905" y="1380"/>
              <a:ext cx="307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US" sz="1400">
                  <a:solidFill>
                    <a:schemeClr val="accent2"/>
                  </a:solidFill>
                  <a:latin typeface="Arial" pitchFamily="34" charset="0"/>
                </a:rPr>
                <a:t>Ga</a:t>
              </a:r>
              <a:r>
                <a:rPr lang="de-DE" sz="1400" baseline="30000">
                  <a:solidFill>
                    <a:schemeClr val="accent2"/>
                  </a:solidFill>
                  <a:latin typeface="Arial" pitchFamily="34" charset="0"/>
                </a:rPr>
                <a:t>+</a:t>
              </a:r>
              <a:endParaRPr lang="en-US" sz="1400" baseline="30000">
                <a:solidFill>
                  <a:schemeClr val="accent2"/>
                </a:solidFill>
                <a:latin typeface="Arial" pitchFamily="34" charset="0"/>
              </a:endParaRPr>
            </a:p>
          </p:txBody>
        </p:sp>
      </p:grpSp>
      <p:sp>
        <p:nvSpPr>
          <p:cNvPr id="22543" name="Foliennummernplatzhalter 8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0F366B1-C1F3-49D4-9316-C3866CC140B1}" type="slidenum">
              <a:rPr lang="en-GB"/>
              <a:pPr/>
              <a:t>6</a:t>
            </a:fld>
            <a:endParaRPr lang="en-GB"/>
          </a:p>
        </p:txBody>
      </p:sp>
      <p:sp>
        <p:nvSpPr>
          <p:cNvPr id="92" name="Rectangle 5"/>
          <p:cNvSpPr txBox="1">
            <a:spLocks noChangeArrowheads="1"/>
          </p:cNvSpPr>
          <p:nvPr/>
        </p:nvSpPr>
        <p:spPr bwMode="auto">
          <a:xfrm>
            <a:off x="57150" y="14767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Principle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serial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sectioning</a:t>
            </a:r>
            <a:r>
              <a:rPr lang="de-DE" sz="2000" b="1" dirty="0" smtClean="0">
                <a:solidFill>
                  <a:schemeClr val="bg1"/>
                </a:solidFill>
              </a:rPr>
              <a:t> &amp; </a:t>
            </a:r>
            <a:r>
              <a:rPr lang="de-DE" sz="2000" b="1" dirty="0" err="1" smtClean="0">
                <a:solidFill>
                  <a:schemeClr val="bg1"/>
                </a:solidFill>
              </a:rPr>
              <a:t>orientation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microscopy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90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281038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1100" dirty="0" smtClean="0">
                <a:solidFill>
                  <a:srgbClr val="BFBFBF"/>
                </a:solidFill>
              </a:rPr>
              <a:t>Konrad et al. Acta Mater. 54 (2006) 1369</a:t>
            </a:r>
            <a:endParaRPr lang="de-DE" sz="1100" dirty="0">
              <a:solidFill>
                <a:srgbClr val="BFBFBF"/>
              </a:solidFill>
            </a:endParaRPr>
          </a:p>
        </p:txBody>
      </p:sp>
      <p:pic>
        <p:nvPicPr>
          <p:cNvPr id="91" name="Picture 29" descr="3D_EBSD_inden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7047" y="417129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172519" y="646201"/>
            <a:ext cx="8971481" cy="2854265"/>
            <a:chOff x="172519" y="646201"/>
            <a:chExt cx="8971481" cy="285426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411" y="1276710"/>
              <a:ext cx="2355019" cy="2223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4" name="Textfeld 3"/>
            <p:cNvSpPr txBox="1"/>
            <p:nvPr/>
          </p:nvSpPr>
          <p:spPr>
            <a:xfrm>
              <a:off x="2850842" y="1393167"/>
              <a:ext cx="14796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/>
                <a:t>Greg Rohrer</a:t>
              </a:r>
              <a:endParaRPr lang="en-US" sz="1200" dirty="0"/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451" b="12711"/>
            <a:stretch>
              <a:fillRect/>
            </a:stretch>
          </p:blipFill>
          <p:spPr bwMode="auto">
            <a:xfrm>
              <a:off x="5598543" y="1234118"/>
              <a:ext cx="2234241" cy="2244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6" name="Textfeld 5"/>
            <p:cNvSpPr txBox="1"/>
            <p:nvPr/>
          </p:nvSpPr>
          <p:spPr>
            <a:xfrm>
              <a:off x="8040178" y="1410416"/>
              <a:ext cx="1103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/>
                <a:t>Tony </a:t>
              </a:r>
              <a:r>
                <a:rPr lang="en-US" sz="1200" dirty="0" err="1" smtClean="0"/>
                <a:t>Rollett</a:t>
              </a:r>
              <a:endParaRPr lang="en-US" sz="1200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528701" y="646201"/>
              <a:ext cx="3020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500" dirty="0" smtClean="0">
                  <a:solidFill>
                    <a:schemeClr val="accent2"/>
                  </a:solidFill>
                  <a:latin typeface="+mn-lt"/>
                </a:rPr>
                <a:t>Triangulation the interfaces for defining the grain boundaries</a:t>
              </a:r>
              <a:endParaRPr lang="en-US" sz="15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72519" y="646201"/>
              <a:ext cx="31313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500" dirty="0" smtClean="0">
                  <a:solidFill>
                    <a:schemeClr val="accent2"/>
                  </a:solidFill>
                </a:rPr>
                <a:t>Plane boundaries defined by triple junctions in two adjacent layers</a:t>
              </a:r>
              <a:endParaRPr lang="en-US" sz="15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804" y="17463"/>
            <a:ext cx="80279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Approaches to 8D interface analysis and 3D GND analysis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480901" y="3993284"/>
            <a:ext cx="4319586" cy="2288120"/>
            <a:chOff x="4623599" y="4047874"/>
            <a:chExt cx="4319586" cy="2288120"/>
          </a:xfrm>
        </p:grpSpPr>
        <p:pic>
          <p:nvPicPr>
            <p:cNvPr id="13" name="Grafik 12" descr="3D_GND_0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3599" y="4432765"/>
              <a:ext cx="2969252" cy="181675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0"/>
              </a:lightRig>
            </a:scene3d>
            <a:sp3d prstMaterial="matte">
              <a:bevelT w="0" h="0"/>
            </a:sp3d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711" t="3337" r="6467" b="7199"/>
            <a:stretch>
              <a:fillRect/>
            </a:stretch>
          </p:blipFill>
          <p:spPr bwMode="auto">
            <a:xfrm>
              <a:off x="7741706" y="4330517"/>
              <a:ext cx="1201479" cy="2005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7" name="Textfeld 16"/>
            <p:cNvSpPr txBox="1"/>
            <p:nvPr/>
          </p:nvSpPr>
          <p:spPr>
            <a:xfrm>
              <a:off x="5523772" y="4047874"/>
              <a:ext cx="19467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500" dirty="0" smtClean="0">
                  <a:solidFill>
                    <a:schemeClr val="accent2"/>
                  </a:solidFill>
                </a:rPr>
                <a:t>GND (</a:t>
              </a:r>
              <a:r>
                <a:rPr lang="en-US" sz="1500" dirty="0" err="1" smtClean="0">
                  <a:solidFill>
                    <a:schemeClr val="accent2"/>
                  </a:solidFill>
                </a:rPr>
                <a:t>Kröner</a:t>
              </a:r>
              <a:r>
                <a:rPr lang="en-US" sz="1500" dirty="0" smtClean="0">
                  <a:solidFill>
                    <a:schemeClr val="accent2"/>
                  </a:solidFill>
                </a:rPr>
                <a:t>-Nye)</a:t>
              </a:r>
              <a:endParaRPr lang="en-US" sz="15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4663110" y="6602888"/>
            <a:ext cx="40863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Demir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, </a:t>
            </a:r>
            <a:r>
              <a:rPr lang="en-GB" sz="1100" dirty="0" err="1">
                <a:solidFill>
                  <a:schemeClr val="accent1">
                    <a:lumMod val="90000"/>
                  </a:schemeClr>
                </a:solidFill>
              </a:rPr>
              <a:t>Raabe, Zaafarani, Zaefferer: Acta Mater. 57 (2009</a:t>
            </a:r>
            <a:r>
              <a:rPr lang="en-GB" sz="1100" dirty="0">
                <a:solidFill>
                  <a:schemeClr val="accent1">
                    <a:lumMod val="90000"/>
                  </a:schemeClr>
                </a:solidFill>
              </a:rPr>
              <a:t>) 559</a:t>
            </a:r>
            <a:endParaRPr lang="de-DE" sz="1100" dirty="0">
              <a:solidFill>
                <a:schemeClr val="accent1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241534" y="941940"/>
            <a:ext cx="8643664" cy="488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Motivation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Features</a:t>
            </a: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Methods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Experimental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set-up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Data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analysis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(GND;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;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	        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simulation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CPFEM,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phase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field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MC, CA)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Examples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Indentation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DP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steels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GND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ECAP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processing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: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interface</a:t>
            </a:r>
            <a:r>
              <a:rPr lang="de-DE" sz="1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1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textures</a:t>
            </a:r>
            <a:endParaRPr lang="de-DE" sz="1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34163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100" dirty="0" err="1" smtClean="0">
                <a:solidFill>
                  <a:srgbClr val="BFBFBF"/>
                </a:solidFill>
              </a:rPr>
              <a:t>Zaefferer</a:t>
            </a:r>
            <a:r>
              <a:rPr lang="en-GB" sz="1100" dirty="0" smtClean="0">
                <a:solidFill>
                  <a:srgbClr val="BFBFBF"/>
                </a:solidFill>
              </a:rPr>
              <a:t> et al., Met. Mater. Trans. 39A (2008) 374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 rot="1290553" flipH="1">
            <a:off x="8682488" y="3572505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7743E-6 L -0.54462 -2.3774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a5113e9adafc622cda13cb92ba8a34161db59"/>
</p:tagLst>
</file>

<file path=ppt/theme/theme1.xml><?xml version="1.0" encoding="utf-8"?>
<a:theme xmlns:a="http://schemas.openxmlformats.org/drawingml/2006/main" name="powerpoint_mpie_Word2003_2008-11-04">
  <a:themeElements>
    <a:clrScheme name="powerpoint_mpie_Word2003_2008-11-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mpie_Word2003_2008-11-0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_mpie_Word2003_2008-11-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powerpoint_mpie_Word2003_2008-11-04</Template>
  <TotalTime>0</TotalTime>
  <Words>1536</Words>
  <Application>Microsoft Office PowerPoint</Application>
  <PresentationFormat>Bildschirmpräsentation (4:3)</PresentationFormat>
  <Paragraphs>360</Paragraphs>
  <Slides>30</Slides>
  <Notes>13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powerpoint_mpie_Word2003_2008-11-04</vt:lpstr>
      <vt:lpstr>Folie 0</vt:lpstr>
      <vt:lpstr>Folie 1</vt:lpstr>
      <vt:lpstr>Folie 2</vt:lpstr>
      <vt:lpstr>Folie 3</vt:lpstr>
      <vt:lpstr>Folie 4</vt:lpstr>
      <vt:lpstr>Instrument overview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</vt:vector>
  </TitlesOfParts>
  <Company>Max-Planck-Institut-fuer-Eisenforschung_GmbH_MU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overview_crystalmechanics</dc:title>
  <dc:creator>msupc15</dc:creator>
  <cp:lastModifiedBy>d.raabe</cp:lastModifiedBy>
  <cp:revision>1388</cp:revision>
  <dcterms:created xsi:type="dcterms:W3CDTF">2008-11-06T18:25:57Z</dcterms:created>
  <dcterms:modified xsi:type="dcterms:W3CDTF">2012-09-13T19:30:18Z</dcterms:modified>
</cp:coreProperties>
</file>