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39"/>
  </p:notesMasterIdLst>
  <p:sldIdLst>
    <p:sldId id="256" r:id="rId2"/>
    <p:sldId id="631" r:id="rId3"/>
    <p:sldId id="942" r:id="rId4"/>
    <p:sldId id="948" r:id="rId5"/>
    <p:sldId id="959" r:id="rId6"/>
    <p:sldId id="1004" r:id="rId7"/>
    <p:sldId id="679" r:id="rId8"/>
    <p:sldId id="681" r:id="rId9"/>
    <p:sldId id="683" r:id="rId10"/>
    <p:sldId id="684" r:id="rId11"/>
    <p:sldId id="685" r:id="rId12"/>
    <p:sldId id="688" r:id="rId13"/>
    <p:sldId id="689" r:id="rId14"/>
    <p:sldId id="690" r:id="rId15"/>
    <p:sldId id="691" r:id="rId16"/>
    <p:sldId id="692" r:id="rId17"/>
    <p:sldId id="1006" r:id="rId18"/>
    <p:sldId id="1000" r:id="rId19"/>
    <p:sldId id="966" r:id="rId20"/>
    <p:sldId id="967" r:id="rId21"/>
    <p:sldId id="899" r:id="rId22"/>
    <p:sldId id="960" r:id="rId23"/>
    <p:sldId id="695" r:id="rId24"/>
    <p:sldId id="719" r:id="rId25"/>
    <p:sldId id="775" r:id="rId26"/>
    <p:sldId id="776" r:id="rId27"/>
    <p:sldId id="961" r:id="rId28"/>
    <p:sldId id="973" r:id="rId29"/>
    <p:sldId id="1007" r:id="rId30"/>
    <p:sldId id="962" r:id="rId31"/>
    <p:sldId id="983" r:id="rId32"/>
    <p:sldId id="991" r:id="rId33"/>
    <p:sldId id="985" r:id="rId34"/>
    <p:sldId id="984" r:id="rId35"/>
    <p:sldId id="963" r:id="rId36"/>
    <p:sldId id="981" r:id="rId37"/>
    <p:sldId id="1008" r:id="rId38"/>
  </p:sldIdLst>
  <p:sldSz cx="9144000" cy="6858000" type="screen4x3"/>
  <p:notesSz cx="6858000" cy="9144000"/>
  <p:custDataLst>
    <p:tags r:id="rId40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708B"/>
    <a:srgbClr val="008E40"/>
    <a:srgbClr val="3021F7"/>
    <a:srgbClr val="C43CBE"/>
    <a:srgbClr val="306F74"/>
    <a:srgbClr val="97D1D5"/>
    <a:srgbClr val="82C7CC"/>
    <a:srgbClr val="E1F2F3"/>
    <a:srgbClr val="D0EAEC"/>
    <a:srgbClr val="FA4C0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9" autoAdjust="0"/>
    <p:restoredTop sz="94660"/>
  </p:normalViewPr>
  <p:slideViewPr>
    <p:cSldViewPr snapToGrid="0">
      <p:cViewPr>
        <p:scale>
          <a:sx n="90" d="100"/>
          <a:sy n="90" d="100"/>
        </p:scale>
        <p:origin x="-2160" y="-9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1" d="100"/>
          <a:sy n="111" d="100"/>
        </p:scale>
        <p:origin x="-2394" y="-90"/>
      </p:cViewPr>
      <p:guideLst>
        <p:guide orient="horz" pos="2880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ABC3988-0891-47A3-BB4B-9033ADFC4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BC3988-0891-47A3-BB4B-9033ADFC4867}" type="slidenum">
              <a:rPr lang="en-US" smtClean="0"/>
              <a:pPr>
                <a:defRPr/>
              </a:pPr>
              <a:t>0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BC3988-0891-47A3-BB4B-9033ADFC486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BC3988-0891-47A3-BB4B-9033ADFC486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BC3988-0891-47A3-BB4B-9033ADFC486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BC3988-0891-47A3-BB4B-9033ADFC486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BC3988-0891-47A3-BB4B-9033ADFC486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CE8AB-626C-4EA4-AF5C-3FC6845DBC3F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BC3988-0891-47A3-BB4B-9033ADFC486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BC3988-0891-47A3-BB4B-9033ADFC486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CE8AB-626C-4EA4-AF5C-3FC6845DBC3F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CE8AB-626C-4EA4-AF5C-3FC6845DBC3F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CE8AB-626C-4EA4-AF5C-3FC6845DBC3F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BC3988-0891-47A3-BB4B-9033ADFC486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CE8AB-626C-4EA4-AF5C-3FC6845DBC3F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CE8AB-626C-4EA4-AF5C-3FC6845DBC3F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BC3988-0891-47A3-BB4B-9033ADFC486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BC3988-0891-47A3-BB4B-9033ADFC486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BC3988-0891-47A3-BB4B-9033ADFC486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BC3988-0891-47A3-BB4B-9033ADFC486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BC3988-0891-47A3-BB4B-9033ADFC486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BC3988-0891-47A3-BB4B-9033ADFC486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A13E3-17AD-4988-877F-6520F738B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3513" y="25400"/>
            <a:ext cx="2151062" cy="62118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7150" y="25400"/>
            <a:ext cx="6303963" cy="62118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AA690-CF6F-4092-9BE6-8C571356E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150" y="25400"/>
            <a:ext cx="8043863" cy="431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34975" y="836613"/>
            <a:ext cx="4038600" cy="54006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25975" y="836613"/>
            <a:ext cx="4038600" cy="2624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25975" y="3613150"/>
            <a:ext cx="4038600" cy="262413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BE821-F0E0-4054-926E-5D73CA956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150" y="25400"/>
            <a:ext cx="8043863" cy="431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4975" y="836613"/>
            <a:ext cx="4038600" cy="54006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25975" y="836613"/>
            <a:ext cx="4038600" cy="2624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25975" y="3613150"/>
            <a:ext cx="4038600" cy="262413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7201F-7560-4060-B736-A3C6AD06B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57150" y="25400"/>
            <a:ext cx="8607425" cy="62118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4E450-081E-4A7B-B800-24ECE10A4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57150" y="25400"/>
            <a:ext cx="8043863" cy="431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34975" y="836613"/>
            <a:ext cx="4038600" cy="2624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25975" y="836613"/>
            <a:ext cx="4038600" cy="2624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34975" y="3613150"/>
            <a:ext cx="4038600" cy="262413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5975" y="3613150"/>
            <a:ext cx="4038600" cy="262413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5E6D8-2745-45ED-9D6B-682D76476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34253" y="6594502"/>
            <a:ext cx="2133600" cy="2794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44658-43B8-48F9-9AD3-B3CD6FEB7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26302" y="6586551"/>
            <a:ext cx="2133600" cy="2794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1CA5B-F340-42EA-A02B-0791E2958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4975" y="836613"/>
            <a:ext cx="4038600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5975" y="836613"/>
            <a:ext cx="4038600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019F9-F27B-4D23-A476-E5DC3ED75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226D9-6F4F-4A25-B5D1-3F3A11238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61C8E-A507-410D-B89A-3984B063A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08174-D096-4148-B1AA-65278E8A85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6D05C-4ABD-4B1A-80CB-783C6C7F0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A4007-B595-4C5C-B1E4-F5E696E80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" y="25400"/>
            <a:ext cx="80438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4975" y="836613"/>
            <a:ext cx="82296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88" y="6381750"/>
            <a:ext cx="403225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78600"/>
            <a:ext cx="2133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DFC805D-6B78-4101-A5F0-001C01312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oleObject" Target="../embeddings/Microsoft_Office_Excel_97-2003-Arbeitsblatt1.xls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3469981" y="6543646"/>
            <a:ext cx="23086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z="1200" dirty="0" smtClean="0">
                <a:solidFill>
                  <a:srgbClr val="35708B"/>
                </a:solidFill>
                <a:latin typeface="Arial" pitchFamily="34" charset="0"/>
                <a:cs typeface="Arial" pitchFamily="34" charset="0"/>
              </a:rPr>
              <a:t>Dierk Raabe</a:t>
            </a:r>
            <a:r>
              <a:rPr lang="en-US" sz="1200" dirty="0" smtClean="0">
                <a:solidFill>
                  <a:srgbClr val="35708B"/>
                </a:solidFill>
                <a:latin typeface="Arial" pitchFamily="34" charset="0"/>
                <a:cs typeface="Arial" pitchFamily="34" charset="0"/>
              </a:rPr>
              <a:t>, 19. October </a:t>
            </a:r>
            <a:r>
              <a:rPr lang="de-DE" sz="1200" dirty="0" smtClean="0">
                <a:solidFill>
                  <a:srgbClr val="35708B"/>
                </a:solidFill>
                <a:latin typeface="Arial" pitchFamily="34" charset="0"/>
                <a:cs typeface="Arial" pitchFamily="34" charset="0"/>
              </a:rPr>
              <a:t>2012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390247" y="3663294"/>
            <a:ext cx="272542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00" dirty="0" smtClean="0">
                <a:solidFill>
                  <a:srgbClr val="35708B"/>
                </a:solidFill>
              </a:rPr>
              <a:t>Düsseldorf, Germany</a:t>
            </a:r>
            <a:endParaRPr lang="de-DE" sz="2100" dirty="0">
              <a:solidFill>
                <a:srgbClr val="35708B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449782" y="4059043"/>
            <a:ext cx="23216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de-DE" sz="1600" dirty="0" smtClean="0">
                <a:solidFill>
                  <a:srgbClr val="35708B"/>
                </a:solidFill>
                <a:latin typeface="Arial" pitchFamily="34" charset="0"/>
                <a:cs typeface="Arial" pitchFamily="34" charset="0"/>
              </a:rPr>
              <a:t>WWW.MPIE.DE</a:t>
            </a:r>
          </a:p>
          <a:p>
            <a:pPr lvl="0" algn="l"/>
            <a:r>
              <a:rPr lang="de-DE" sz="1600" dirty="0" smtClean="0">
                <a:solidFill>
                  <a:srgbClr val="35708B"/>
                </a:solidFill>
                <a:latin typeface="Arial" pitchFamily="34" charset="0"/>
                <a:cs typeface="Arial" pitchFamily="34" charset="0"/>
              </a:rPr>
              <a:t>d.raabe@mpie.de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5190" y="1541122"/>
            <a:ext cx="80787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de-DE" sz="1700" dirty="0" smtClean="0">
                <a:solidFill>
                  <a:srgbClr val="6AA7B9"/>
                </a:solidFill>
              </a:rPr>
              <a:t>H. Fabritius, S. Nikolov, C. Sachs, M. </a:t>
            </a:r>
            <a:r>
              <a:rPr lang="de-DE" sz="1700" dirty="0" err="1" smtClean="0">
                <a:solidFill>
                  <a:srgbClr val="6AA7B9"/>
                </a:solidFill>
              </a:rPr>
              <a:t>Friak</a:t>
            </a:r>
            <a:r>
              <a:rPr lang="de-DE" sz="1700" dirty="0" smtClean="0">
                <a:solidFill>
                  <a:srgbClr val="6AA7B9"/>
                </a:solidFill>
              </a:rPr>
              <a:t>, P. Romano, </a:t>
            </a:r>
          </a:p>
          <a:p>
            <a:r>
              <a:rPr lang="en-US" sz="1700" dirty="0" smtClean="0">
                <a:solidFill>
                  <a:srgbClr val="6AA7B9"/>
                </a:solidFill>
              </a:rPr>
              <a:t>M. </a:t>
            </a:r>
            <a:r>
              <a:rPr lang="en-US" sz="1700" dirty="0" err="1" smtClean="0">
                <a:solidFill>
                  <a:srgbClr val="6AA7B9"/>
                </a:solidFill>
              </a:rPr>
              <a:t>Petrov</a:t>
            </a:r>
            <a:r>
              <a:rPr lang="en-US" sz="1700" dirty="0" smtClean="0">
                <a:solidFill>
                  <a:srgbClr val="6AA7B9"/>
                </a:solidFill>
              </a:rPr>
              <a:t>,</a:t>
            </a:r>
            <a:r>
              <a:rPr lang="de-DE" sz="1700" dirty="0" smtClean="0">
                <a:solidFill>
                  <a:srgbClr val="6AA7B9"/>
                </a:solidFill>
              </a:rPr>
              <a:t> J. Neugebauer, D. Raabe</a:t>
            </a:r>
            <a:endParaRPr lang="en-US" sz="1700" dirty="0">
              <a:solidFill>
                <a:srgbClr val="6AA7B9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55796" y="866177"/>
            <a:ext cx="7969863" cy="72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latinLnBrk="0" hangingPunct="1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1900" dirty="0" smtClean="0">
                <a:solidFill>
                  <a:schemeClr val="bg1"/>
                </a:solidFill>
              </a:rPr>
              <a:t>Understanding structure and mechanical properties of the arthropod cuticle using multiscale simulation: Example of </a:t>
            </a:r>
            <a:r>
              <a:rPr lang="en-US" sz="1900" dirty="0" err="1" smtClean="0">
                <a:solidFill>
                  <a:schemeClr val="bg1"/>
                </a:solidFill>
              </a:rPr>
              <a:t>Homarus</a:t>
            </a:r>
            <a:r>
              <a:rPr lang="en-US" sz="1900" dirty="0" smtClean="0">
                <a:solidFill>
                  <a:schemeClr val="bg1"/>
                </a:solidFill>
              </a:rPr>
              <a:t> </a:t>
            </a:r>
            <a:r>
              <a:rPr lang="en-US" sz="1900" dirty="0" err="1" smtClean="0">
                <a:solidFill>
                  <a:schemeClr val="bg1"/>
                </a:solidFill>
              </a:rPr>
              <a:t>Americanus</a:t>
            </a:r>
            <a:endParaRPr lang="de-DE" sz="1900" dirty="0" smtClean="0">
              <a:solidFill>
                <a:schemeClr val="bg1"/>
              </a:solidFill>
            </a:endParaRPr>
          </a:p>
        </p:txBody>
      </p:sp>
      <p:pic>
        <p:nvPicPr>
          <p:cNvPr id="516098" name="Picture 2" descr="http://1.2.3.12/bmi/www.mrs.org.sg/mmm2012/images/mmm12-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5789" y="4972419"/>
            <a:ext cx="5236044" cy="12345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TextBox 10"/>
          <p:cNvSpPr txBox="1"/>
          <p:nvPr/>
        </p:nvSpPr>
        <p:spPr>
          <a:xfrm>
            <a:off x="2780001" y="148856"/>
            <a:ext cx="33009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shortened</a:t>
            </a:r>
            <a:r>
              <a:rPr lang="de-DE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de-DE" sz="2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version</a:t>
            </a:r>
            <a:endParaRPr lang="de-DE" sz="2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6B1D5F3-8C10-46BE-BF3B-67BFE5630056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0" y="-14288"/>
            <a:ext cx="9158288" cy="7056356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35844" name="Picture 3" descr="Lobster_Mandible_Quer_schr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5300" y="781050"/>
            <a:ext cx="7154863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444875" y="1644650"/>
            <a:ext cx="4967288" cy="3744913"/>
            <a:chOff x="2386" y="1036"/>
            <a:chExt cx="3129" cy="2359"/>
          </a:xfrm>
        </p:grpSpPr>
        <p:sp>
          <p:nvSpPr>
            <p:cNvPr id="35851" name="AutoShape 5"/>
            <p:cNvSpPr>
              <a:spLocks/>
            </p:cNvSpPr>
            <p:nvPr/>
          </p:nvSpPr>
          <p:spPr bwMode="auto">
            <a:xfrm>
              <a:off x="3928" y="1037"/>
              <a:ext cx="318" cy="2358"/>
            </a:xfrm>
            <a:prstGeom prst="rightBrace">
              <a:avLst>
                <a:gd name="adj1" fmla="val 61792"/>
                <a:gd name="adj2" fmla="val 500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9446" name="Rectangle 6"/>
            <p:cNvSpPr>
              <a:spLocks noChangeArrowheads="1"/>
            </p:cNvSpPr>
            <p:nvPr/>
          </p:nvSpPr>
          <p:spPr bwMode="auto">
            <a:xfrm>
              <a:off x="4245" y="2001"/>
              <a:ext cx="127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45791" dir="2021404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l" defTabSz="744538" eaLnBrk="0" hangingPunct="0">
                <a:tabLst>
                  <a:tab pos="1439863" algn="l"/>
                </a:tabLst>
                <a:defRPr/>
              </a:pPr>
              <a:r>
                <a:rPr lang="en-US" sz="2000" b="1" dirty="0">
                  <a:solidFill>
                    <a:srgbClr val="FF0000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</a:rPr>
                <a:t>180° rotation of fiber planes</a:t>
              </a:r>
            </a:p>
          </p:txBody>
        </p:sp>
        <p:sp>
          <p:nvSpPr>
            <p:cNvPr id="189447" name="Line 7"/>
            <p:cNvSpPr>
              <a:spLocks noChangeShapeType="1"/>
            </p:cNvSpPr>
            <p:nvPr/>
          </p:nvSpPr>
          <p:spPr bwMode="auto">
            <a:xfrm flipH="1">
              <a:off x="2386" y="1036"/>
              <a:ext cx="499" cy="18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89448" name="Line 8"/>
            <p:cNvSpPr>
              <a:spLocks noChangeShapeType="1"/>
            </p:cNvSpPr>
            <p:nvPr/>
          </p:nvSpPr>
          <p:spPr bwMode="auto">
            <a:xfrm flipH="1">
              <a:off x="2431" y="1535"/>
              <a:ext cx="408" cy="31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89449" name="Line 9"/>
            <p:cNvSpPr>
              <a:spLocks noChangeShapeType="1"/>
            </p:cNvSpPr>
            <p:nvPr/>
          </p:nvSpPr>
          <p:spPr bwMode="auto">
            <a:xfrm flipH="1">
              <a:off x="2522" y="2034"/>
              <a:ext cx="45" cy="27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89450" name="Line 10"/>
            <p:cNvSpPr>
              <a:spLocks noChangeShapeType="1"/>
            </p:cNvSpPr>
            <p:nvPr/>
          </p:nvSpPr>
          <p:spPr bwMode="auto">
            <a:xfrm>
              <a:off x="2386" y="2397"/>
              <a:ext cx="181" cy="27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89451" name="Line 11"/>
            <p:cNvSpPr>
              <a:spLocks noChangeShapeType="1"/>
            </p:cNvSpPr>
            <p:nvPr/>
          </p:nvSpPr>
          <p:spPr bwMode="auto">
            <a:xfrm>
              <a:off x="2522" y="2896"/>
              <a:ext cx="363" cy="1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89452" name="Line 12"/>
            <p:cNvSpPr>
              <a:spLocks noChangeShapeType="1"/>
            </p:cNvSpPr>
            <p:nvPr/>
          </p:nvSpPr>
          <p:spPr bwMode="auto">
            <a:xfrm>
              <a:off x="2567" y="3259"/>
              <a:ext cx="454" cy="4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800225" y="4078288"/>
            <a:ext cx="1371600" cy="1298575"/>
            <a:chOff x="158" y="3339"/>
            <a:chExt cx="864" cy="818"/>
          </a:xfrm>
        </p:grpSpPr>
        <p:pic>
          <p:nvPicPr>
            <p:cNvPr id="35848" name="Picture 14" descr="struc_tex_fig_02 Kopi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8" y="3339"/>
              <a:ext cx="864" cy="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49" name="AutoShape 15"/>
            <p:cNvSpPr>
              <a:spLocks noChangeAspect="1" noChangeArrowheads="1"/>
            </p:cNvSpPr>
            <p:nvPr/>
          </p:nvSpPr>
          <p:spPr bwMode="auto">
            <a:xfrm rot="10053121">
              <a:off x="159" y="3367"/>
              <a:ext cx="835" cy="790"/>
            </a:xfrm>
            <a:prstGeom prst="parallelogram">
              <a:avLst>
                <a:gd name="adj" fmla="val 20562"/>
              </a:avLst>
            </a:prstGeom>
            <a:solidFill>
              <a:schemeClr val="accent1">
                <a:alpha val="83136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35850" name="Picture 16" descr="struc_tex_fig_02 Kopie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7" y="3415"/>
              <a:ext cx="705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847" name="Picture 17"/>
          <p:cNvPicPr>
            <a:picLocks noChangeAspect="1" noChangeArrowheads="1"/>
          </p:cNvPicPr>
          <p:nvPr/>
        </p:nvPicPr>
        <p:blipFill>
          <a:blip r:embed="rId6" cstate="print"/>
          <a:srcRect l="72232" t="25951" r="911" b="21968"/>
          <a:stretch>
            <a:fillRect/>
          </a:stretch>
        </p:blipFill>
        <p:spPr bwMode="auto">
          <a:xfrm>
            <a:off x="100013" y="1298575"/>
            <a:ext cx="1614487" cy="4595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7712665-53CA-4AC2-88D7-FC64FD560AEF}" type="slidenum">
              <a:rPr lang="en-US" smtClean="0"/>
              <a:pPr/>
              <a:t>10</a:t>
            </a:fld>
            <a:endParaRPr lang="en-US" smtClean="0"/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 cstate="print"/>
          <a:srcRect t="6783"/>
          <a:stretch>
            <a:fillRect/>
          </a:stretch>
        </p:blipFill>
        <p:spPr bwMode="auto">
          <a:xfrm>
            <a:off x="2413" y="-7050"/>
            <a:ext cx="9158287" cy="6865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39688" y="5464175"/>
            <a:ext cx="1957387" cy="1243013"/>
            <a:chOff x="5057" y="2205"/>
            <a:chExt cx="3084" cy="1960"/>
          </a:xfrm>
        </p:grpSpPr>
        <p:pic>
          <p:nvPicPr>
            <p:cNvPr id="36870" name="Picture 5" descr="struc_tex_fig_02 Kopi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615" y="2205"/>
              <a:ext cx="2157" cy="1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1" name="AutoShape 6"/>
            <p:cNvSpPr>
              <a:spLocks noChangeAspect="1" noChangeArrowheads="1"/>
            </p:cNvSpPr>
            <p:nvPr/>
          </p:nvSpPr>
          <p:spPr bwMode="auto">
            <a:xfrm rot="-127670">
              <a:off x="5057" y="3248"/>
              <a:ext cx="3084" cy="589"/>
            </a:xfrm>
            <a:prstGeom prst="diamond">
              <a:avLst/>
            </a:prstGeom>
            <a:solidFill>
              <a:schemeClr val="accent1">
                <a:alpha val="83136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36872" name="Picture 7" descr="struc_tex_fig_02 Kopie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615" y="2343"/>
              <a:ext cx="1958" cy="1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009775" y="2741613"/>
            <a:ext cx="2654300" cy="2479675"/>
          </a:xfrm>
          <a:prstGeom prst="rect">
            <a:avLst/>
          </a:prstGeom>
          <a:noFill/>
          <a:ln w="571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690585" y="6511056"/>
            <a:ext cx="6507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D. Raabe, P. Romano, C. Sachs, H. </a:t>
            </a:r>
            <a:r>
              <a:rPr kumimoji="0" lang="en-GB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Fabritius</a:t>
            </a:r>
            <a:r>
              <a:rPr kumimoji="0" lang="en-GB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A. Al-</a:t>
            </a:r>
            <a:r>
              <a:rPr kumimoji="0" lang="en-GB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Sawalmih</a:t>
            </a:r>
            <a:r>
              <a:rPr kumimoji="0" lang="en-GB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S.-B. Yi, G. Servos, H.G. </a:t>
            </a:r>
            <a:r>
              <a:rPr kumimoji="0" lang="en-GB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Hartwig</a:t>
            </a:r>
            <a:endParaRPr kumimoji="0" lang="de-DE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Mater. Sc. </a:t>
            </a:r>
            <a:r>
              <a:rPr kumimoji="0" lang="en-GB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Engin</a:t>
            </a:r>
            <a:r>
              <a:rPr kumimoji="0" lang="en-GB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A 421 (2006) 143–153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2089CB9-D064-4B8C-A9BE-23E3C27307FF}" type="slidenum">
              <a:rPr lang="en-US" smtClean="0"/>
              <a:pPr/>
              <a:t>11</a:t>
            </a:fld>
            <a:endParaRPr lang="en-US" smtClean="0"/>
          </a:p>
        </p:txBody>
      </p:sp>
      <p:pic>
        <p:nvPicPr>
          <p:cNvPr id="39939" name="Picture 2" descr="honeycomb_01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-28575"/>
            <a:ext cx="9144000" cy="6916738"/>
          </a:xfrm>
        </p:spPr>
      </p:pic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4694238" y="2698750"/>
            <a:ext cx="3525837" cy="3379788"/>
          </a:xfrm>
          <a:prstGeom prst="rect">
            <a:avLst/>
          </a:prstGeom>
          <a:noFill/>
          <a:ln w="571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39688" y="5464175"/>
            <a:ext cx="1957387" cy="1243013"/>
            <a:chOff x="5057" y="2205"/>
            <a:chExt cx="3084" cy="1960"/>
          </a:xfrm>
        </p:grpSpPr>
        <p:pic>
          <p:nvPicPr>
            <p:cNvPr id="39942" name="Picture 5" descr="struc_tex_fig_02 Kopi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615" y="2205"/>
              <a:ext cx="2157" cy="1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3" name="AutoShape 6"/>
            <p:cNvSpPr>
              <a:spLocks noChangeAspect="1" noChangeArrowheads="1"/>
            </p:cNvSpPr>
            <p:nvPr/>
          </p:nvSpPr>
          <p:spPr bwMode="auto">
            <a:xfrm rot="-127670">
              <a:off x="5057" y="3248"/>
              <a:ext cx="3084" cy="589"/>
            </a:xfrm>
            <a:prstGeom prst="diamond">
              <a:avLst/>
            </a:prstGeom>
            <a:solidFill>
              <a:schemeClr val="accent1">
                <a:alpha val="83136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39944" name="Picture 7" descr="struc_tex_fig_02 Kopie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615" y="2343"/>
              <a:ext cx="1958" cy="1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35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353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99341A0-3376-4DA6-AAA7-A4C145E2B127}" type="slidenum">
              <a:rPr lang="en-US" smtClean="0"/>
              <a:pPr/>
              <a:t>12</a:t>
            </a:fld>
            <a:endParaRPr lang="en-US" smtClean="0"/>
          </a:p>
        </p:txBody>
      </p:sp>
      <p:pic>
        <p:nvPicPr>
          <p:cNvPr id="40963" name="Picture 2" descr="honeycomb_02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286603" y="-246063"/>
            <a:ext cx="9444891" cy="7142163"/>
          </a:xfrm>
        </p:spPr>
      </p:pic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39688" y="5464175"/>
            <a:ext cx="1957387" cy="1243013"/>
            <a:chOff x="5057" y="2205"/>
            <a:chExt cx="3084" cy="1960"/>
          </a:xfrm>
        </p:grpSpPr>
        <p:pic>
          <p:nvPicPr>
            <p:cNvPr id="40966" name="Picture 4" descr="struc_tex_fig_02 Kopi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615" y="2205"/>
              <a:ext cx="2157" cy="1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67" name="AutoShape 5"/>
            <p:cNvSpPr>
              <a:spLocks noChangeAspect="1" noChangeArrowheads="1"/>
            </p:cNvSpPr>
            <p:nvPr/>
          </p:nvSpPr>
          <p:spPr bwMode="auto">
            <a:xfrm rot="-127670">
              <a:off x="5057" y="3248"/>
              <a:ext cx="3084" cy="589"/>
            </a:xfrm>
            <a:prstGeom prst="diamond">
              <a:avLst/>
            </a:prstGeom>
            <a:solidFill>
              <a:schemeClr val="accent1">
                <a:alpha val="83136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40968" name="Picture 6" descr="struc_tex_fig_02 Kopie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615" y="2343"/>
              <a:ext cx="1958" cy="1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4567" name="Rectangle 7"/>
          <p:cNvSpPr>
            <a:spLocks noChangeArrowheads="1"/>
          </p:cNvSpPr>
          <p:nvPr/>
        </p:nvSpPr>
        <p:spPr bwMode="auto">
          <a:xfrm>
            <a:off x="4694238" y="2698750"/>
            <a:ext cx="3525837" cy="3379788"/>
          </a:xfrm>
          <a:prstGeom prst="rect">
            <a:avLst/>
          </a:prstGeom>
          <a:noFill/>
          <a:ln w="571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45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456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56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4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4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B8662FF-3DAA-467E-A1BE-483017DAF89A}" type="slidenum">
              <a:rPr lang="en-US" smtClean="0"/>
              <a:pPr/>
              <a:t>13</a:t>
            </a:fld>
            <a:endParaRPr lang="en-US" smtClean="0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14288"/>
            <a:ext cx="9186863" cy="68897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95587" name="Rectangle 3"/>
          <p:cNvSpPr>
            <a:spLocks noChangeArrowheads="1"/>
          </p:cNvSpPr>
          <p:nvPr/>
        </p:nvSpPr>
        <p:spPr bwMode="auto">
          <a:xfrm>
            <a:off x="554038" y="2452688"/>
            <a:ext cx="3525837" cy="3379787"/>
          </a:xfrm>
          <a:prstGeom prst="rect">
            <a:avLst/>
          </a:prstGeom>
          <a:noFill/>
          <a:ln w="571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55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55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BDF7CB0-A9BE-446B-8742-2512D702145A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808038" y="11191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de-DE" sz="2000"/>
          </a:p>
        </p:txBody>
      </p:sp>
      <p:pic>
        <p:nvPicPr>
          <p:cNvPr id="43012" name="Picture 3" descr="Lobster_Bruch parallel_05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90488" y="-46038"/>
            <a:ext cx="9377363" cy="7034213"/>
          </a:xfrm>
          <a:noFill/>
        </p:spPr>
      </p:pic>
      <p:sp>
        <p:nvSpPr>
          <p:cNvPr id="196612" name="Rectangle 4"/>
          <p:cNvSpPr>
            <a:spLocks noChangeArrowheads="1"/>
          </p:cNvSpPr>
          <p:nvPr/>
        </p:nvSpPr>
        <p:spPr bwMode="auto">
          <a:xfrm>
            <a:off x="5264150" y="2447925"/>
            <a:ext cx="3525838" cy="3379788"/>
          </a:xfrm>
          <a:prstGeom prst="rect">
            <a:avLst/>
          </a:prstGeom>
          <a:noFill/>
          <a:ln w="571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66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66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6C507DF-140A-4A06-B050-C3E5E9506A7D}" type="slidenum">
              <a:rPr lang="en-US" smtClean="0"/>
              <a:pPr/>
              <a:t>15</a:t>
            </a:fld>
            <a:endParaRPr lang="en-US" smtClean="0"/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2493" name="Picture 14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8138" y="1090613"/>
            <a:ext cx="2816225" cy="3609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412490" name="Picture 14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088" y="1169988"/>
            <a:ext cx="3522662" cy="3522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251332" name="Rectangle 4"/>
          <p:cNvSpPr>
            <a:spLocks noChangeArrowheads="1"/>
          </p:cNvSpPr>
          <p:nvPr/>
        </p:nvSpPr>
        <p:spPr bwMode="auto">
          <a:xfrm>
            <a:off x="152400" y="37506"/>
            <a:ext cx="802798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2000" b="1" dirty="0">
                <a:solidFill>
                  <a:schemeClr val="bg1"/>
                </a:solidFill>
              </a:rPr>
              <a:t>Phases and crystallography </a:t>
            </a:r>
          </a:p>
        </p:txBody>
      </p:sp>
      <p:sp>
        <p:nvSpPr>
          <p:cNvPr id="1251333" name="Rectangle 5"/>
          <p:cNvSpPr>
            <a:spLocks noChangeArrowheads="1"/>
          </p:cNvSpPr>
          <p:nvPr/>
        </p:nvSpPr>
        <p:spPr bwMode="auto">
          <a:xfrm>
            <a:off x="5795963" y="673100"/>
            <a:ext cx="199866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200"/>
              <a:t>Calcite CaCO</a:t>
            </a:r>
            <a:r>
              <a:rPr lang="de-DE" sz="2200" baseline="-25000"/>
              <a:t>3</a:t>
            </a:r>
            <a:endParaRPr lang="de-DE" sz="2200"/>
          </a:p>
        </p:txBody>
      </p:sp>
      <p:sp>
        <p:nvSpPr>
          <p:cNvPr id="1251334" name="Text Box 6"/>
          <p:cNvSpPr txBox="1">
            <a:spLocks noChangeArrowheads="1"/>
          </p:cNvSpPr>
          <p:nvPr/>
        </p:nvSpPr>
        <p:spPr bwMode="auto">
          <a:xfrm>
            <a:off x="4686300" y="4670425"/>
            <a:ext cx="4343400" cy="1631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  <a:buFontTx/>
              <a:buChar char="•"/>
            </a:pPr>
            <a:r>
              <a:rPr lang="de-DE" sz="1400"/>
              <a:t>Density: 2,71 gm/cm</a:t>
            </a:r>
            <a:r>
              <a:rPr lang="de-DE" sz="1400" baseline="30000"/>
              <a:t>3</a:t>
            </a:r>
            <a:endParaRPr lang="de-DE" sz="1400"/>
          </a:p>
          <a:p>
            <a:pPr>
              <a:spcBef>
                <a:spcPct val="30000"/>
              </a:spcBef>
              <a:buFontTx/>
              <a:buChar char="•"/>
            </a:pPr>
            <a:r>
              <a:rPr lang="de-DE" sz="1400"/>
              <a:t>Lin. Absorbtion Coef. : 200 µm</a:t>
            </a:r>
            <a:r>
              <a:rPr lang="de-DE" sz="1400" baseline="30000"/>
              <a:t>-1</a:t>
            </a:r>
            <a:r>
              <a:rPr lang="de-DE" sz="1400"/>
              <a:t>(@14 KeV(~ 1 </a:t>
            </a:r>
            <a:r>
              <a:rPr lang="en-US" sz="1400"/>
              <a:t>Å))</a:t>
            </a:r>
            <a:endParaRPr lang="de-DE" sz="1400"/>
          </a:p>
          <a:p>
            <a:pPr>
              <a:spcBef>
                <a:spcPct val="30000"/>
              </a:spcBef>
              <a:buFontTx/>
              <a:buChar char="•"/>
            </a:pPr>
            <a:r>
              <a:rPr lang="de-DE" sz="1400"/>
              <a:t>Hexagonal , </a:t>
            </a:r>
            <a:r>
              <a:rPr lang="de-DE" sz="1400" b="1"/>
              <a:t>a=b=4,989 </a:t>
            </a:r>
            <a:r>
              <a:rPr lang="en-US" sz="1400" b="1"/>
              <a:t>Å, c=17.062 Å</a:t>
            </a:r>
            <a:r>
              <a:rPr lang="en-US" sz="1400"/>
              <a:t> ( Maslen et al. 1993)</a:t>
            </a:r>
            <a:endParaRPr lang="de-DE" sz="1400"/>
          </a:p>
          <a:p>
            <a:pPr>
              <a:spcBef>
                <a:spcPct val="30000"/>
              </a:spcBef>
              <a:buFontTx/>
              <a:buChar char="•"/>
            </a:pPr>
            <a:r>
              <a:rPr lang="de-DE" sz="1400"/>
              <a:t>Space group: R -3 2/c (#167 @ITC)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de-DE" sz="1400"/>
              <a:t>Point group: -3 2/m</a:t>
            </a:r>
          </a:p>
        </p:txBody>
      </p:sp>
      <p:sp>
        <p:nvSpPr>
          <p:cNvPr id="1251409" name="Rectangle 81"/>
          <p:cNvSpPr>
            <a:spLocks noChangeArrowheads="1"/>
          </p:cNvSpPr>
          <p:nvPr/>
        </p:nvSpPr>
        <p:spPr bwMode="auto">
          <a:xfrm>
            <a:off x="1042988" y="649288"/>
            <a:ext cx="267652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2200"/>
              <a:t>α</a:t>
            </a:r>
            <a:r>
              <a:rPr lang="de-DE" sz="2200"/>
              <a:t>-Chitin </a:t>
            </a:r>
            <a:r>
              <a:rPr lang="de-DE" sz="2200">
                <a:solidFill>
                  <a:srgbClr val="0066FF"/>
                </a:solidFill>
              </a:rPr>
              <a:t>C</a:t>
            </a:r>
            <a:r>
              <a:rPr lang="de-DE" sz="2200" baseline="-25000"/>
              <a:t>8</a:t>
            </a:r>
            <a:r>
              <a:rPr lang="de-DE" sz="2200"/>
              <a:t>H</a:t>
            </a:r>
            <a:r>
              <a:rPr lang="de-DE" sz="2200" baseline="-25000"/>
              <a:t>13</a:t>
            </a:r>
            <a:r>
              <a:rPr lang="de-DE" sz="2200">
                <a:solidFill>
                  <a:srgbClr val="00CC00"/>
                </a:solidFill>
              </a:rPr>
              <a:t>N</a:t>
            </a:r>
            <a:r>
              <a:rPr lang="de-DE" sz="2200">
                <a:solidFill>
                  <a:srgbClr val="FF0000"/>
                </a:solidFill>
              </a:rPr>
              <a:t>O</a:t>
            </a:r>
            <a:r>
              <a:rPr lang="de-DE" sz="2200" baseline="-25000"/>
              <a:t>5</a:t>
            </a:r>
          </a:p>
        </p:txBody>
      </p:sp>
      <p:sp>
        <p:nvSpPr>
          <p:cNvPr id="1251410" name="Text Box 82"/>
          <p:cNvSpPr txBox="1">
            <a:spLocks noChangeArrowheads="1"/>
          </p:cNvSpPr>
          <p:nvPr/>
        </p:nvSpPr>
        <p:spPr bwMode="auto">
          <a:xfrm>
            <a:off x="138113" y="4670425"/>
            <a:ext cx="4392612" cy="1631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  <a:buFontTx/>
              <a:buChar char="•"/>
            </a:pPr>
            <a:r>
              <a:rPr lang="de-DE" sz="1400"/>
              <a:t>Density: 1,41 gm/cm</a:t>
            </a:r>
            <a:r>
              <a:rPr lang="de-DE" sz="1400" baseline="30000"/>
              <a:t>3</a:t>
            </a:r>
            <a:endParaRPr lang="de-DE" sz="1400"/>
          </a:p>
          <a:p>
            <a:pPr>
              <a:spcBef>
                <a:spcPct val="30000"/>
              </a:spcBef>
              <a:buFontTx/>
              <a:buChar char="•"/>
            </a:pPr>
            <a:r>
              <a:rPr lang="de-DE" sz="1400"/>
              <a:t>Lin. absorbtion coef : 3700 µm</a:t>
            </a:r>
            <a:r>
              <a:rPr lang="de-DE" sz="1400" baseline="30000"/>
              <a:t>-1 </a:t>
            </a:r>
            <a:r>
              <a:rPr lang="de-DE" sz="1400"/>
              <a:t>(@14 KeV(~ 1 </a:t>
            </a:r>
            <a:r>
              <a:rPr lang="en-US" sz="1400"/>
              <a:t>Å))</a:t>
            </a:r>
            <a:endParaRPr lang="de-DE" sz="1400"/>
          </a:p>
          <a:p>
            <a:pPr>
              <a:spcBef>
                <a:spcPct val="30000"/>
              </a:spcBef>
              <a:buFontTx/>
              <a:buChar char="•"/>
            </a:pPr>
            <a:r>
              <a:rPr lang="de-DE" sz="1400"/>
              <a:t>Orthorhombic </a:t>
            </a:r>
            <a:r>
              <a:rPr lang="de-DE" sz="1400" b="1"/>
              <a:t>a= 4.74 </a:t>
            </a:r>
            <a:r>
              <a:rPr lang="en-US" sz="1400" b="1"/>
              <a:t>Å, b= 18.86 Å, c= 10.32 Å</a:t>
            </a:r>
            <a:r>
              <a:rPr lang="en-US" sz="1400"/>
              <a:t> (Takai et al, 1992)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de-DE" sz="1400"/>
              <a:t>Space group: P222 (# 16 @ITC)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de-DE" sz="1400"/>
              <a:t>Point group: 222</a:t>
            </a:r>
          </a:p>
        </p:txBody>
      </p:sp>
      <p:sp>
        <p:nvSpPr>
          <p:cNvPr id="1251419" name="Text Box 91"/>
          <p:cNvSpPr txBox="1">
            <a:spLocks noChangeArrowheads="1"/>
          </p:cNvSpPr>
          <p:nvPr/>
        </p:nvSpPr>
        <p:spPr bwMode="auto">
          <a:xfrm>
            <a:off x="100013" y="6340829"/>
            <a:ext cx="67929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/>
              <a:t>Synchrotron </a:t>
            </a:r>
            <a:r>
              <a:rPr lang="de-DE" sz="1400" dirty="0" err="1"/>
              <a:t>sources</a:t>
            </a:r>
            <a:r>
              <a:rPr lang="de-DE" sz="1400" dirty="0"/>
              <a:t>: DESY, ANKA, BESSY</a:t>
            </a:r>
            <a:endParaRPr lang="en-US" sz="1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743" name="Rectangle 7"/>
          <p:cNvSpPr>
            <a:spLocks noChangeArrowheads="1"/>
          </p:cNvSpPr>
          <p:nvPr/>
        </p:nvSpPr>
        <p:spPr bwMode="auto">
          <a:xfrm>
            <a:off x="152400" y="37506"/>
            <a:ext cx="802798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2000" b="1" dirty="0">
                <a:solidFill>
                  <a:schemeClr val="bg1"/>
                </a:solidFill>
              </a:rPr>
              <a:t>X-ray wide angle diffraction, lobster</a:t>
            </a:r>
          </a:p>
        </p:txBody>
      </p:sp>
      <p:pic>
        <p:nvPicPr>
          <p:cNvPr id="1012747" name="Picture 11"/>
          <p:cNvPicPr>
            <a:picLocks noChangeAspect="1" noChangeArrowheads="1"/>
          </p:cNvPicPr>
          <p:nvPr/>
        </p:nvPicPr>
        <p:blipFill>
          <a:blip r:embed="rId2" cstate="print"/>
          <a:srcRect r="1608" b="2008"/>
          <a:stretch>
            <a:fillRect/>
          </a:stretch>
        </p:blipFill>
        <p:spPr bwMode="auto">
          <a:xfrm>
            <a:off x="1219200" y="647701"/>
            <a:ext cx="5829300" cy="57911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12749" name="Rectangle 13"/>
          <p:cNvSpPr>
            <a:spLocks noChangeArrowheads="1"/>
          </p:cNvSpPr>
          <p:nvPr/>
        </p:nvSpPr>
        <p:spPr bwMode="auto">
          <a:xfrm>
            <a:off x="7447243" y="6072188"/>
            <a:ext cx="1550424" cy="369332"/>
          </a:xfrm>
          <a:prstGeom prst="rect">
            <a:avLst/>
          </a:prstGeom>
          <a:solidFill>
            <a:schemeClr val="accent1">
              <a:alpha val="52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/>
              <a:t>λ</a:t>
            </a:r>
            <a:r>
              <a:rPr lang="en-US"/>
              <a:t>= </a:t>
            </a:r>
            <a:r>
              <a:rPr lang="en-US" smtClean="0"/>
              <a:t>0,9995 </a:t>
            </a:r>
            <a:r>
              <a:rPr lang="en-US" dirty="0"/>
              <a:t>Å.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635794" y="6611779"/>
            <a:ext cx="4508205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/>
            <a:r>
              <a:rPr lang="en-GB" sz="1000" dirty="0" smtClean="0">
                <a:solidFill>
                  <a:srgbClr val="BFBFBF"/>
                </a:solidFill>
              </a:rPr>
              <a:t>Al-</a:t>
            </a:r>
            <a:r>
              <a:rPr lang="en-GB" sz="1000" dirty="0" err="1" smtClean="0">
                <a:solidFill>
                  <a:srgbClr val="BFBFBF"/>
                </a:solidFill>
              </a:rPr>
              <a:t>Sawalmih</a:t>
            </a:r>
            <a:r>
              <a:rPr lang="en-GB" sz="1000" dirty="0" smtClean="0">
                <a:solidFill>
                  <a:srgbClr val="BFBFBF"/>
                </a:solidFill>
              </a:rPr>
              <a:t> et al.: Adv. </a:t>
            </a:r>
            <a:r>
              <a:rPr lang="en-GB" sz="1000" dirty="0" err="1" smtClean="0">
                <a:solidFill>
                  <a:srgbClr val="BFBFBF"/>
                </a:solidFill>
              </a:rPr>
              <a:t>Funct</a:t>
            </a:r>
            <a:r>
              <a:rPr lang="en-GB" sz="1000" dirty="0" smtClean="0">
                <a:solidFill>
                  <a:srgbClr val="BFBFBF"/>
                </a:solidFill>
              </a:rPr>
              <a:t>. Mater. 18 </a:t>
            </a:r>
            <a:r>
              <a:rPr lang="en-GB" sz="1000" dirty="0">
                <a:solidFill>
                  <a:srgbClr val="BFBFBF"/>
                </a:solidFill>
              </a:rPr>
              <a:t>(2008) </a:t>
            </a:r>
            <a:r>
              <a:rPr lang="en-GB" sz="1000" dirty="0" smtClean="0">
                <a:solidFill>
                  <a:srgbClr val="BFBFBF"/>
                </a:solidFill>
              </a:rPr>
              <a:t>3307</a:t>
            </a:r>
            <a:r>
              <a:rPr lang="de-DE" sz="1000" dirty="0" smtClean="0">
                <a:solidFill>
                  <a:srgbClr val="BFBFBF"/>
                </a:solidFill>
              </a:rPr>
              <a:t> </a:t>
            </a:r>
            <a:endParaRPr lang="de-DE" sz="1000" dirty="0">
              <a:solidFill>
                <a:srgbClr val="BFBFBF"/>
              </a:solidFill>
            </a:endParaRP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</p:spPr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3" name="Picture 2" descr="Bild1"/>
          <p:cNvPicPr>
            <a:picLocks noChangeAspect="1" noChangeArrowheads="1"/>
          </p:cNvPicPr>
          <p:nvPr/>
        </p:nvPicPr>
        <p:blipFill>
          <a:blip r:embed="rId2" cstate="print"/>
          <a:srcRect l="4346" t="5505" r="4346" b="6357"/>
          <a:stretch>
            <a:fillRect/>
          </a:stretch>
        </p:blipFill>
        <p:spPr bwMode="auto">
          <a:xfrm>
            <a:off x="251232" y="806307"/>
            <a:ext cx="6496050" cy="494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Bild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4488" y="5147930"/>
            <a:ext cx="2829512" cy="139065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65100" y="31750"/>
            <a:ext cx="6408738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2000" b="1" dirty="0">
                <a:solidFill>
                  <a:schemeClr val="bg1"/>
                </a:solidFill>
              </a:rPr>
              <a:t>Compression tests (macroscopic), lobster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pt-BR" sz="1000" dirty="0" smtClean="0">
                <a:solidFill>
                  <a:srgbClr val="BFBFBF"/>
                </a:solidFill>
              </a:rPr>
              <a:t>P. Romano, H. Fabritius, D. Raabe: Acta Biomaterialia. </a:t>
            </a:r>
            <a:r>
              <a:rPr lang="en-GB" sz="1000" dirty="0" smtClean="0">
                <a:solidFill>
                  <a:srgbClr val="BFBFBF"/>
                </a:solidFill>
              </a:rPr>
              <a:t>3 (2007) 301</a:t>
            </a:r>
            <a:endParaRPr lang="de-DE" sz="1000" dirty="0" smtClean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0" name="Rectangle 2"/>
          <p:cNvSpPr>
            <a:spLocks noChangeArrowheads="1"/>
          </p:cNvSpPr>
          <p:nvPr/>
        </p:nvSpPr>
        <p:spPr bwMode="auto">
          <a:xfrm>
            <a:off x="491704" y="971371"/>
            <a:ext cx="7608500" cy="4895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Motivation</a:t>
            </a: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Structure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property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overview</a:t>
            </a:r>
            <a:endParaRPr lang="de-DE" sz="28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Ab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initio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prediction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of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chitin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(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structure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,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stiffness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)</a:t>
            </a: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Ab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initio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prediction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of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calcite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(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dopant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effects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on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structure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)</a:t>
            </a: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Multiscale modeling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of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stiffness</a:t>
            </a:r>
            <a:endParaRPr lang="de-DE" sz="28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Summary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conclusions</a:t>
            </a:r>
            <a:endParaRPr lang="de-DE" sz="22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30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22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Overview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606687" y="6606574"/>
            <a:ext cx="207620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100" dirty="0" err="1" smtClean="0">
                <a:solidFill>
                  <a:srgbClr val="BFBFBF"/>
                </a:solidFill>
              </a:rPr>
              <a:t>Raabe</a:t>
            </a:r>
            <a:r>
              <a:rPr lang="en-US" sz="1100" dirty="0" smtClean="0">
                <a:solidFill>
                  <a:srgbClr val="BFBFBF"/>
                </a:solidFill>
              </a:rPr>
              <a:t>: Adv. Mater. 14 (2002)</a:t>
            </a:r>
            <a:endParaRPr lang="de-DE" sz="11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34146" name="Picture 2" descr="MSU-04-2537"/>
          <p:cNvPicPr>
            <a:picLocks noGrp="1" noChangeAspect="1" noChangeArrowheads="1"/>
          </p:cNvPicPr>
          <p:nvPr/>
        </p:nvPicPr>
        <p:blipFill>
          <a:blip r:embed="rId3" cstate="print"/>
          <a:srcRect l="5905" t="14764" r="12180" b="33366"/>
          <a:stretch>
            <a:fillRect/>
          </a:stretch>
        </p:blipFill>
        <p:spPr bwMode="auto">
          <a:xfrm>
            <a:off x="1855788" y="966788"/>
            <a:ext cx="5756275" cy="4554537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758825" y="760413"/>
            <a:ext cx="7015163" cy="5602287"/>
            <a:chOff x="559" y="834"/>
            <a:chExt cx="4119" cy="3228"/>
          </a:xfrm>
        </p:grpSpPr>
        <p:sp>
          <p:nvSpPr>
            <p:cNvPr id="151556" name="Text Box 4"/>
            <p:cNvSpPr txBox="1">
              <a:spLocks noChangeArrowheads="1"/>
            </p:cNvSpPr>
            <p:nvPr/>
          </p:nvSpPr>
          <p:spPr bwMode="auto">
            <a:xfrm>
              <a:off x="3299" y="935"/>
              <a:ext cx="1268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err="1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Endocuticle</a:t>
              </a:r>
              <a:endParaRPr kumimoji="0" lang="de-DE" sz="1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557" name="Line 5"/>
            <p:cNvSpPr>
              <a:spLocks noChangeShapeType="1"/>
            </p:cNvSpPr>
            <p:nvPr/>
          </p:nvSpPr>
          <p:spPr bwMode="auto">
            <a:xfrm>
              <a:off x="3299" y="1253"/>
              <a:ext cx="1225" cy="0"/>
            </a:xfrm>
            <a:prstGeom prst="line">
              <a:avLst/>
            </a:prstGeom>
            <a:noFill/>
            <a:ln w="34925">
              <a:solidFill>
                <a:srgbClr val="00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58" name="Text Box 6"/>
            <p:cNvSpPr txBox="1">
              <a:spLocks noChangeArrowheads="1"/>
            </p:cNvSpPr>
            <p:nvPr/>
          </p:nvSpPr>
          <p:spPr bwMode="auto">
            <a:xfrm>
              <a:off x="1794" y="3113"/>
              <a:ext cx="1012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err="1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Exocuticle</a:t>
              </a:r>
              <a:endParaRPr kumimoji="0" lang="de-DE" sz="1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559" name="Line 7"/>
            <p:cNvSpPr>
              <a:spLocks noChangeShapeType="1"/>
            </p:cNvSpPr>
            <p:nvPr/>
          </p:nvSpPr>
          <p:spPr bwMode="auto">
            <a:xfrm>
              <a:off x="1485" y="3067"/>
              <a:ext cx="1814" cy="0"/>
            </a:xfrm>
            <a:prstGeom prst="line">
              <a:avLst/>
            </a:prstGeom>
            <a:noFill/>
            <a:ln w="31750">
              <a:solidFill>
                <a:srgbClr val="00FF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60" name="Rectangle 8"/>
            <p:cNvSpPr>
              <a:spLocks noChangeArrowheads="1"/>
            </p:cNvSpPr>
            <p:nvPr/>
          </p:nvSpPr>
          <p:spPr bwMode="auto">
            <a:xfrm>
              <a:off x="1736" y="2564"/>
              <a:ext cx="48" cy="48"/>
            </a:xfrm>
            <a:prstGeom prst="rect">
              <a:avLst/>
            </a:prstGeom>
            <a:solidFill>
              <a:srgbClr val="0000FF"/>
            </a:solidFill>
            <a:ln w="7938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561" name="Rectangle 9"/>
            <p:cNvSpPr>
              <a:spLocks noChangeArrowheads="1"/>
            </p:cNvSpPr>
            <p:nvPr/>
          </p:nvSpPr>
          <p:spPr bwMode="auto">
            <a:xfrm>
              <a:off x="2017" y="1973"/>
              <a:ext cx="48" cy="47"/>
            </a:xfrm>
            <a:prstGeom prst="rect">
              <a:avLst/>
            </a:prstGeom>
            <a:solidFill>
              <a:srgbClr val="0000FF"/>
            </a:solidFill>
            <a:ln w="7938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562" name="Rectangle 10"/>
            <p:cNvSpPr>
              <a:spLocks noChangeArrowheads="1"/>
            </p:cNvSpPr>
            <p:nvPr/>
          </p:nvSpPr>
          <p:spPr bwMode="auto">
            <a:xfrm>
              <a:off x="2300" y="1946"/>
              <a:ext cx="48" cy="48"/>
            </a:xfrm>
            <a:prstGeom prst="rect">
              <a:avLst/>
            </a:prstGeom>
            <a:solidFill>
              <a:srgbClr val="0000FF"/>
            </a:solidFill>
            <a:ln w="7938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563" name="Rectangle 11"/>
            <p:cNvSpPr>
              <a:spLocks noChangeArrowheads="1"/>
            </p:cNvSpPr>
            <p:nvPr/>
          </p:nvSpPr>
          <p:spPr bwMode="auto">
            <a:xfrm>
              <a:off x="2581" y="1655"/>
              <a:ext cx="48" cy="47"/>
            </a:xfrm>
            <a:prstGeom prst="rect">
              <a:avLst/>
            </a:prstGeom>
            <a:solidFill>
              <a:srgbClr val="0000FF"/>
            </a:solidFill>
            <a:ln w="7938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564" name="Rectangle 12"/>
            <p:cNvSpPr>
              <a:spLocks noChangeArrowheads="1"/>
            </p:cNvSpPr>
            <p:nvPr/>
          </p:nvSpPr>
          <p:spPr bwMode="auto">
            <a:xfrm>
              <a:off x="2863" y="1492"/>
              <a:ext cx="48" cy="48"/>
            </a:xfrm>
            <a:prstGeom prst="rect">
              <a:avLst/>
            </a:prstGeom>
            <a:solidFill>
              <a:srgbClr val="0000FF"/>
            </a:solidFill>
            <a:ln w="7938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565" name="Rectangle 13"/>
            <p:cNvSpPr>
              <a:spLocks noChangeArrowheads="1"/>
            </p:cNvSpPr>
            <p:nvPr/>
          </p:nvSpPr>
          <p:spPr bwMode="auto">
            <a:xfrm>
              <a:off x="3145" y="1682"/>
              <a:ext cx="47" cy="48"/>
            </a:xfrm>
            <a:prstGeom prst="rect">
              <a:avLst/>
            </a:prstGeom>
            <a:solidFill>
              <a:srgbClr val="0000FF"/>
            </a:solidFill>
            <a:ln w="7938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566" name="Rectangle 14"/>
            <p:cNvSpPr>
              <a:spLocks noChangeArrowheads="1"/>
            </p:cNvSpPr>
            <p:nvPr/>
          </p:nvSpPr>
          <p:spPr bwMode="auto">
            <a:xfrm>
              <a:off x="3426" y="3227"/>
              <a:ext cx="47" cy="47"/>
            </a:xfrm>
            <a:prstGeom prst="rect">
              <a:avLst/>
            </a:prstGeom>
            <a:solidFill>
              <a:srgbClr val="0000FF"/>
            </a:solidFill>
            <a:ln w="7938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567" name="Rectangle 15"/>
            <p:cNvSpPr>
              <a:spLocks noChangeArrowheads="1"/>
            </p:cNvSpPr>
            <p:nvPr/>
          </p:nvSpPr>
          <p:spPr bwMode="auto">
            <a:xfrm>
              <a:off x="3708" y="3310"/>
              <a:ext cx="48" cy="48"/>
            </a:xfrm>
            <a:prstGeom prst="rect">
              <a:avLst/>
            </a:prstGeom>
            <a:solidFill>
              <a:srgbClr val="0000FF"/>
            </a:solidFill>
            <a:ln w="7938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568" name="Rectangle 16"/>
            <p:cNvSpPr>
              <a:spLocks noChangeArrowheads="1"/>
            </p:cNvSpPr>
            <p:nvPr/>
          </p:nvSpPr>
          <p:spPr bwMode="auto">
            <a:xfrm>
              <a:off x="3989" y="3126"/>
              <a:ext cx="48" cy="48"/>
            </a:xfrm>
            <a:prstGeom prst="rect">
              <a:avLst/>
            </a:prstGeom>
            <a:solidFill>
              <a:srgbClr val="0000FF"/>
            </a:solidFill>
            <a:ln w="7938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569" name="Line 17"/>
            <p:cNvSpPr>
              <a:spLocks noChangeShapeType="1"/>
            </p:cNvSpPr>
            <p:nvPr/>
          </p:nvSpPr>
          <p:spPr bwMode="auto">
            <a:xfrm>
              <a:off x="1761" y="2266"/>
              <a:ext cx="1" cy="29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70" name="Line 18"/>
            <p:cNvSpPr>
              <a:spLocks noChangeShapeType="1"/>
            </p:cNvSpPr>
            <p:nvPr/>
          </p:nvSpPr>
          <p:spPr bwMode="auto">
            <a:xfrm>
              <a:off x="1735" y="2266"/>
              <a:ext cx="52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71" name="Line 19"/>
            <p:cNvSpPr>
              <a:spLocks noChangeShapeType="1"/>
            </p:cNvSpPr>
            <p:nvPr/>
          </p:nvSpPr>
          <p:spPr bwMode="auto">
            <a:xfrm flipV="1">
              <a:off x="1761" y="2613"/>
              <a:ext cx="1" cy="29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72" name="Line 20"/>
            <p:cNvSpPr>
              <a:spLocks noChangeShapeType="1"/>
            </p:cNvSpPr>
            <p:nvPr/>
          </p:nvSpPr>
          <p:spPr bwMode="auto">
            <a:xfrm>
              <a:off x="1735" y="2910"/>
              <a:ext cx="52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73" name="Line 21"/>
            <p:cNvSpPr>
              <a:spLocks noChangeShapeType="1"/>
            </p:cNvSpPr>
            <p:nvPr/>
          </p:nvSpPr>
          <p:spPr bwMode="auto">
            <a:xfrm>
              <a:off x="2042" y="1534"/>
              <a:ext cx="1" cy="439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74" name="Line 22"/>
            <p:cNvSpPr>
              <a:spLocks noChangeShapeType="1"/>
            </p:cNvSpPr>
            <p:nvPr/>
          </p:nvSpPr>
          <p:spPr bwMode="auto">
            <a:xfrm>
              <a:off x="2016" y="1534"/>
              <a:ext cx="52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75" name="Line 23"/>
            <p:cNvSpPr>
              <a:spLocks noChangeShapeType="1"/>
            </p:cNvSpPr>
            <p:nvPr/>
          </p:nvSpPr>
          <p:spPr bwMode="auto">
            <a:xfrm flipV="1">
              <a:off x="2042" y="2022"/>
              <a:ext cx="1" cy="439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76" name="Line 24"/>
            <p:cNvSpPr>
              <a:spLocks noChangeShapeType="1"/>
            </p:cNvSpPr>
            <p:nvPr/>
          </p:nvSpPr>
          <p:spPr bwMode="auto">
            <a:xfrm>
              <a:off x="2016" y="2461"/>
              <a:ext cx="52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77" name="Line 25"/>
            <p:cNvSpPr>
              <a:spLocks noChangeShapeType="1"/>
            </p:cNvSpPr>
            <p:nvPr/>
          </p:nvSpPr>
          <p:spPr bwMode="auto">
            <a:xfrm>
              <a:off x="2324" y="1678"/>
              <a:ext cx="1" cy="26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78" name="Line 26"/>
            <p:cNvSpPr>
              <a:spLocks noChangeShapeType="1"/>
            </p:cNvSpPr>
            <p:nvPr/>
          </p:nvSpPr>
          <p:spPr bwMode="auto">
            <a:xfrm>
              <a:off x="2298" y="1678"/>
              <a:ext cx="53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79" name="Line 27"/>
            <p:cNvSpPr>
              <a:spLocks noChangeShapeType="1"/>
            </p:cNvSpPr>
            <p:nvPr/>
          </p:nvSpPr>
          <p:spPr bwMode="auto">
            <a:xfrm flipV="1">
              <a:off x="2324" y="1996"/>
              <a:ext cx="1" cy="27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80" name="Line 28"/>
            <p:cNvSpPr>
              <a:spLocks noChangeShapeType="1"/>
            </p:cNvSpPr>
            <p:nvPr/>
          </p:nvSpPr>
          <p:spPr bwMode="auto">
            <a:xfrm>
              <a:off x="2298" y="2266"/>
              <a:ext cx="53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81" name="Line 29"/>
            <p:cNvSpPr>
              <a:spLocks noChangeShapeType="1"/>
            </p:cNvSpPr>
            <p:nvPr/>
          </p:nvSpPr>
          <p:spPr bwMode="auto">
            <a:xfrm>
              <a:off x="2606" y="1205"/>
              <a:ext cx="1" cy="45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82" name="Line 30"/>
            <p:cNvSpPr>
              <a:spLocks noChangeShapeType="1"/>
            </p:cNvSpPr>
            <p:nvPr/>
          </p:nvSpPr>
          <p:spPr bwMode="auto">
            <a:xfrm>
              <a:off x="2579" y="1205"/>
              <a:ext cx="53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83" name="Line 31"/>
            <p:cNvSpPr>
              <a:spLocks noChangeShapeType="1"/>
            </p:cNvSpPr>
            <p:nvPr/>
          </p:nvSpPr>
          <p:spPr bwMode="auto">
            <a:xfrm flipV="1">
              <a:off x="2606" y="1704"/>
              <a:ext cx="1" cy="45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84" name="Line 32"/>
            <p:cNvSpPr>
              <a:spLocks noChangeShapeType="1"/>
            </p:cNvSpPr>
            <p:nvPr/>
          </p:nvSpPr>
          <p:spPr bwMode="auto">
            <a:xfrm>
              <a:off x="2579" y="2155"/>
              <a:ext cx="53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85" name="Line 33"/>
            <p:cNvSpPr>
              <a:spLocks noChangeShapeType="1"/>
            </p:cNvSpPr>
            <p:nvPr/>
          </p:nvSpPr>
          <p:spPr bwMode="auto">
            <a:xfrm>
              <a:off x="2888" y="1100"/>
              <a:ext cx="1" cy="39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86" name="Line 34"/>
            <p:cNvSpPr>
              <a:spLocks noChangeShapeType="1"/>
            </p:cNvSpPr>
            <p:nvPr/>
          </p:nvSpPr>
          <p:spPr bwMode="auto">
            <a:xfrm>
              <a:off x="2862" y="1100"/>
              <a:ext cx="52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87" name="Line 35"/>
            <p:cNvSpPr>
              <a:spLocks noChangeShapeType="1"/>
            </p:cNvSpPr>
            <p:nvPr/>
          </p:nvSpPr>
          <p:spPr bwMode="auto">
            <a:xfrm flipV="1">
              <a:off x="2888" y="1542"/>
              <a:ext cx="1" cy="39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88" name="Line 36"/>
            <p:cNvSpPr>
              <a:spLocks noChangeShapeType="1"/>
            </p:cNvSpPr>
            <p:nvPr/>
          </p:nvSpPr>
          <p:spPr bwMode="auto">
            <a:xfrm>
              <a:off x="2862" y="1932"/>
              <a:ext cx="52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89" name="Line 37"/>
            <p:cNvSpPr>
              <a:spLocks noChangeShapeType="1"/>
            </p:cNvSpPr>
            <p:nvPr/>
          </p:nvSpPr>
          <p:spPr bwMode="auto">
            <a:xfrm>
              <a:off x="3169" y="1086"/>
              <a:ext cx="1" cy="59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90" name="Line 38"/>
            <p:cNvSpPr>
              <a:spLocks noChangeShapeType="1"/>
            </p:cNvSpPr>
            <p:nvPr/>
          </p:nvSpPr>
          <p:spPr bwMode="auto">
            <a:xfrm>
              <a:off x="3143" y="1086"/>
              <a:ext cx="52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91" name="Line 39"/>
            <p:cNvSpPr>
              <a:spLocks noChangeShapeType="1"/>
            </p:cNvSpPr>
            <p:nvPr/>
          </p:nvSpPr>
          <p:spPr bwMode="auto">
            <a:xfrm flipV="1">
              <a:off x="3169" y="1732"/>
              <a:ext cx="1" cy="59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92" name="Line 40"/>
            <p:cNvSpPr>
              <a:spLocks noChangeShapeType="1"/>
            </p:cNvSpPr>
            <p:nvPr/>
          </p:nvSpPr>
          <p:spPr bwMode="auto">
            <a:xfrm>
              <a:off x="3143" y="2328"/>
              <a:ext cx="52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93" name="Line 41"/>
            <p:cNvSpPr>
              <a:spLocks noChangeShapeType="1"/>
            </p:cNvSpPr>
            <p:nvPr/>
          </p:nvSpPr>
          <p:spPr bwMode="auto">
            <a:xfrm>
              <a:off x="3450" y="3112"/>
              <a:ext cx="1" cy="11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94" name="Line 42"/>
            <p:cNvSpPr>
              <a:spLocks noChangeShapeType="1"/>
            </p:cNvSpPr>
            <p:nvPr/>
          </p:nvSpPr>
          <p:spPr bwMode="auto">
            <a:xfrm>
              <a:off x="3424" y="3112"/>
              <a:ext cx="53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95" name="Line 43"/>
            <p:cNvSpPr>
              <a:spLocks noChangeShapeType="1"/>
            </p:cNvSpPr>
            <p:nvPr/>
          </p:nvSpPr>
          <p:spPr bwMode="auto">
            <a:xfrm flipV="1">
              <a:off x="3450" y="3276"/>
              <a:ext cx="1" cy="11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96" name="Line 44"/>
            <p:cNvSpPr>
              <a:spLocks noChangeShapeType="1"/>
            </p:cNvSpPr>
            <p:nvPr/>
          </p:nvSpPr>
          <p:spPr bwMode="auto">
            <a:xfrm>
              <a:off x="3424" y="3390"/>
              <a:ext cx="53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97" name="Line 45"/>
            <p:cNvSpPr>
              <a:spLocks noChangeShapeType="1"/>
            </p:cNvSpPr>
            <p:nvPr/>
          </p:nvSpPr>
          <p:spPr bwMode="auto">
            <a:xfrm>
              <a:off x="3733" y="3281"/>
              <a:ext cx="1" cy="29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98" name="Line 46"/>
            <p:cNvSpPr>
              <a:spLocks noChangeShapeType="1"/>
            </p:cNvSpPr>
            <p:nvPr/>
          </p:nvSpPr>
          <p:spPr bwMode="auto">
            <a:xfrm>
              <a:off x="3707" y="3281"/>
              <a:ext cx="52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599" name="Line 47"/>
            <p:cNvSpPr>
              <a:spLocks noChangeShapeType="1"/>
            </p:cNvSpPr>
            <p:nvPr/>
          </p:nvSpPr>
          <p:spPr bwMode="auto">
            <a:xfrm flipV="1">
              <a:off x="3733" y="3359"/>
              <a:ext cx="1" cy="3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00" name="Line 48"/>
            <p:cNvSpPr>
              <a:spLocks noChangeShapeType="1"/>
            </p:cNvSpPr>
            <p:nvPr/>
          </p:nvSpPr>
          <p:spPr bwMode="auto">
            <a:xfrm>
              <a:off x="3707" y="3390"/>
              <a:ext cx="52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01" name="Line 49"/>
            <p:cNvSpPr>
              <a:spLocks noChangeShapeType="1"/>
            </p:cNvSpPr>
            <p:nvPr/>
          </p:nvSpPr>
          <p:spPr bwMode="auto">
            <a:xfrm>
              <a:off x="4014" y="2998"/>
              <a:ext cx="1" cy="12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02" name="Line 50"/>
            <p:cNvSpPr>
              <a:spLocks noChangeShapeType="1"/>
            </p:cNvSpPr>
            <p:nvPr/>
          </p:nvSpPr>
          <p:spPr bwMode="auto">
            <a:xfrm>
              <a:off x="3988" y="2998"/>
              <a:ext cx="52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03" name="Line 51"/>
            <p:cNvSpPr>
              <a:spLocks noChangeShapeType="1"/>
            </p:cNvSpPr>
            <p:nvPr/>
          </p:nvSpPr>
          <p:spPr bwMode="auto">
            <a:xfrm flipV="1">
              <a:off x="4014" y="3176"/>
              <a:ext cx="1" cy="12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04" name="Line 52"/>
            <p:cNvSpPr>
              <a:spLocks noChangeShapeType="1"/>
            </p:cNvSpPr>
            <p:nvPr/>
          </p:nvSpPr>
          <p:spPr bwMode="auto">
            <a:xfrm>
              <a:off x="3988" y="3304"/>
              <a:ext cx="52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05" name="Rectangle 53"/>
            <p:cNvSpPr>
              <a:spLocks noChangeArrowheads="1"/>
            </p:cNvSpPr>
            <p:nvPr/>
          </p:nvSpPr>
          <p:spPr bwMode="auto">
            <a:xfrm>
              <a:off x="1165" y="3654"/>
              <a:ext cx="66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606" name="Rectangle 54"/>
            <p:cNvSpPr>
              <a:spLocks noChangeArrowheads="1"/>
            </p:cNvSpPr>
            <p:nvPr/>
          </p:nvSpPr>
          <p:spPr bwMode="auto">
            <a:xfrm>
              <a:off x="1664" y="3654"/>
              <a:ext cx="198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100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607" name="Rectangle 55"/>
            <p:cNvSpPr>
              <a:spLocks noChangeArrowheads="1"/>
            </p:cNvSpPr>
            <p:nvPr/>
          </p:nvSpPr>
          <p:spPr bwMode="auto">
            <a:xfrm>
              <a:off x="2227" y="3654"/>
              <a:ext cx="198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200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608" name="Rectangle 56"/>
            <p:cNvSpPr>
              <a:spLocks noChangeArrowheads="1"/>
            </p:cNvSpPr>
            <p:nvPr/>
          </p:nvSpPr>
          <p:spPr bwMode="auto">
            <a:xfrm>
              <a:off x="2791" y="3654"/>
              <a:ext cx="199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300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609" name="Rectangle 57"/>
            <p:cNvSpPr>
              <a:spLocks noChangeArrowheads="1"/>
            </p:cNvSpPr>
            <p:nvPr/>
          </p:nvSpPr>
          <p:spPr bwMode="auto">
            <a:xfrm>
              <a:off x="3353" y="3654"/>
              <a:ext cx="198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400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610" name="Rectangle 58"/>
            <p:cNvSpPr>
              <a:spLocks noChangeArrowheads="1"/>
            </p:cNvSpPr>
            <p:nvPr/>
          </p:nvSpPr>
          <p:spPr bwMode="auto">
            <a:xfrm>
              <a:off x="3917" y="3654"/>
              <a:ext cx="199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500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611" name="Rectangle 59"/>
            <p:cNvSpPr>
              <a:spLocks noChangeArrowheads="1"/>
            </p:cNvSpPr>
            <p:nvPr/>
          </p:nvSpPr>
          <p:spPr bwMode="auto">
            <a:xfrm>
              <a:off x="4480" y="3654"/>
              <a:ext cx="198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600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612" name="Rectangle 60"/>
            <p:cNvSpPr>
              <a:spLocks noChangeArrowheads="1"/>
            </p:cNvSpPr>
            <p:nvPr/>
          </p:nvSpPr>
          <p:spPr bwMode="auto">
            <a:xfrm>
              <a:off x="1044" y="3506"/>
              <a:ext cx="66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613" name="Rectangle 61"/>
            <p:cNvSpPr>
              <a:spLocks noChangeArrowheads="1"/>
            </p:cNvSpPr>
            <p:nvPr/>
          </p:nvSpPr>
          <p:spPr bwMode="auto">
            <a:xfrm>
              <a:off x="979" y="3124"/>
              <a:ext cx="133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50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614" name="Rectangle 62"/>
            <p:cNvSpPr>
              <a:spLocks noChangeArrowheads="1"/>
            </p:cNvSpPr>
            <p:nvPr/>
          </p:nvSpPr>
          <p:spPr bwMode="auto">
            <a:xfrm>
              <a:off x="915" y="2743"/>
              <a:ext cx="199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100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615" name="Rectangle 63"/>
            <p:cNvSpPr>
              <a:spLocks noChangeArrowheads="1"/>
            </p:cNvSpPr>
            <p:nvPr/>
          </p:nvSpPr>
          <p:spPr bwMode="auto">
            <a:xfrm>
              <a:off x="915" y="2361"/>
              <a:ext cx="199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150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616" name="Rectangle 64"/>
            <p:cNvSpPr>
              <a:spLocks noChangeArrowheads="1"/>
            </p:cNvSpPr>
            <p:nvPr/>
          </p:nvSpPr>
          <p:spPr bwMode="auto">
            <a:xfrm>
              <a:off x="915" y="1978"/>
              <a:ext cx="199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200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617" name="Rectangle 65"/>
            <p:cNvSpPr>
              <a:spLocks noChangeArrowheads="1"/>
            </p:cNvSpPr>
            <p:nvPr/>
          </p:nvSpPr>
          <p:spPr bwMode="auto">
            <a:xfrm>
              <a:off x="915" y="1597"/>
              <a:ext cx="199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250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618" name="Rectangle 66"/>
            <p:cNvSpPr>
              <a:spLocks noChangeArrowheads="1"/>
            </p:cNvSpPr>
            <p:nvPr/>
          </p:nvSpPr>
          <p:spPr bwMode="auto">
            <a:xfrm>
              <a:off x="915" y="1216"/>
              <a:ext cx="199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300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619" name="Rectangle 67"/>
            <p:cNvSpPr>
              <a:spLocks noChangeArrowheads="1"/>
            </p:cNvSpPr>
            <p:nvPr/>
          </p:nvSpPr>
          <p:spPr bwMode="auto">
            <a:xfrm>
              <a:off x="915" y="834"/>
              <a:ext cx="199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350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620" name="Line 68"/>
            <p:cNvSpPr>
              <a:spLocks noChangeShapeType="1"/>
            </p:cNvSpPr>
            <p:nvPr/>
          </p:nvSpPr>
          <p:spPr bwMode="auto">
            <a:xfrm flipV="1">
              <a:off x="1197" y="3580"/>
              <a:ext cx="1" cy="5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21" name="Line 69"/>
            <p:cNvSpPr>
              <a:spLocks noChangeShapeType="1"/>
            </p:cNvSpPr>
            <p:nvPr/>
          </p:nvSpPr>
          <p:spPr bwMode="auto">
            <a:xfrm flipV="1">
              <a:off x="1478" y="3580"/>
              <a:ext cx="1" cy="2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22" name="Line 70"/>
            <p:cNvSpPr>
              <a:spLocks noChangeShapeType="1"/>
            </p:cNvSpPr>
            <p:nvPr/>
          </p:nvSpPr>
          <p:spPr bwMode="auto">
            <a:xfrm flipV="1">
              <a:off x="1761" y="3580"/>
              <a:ext cx="1" cy="5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23" name="Line 71"/>
            <p:cNvSpPr>
              <a:spLocks noChangeShapeType="1"/>
            </p:cNvSpPr>
            <p:nvPr/>
          </p:nvSpPr>
          <p:spPr bwMode="auto">
            <a:xfrm flipV="1">
              <a:off x="2042" y="3580"/>
              <a:ext cx="1" cy="2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24" name="Line 72"/>
            <p:cNvSpPr>
              <a:spLocks noChangeShapeType="1"/>
            </p:cNvSpPr>
            <p:nvPr/>
          </p:nvSpPr>
          <p:spPr bwMode="auto">
            <a:xfrm flipV="1">
              <a:off x="2324" y="3580"/>
              <a:ext cx="1" cy="5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25" name="Line 73"/>
            <p:cNvSpPr>
              <a:spLocks noChangeShapeType="1"/>
            </p:cNvSpPr>
            <p:nvPr/>
          </p:nvSpPr>
          <p:spPr bwMode="auto">
            <a:xfrm flipV="1">
              <a:off x="2606" y="3580"/>
              <a:ext cx="1" cy="2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26" name="Line 74"/>
            <p:cNvSpPr>
              <a:spLocks noChangeShapeType="1"/>
            </p:cNvSpPr>
            <p:nvPr/>
          </p:nvSpPr>
          <p:spPr bwMode="auto">
            <a:xfrm flipV="1">
              <a:off x="2888" y="3580"/>
              <a:ext cx="1" cy="5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27" name="Line 75"/>
            <p:cNvSpPr>
              <a:spLocks noChangeShapeType="1"/>
            </p:cNvSpPr>
            <p:nvPr/>
          </p:nvSpPr>
          <p:spPr bwMode="auto">
            <a:xfrm flipV="1">
              <a:off x="3169" y="3580"/>
              <a:ext cx="1" cy="2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28" name="Line 76"/>
            <p:cNvSpPr>
              <a:spLocks noChangeShapeType="1"/>
            </p:cNvSpPr>
            <p:nvPr/>
          </p:nvSpPr>
          <p:spPr bwMode="auto">
            <a:xfrm flipV="1">
              <a:off x="3450" y="3580"/>
              <a:ext cx="1" cy="5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29" name="Line 77"/>
            <p:cNvSpPr>
              <a:spLocks noChangeShapeType="1"/>
            </p:cNvSpPr>
            <p:nvPr/>
          </p:nvSpPr>
          <p:spPr bwMode="auto">
            <a:xfrm flipV="1">
              <a:off x="3733" y="3580"/>
              <a:ext cx="1" cy="2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30" name="Line 78"/>
            <p:cNvSpPr>
              <a:spLocks noChangeShapeType="1"/>
            </p:cNvSpPr>
            <p:nvPr/>
          </p:nvSpPr>
          <p:spPr bwMode="auto">
            <a:xfrm flipV="1">
              <a:off x="4014" y="3580"/>
              <a:ext cx="1" cy="5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31" name="Line 79"/>
            <p:cNvSpPr>
              <a:spLocks noChangeShapeType="1"/>
            </p:cNvSpPr>
            <p:nvPr/>
          </p:nvSpPr>
          <p:spPr bwMode="auto">
            <a:xfrm flipV="1">
              <a:off x="4297" y="3580"/>
              <a:ext cx="1" cy="2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32" name="Line 80"/>
            <p:cNvSpPr>
              <a:spLocks noChangeShapeType="1"/>
            </p:cNvSpPr>
            <p:nvPr/>
          </p:nvSpPr>
          <p:spPr bwMode="auto">
            <a:xfrm flipV="1">
              <a:off x="4578" y="3580"/>
              <a:ext cx="1" cy="5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33" name="Line 81"/>
            <p:cNvSpPr>
              <a:spLocks noChangeShapeType="1"/>
            </p:cNvSpPr>
            <p:nvPr/>
          </p:nvSpPr>
          <p:spPr bwMode="auto">
            <a:xfrm>
              <a:off x="1197" y="3580"/>
              <a:ext cx="338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34" name="Line 82"/>
            <p:cNvSpPr>
              <a:spLocks noChangeShapeType="1"/>
            </p:cNvSpPr>
            <p:nvPr/>
          </p:nvSpPr>
          <p:spPr bwMode="auto">
            <a:xfrm>
              <a:off x="1145" y="3580"/>
              <a:ext cx="52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35" name="Line 83"/>
            <p:cNvSpPr>
              <a:spLocks noChangeShapeType="1"/>
            </p:cNvSpPr>
            <p:nvPr/>
          </p:nvSpPr>
          <p:spPr bwMode="auto">
            <a:xfrm>
              <a:off x="1171" y="3389"/>
              <a:ext cx="26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36" name="Line 84"/>
            <p:cNvSpPr>
              <a:spLocks noChangeShapeType="1"/>
            </p:cNvSpPr>
            <p:nvPr/>
          </p:nvSpPr>
          <p:spPr bwMode="auto">
            <a:xfrm>
              <a:off x="1145" y="3199"/>
              <a:ext cx="52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37" name="Line 85"/>
            <p:cNvSpPr>
              <a:spLocks noChangeShapeType="1"/>
            </p:cNvSpPr>
            <p:nvPr/>
          </p:nvSpPr>
          <p:spPr bwMode="auto">
            <a:xfrm>
              <a:off x="1171" y="3007"/>
              <a:ext cx="26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38" name="Line 86"/>
            <p:cNvSpPr>
              <a:spLocks noChangeShapeType="1"/>
            </p:cNvSpPr>
            <p:nvPr/>
          </p:nvSpPr>
          <p:spPr bwMode="auto">
            <a:xfrm>
              <a:off x="1145" y="2817"/>
              <a:ext cx="52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39" name="Line 87"/>
            <p:cNvSpPr>
              <a:spLocks noChangeShapeType="1"/>
            </p:cNvSpPr>
            <p:nvPr/>
          </p:nvSpPr>
          <p:spPr bwMode="auto">
            <a:xfrm>
              <a:off x="1171" y="2626"/>
              <a:ext cx="26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40" name="Line 88"/>
            <p:cNvSpPr>
              <a:spLocks noChangeShapeType="1"/>
            </p:cNvSpPr>
            <p:nvPr/>
          </p:nvSpPr>
          <p:spPr bwMode="auto">
            <a:xfrm>
              <a:off x="1145" y="2436"/>
              <a:ext cx="52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41" name="Line 89"/>
            <p:cNvSpPr>
              <a:spLocks noChangeShapeType="1"/>
            </p:cNvSpPr>
            <p:nvPr/>
          </p:nvSpPr>
          <p:spPr bwMode="auto">
            <a:xfrm>
              <a:off x="1171" y="2244"/>
              <a:ext cx="26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42" name="Line 90"/>
            <p:cNvSpPr>
              <a:spLocks noChangeShapeType="1"/>
            </p:cNvSpPr>
            <p:nvPr/>
          </p:nvSpPr>
          <p:spPr bwMode="auto">
            <a:xfrm>
              <a:off x="1145" y="2053"/>
              <a:ext cx="52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43" name="Line 91"/>
            <p:cNvSpPr>
              <a:spLocks noChangeShapeType="1"/>
            </p:cNvSpPr>
            <p:nvPr/>
          </p:nvSpPr>
          <p:spPr bwMode="auto">
            <a:xfrm>
              <a:off x="1171" y="1863"/>
              <a:ext cx="26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44" name="Line 92"/>
            <p:cNvSpPr>
              <a:spLocks noChangeShapeType="1"/>
            </p:cNvSpPr>
            <p:nvPr/>
          </p:nvSpPr>
          <p:spPr bwMode="auto">
            <a:xfrm>
              <a:off x="1145" y="1672"/>
              <a:ext cx="52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45" name="Line 93"/>
            <p:cNvSpPr>
              <a:spLocks noChangeShapeType="1"/>
            </p:cNvSpPr>
            <p:nvPr/>
          </p:nvSpPr>
          <p:spPr bwMode="auto">
            <a:xfrm>
              <a:off x="1171" y="1482"/>
              <a:ext cx="26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46" name="Line 94"/>
            <p:cNvSpPr>
              <a:spLocks noChangeShapeType="1"/>
            </p:cNvSpPr>
            <p:nvPr/>
          </p:nvSpPr>
          <p:spPr bwMode="auto">
            <a:xfrm>
              <a:off x="1145" y="1290"/>
              <a:ext cx="52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47" name="Line 95"/>
            <p:cNvSpPr>
              <a:spLocks noChangeShapeType="1"/>
            </p:cNvSpPr>
            <p:nvPr/>
          </p:nvSpPr>
          <p:spPr bwMode="auto">
            <a:xfrm>
              <a:off x="1171" y="1100"/>
              <a:ext cx="26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48" name="Line 96"/>
            <p:cNvSpPr>
              <a:spLocks noChangeShapeType="1"/>
            </p:cNvSpPr>
            <p:nvPr/>
          </p:nvSpPr>
          <p:spPr bwMode="auto">
            <a:xfrm>
              <a:off x="1145" y="909"/>
              <a:ext cx="52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49" name="Line 97"/>
            <p:cNvSpPr>
              <a:spLocks noChangeShapeType="1"/>
            </p:cNvSpPr>
            <p:nvPr/>
          </p:nvSpPr>
          <p:spPr bwMode="auto">
            <a:xfrm flipV="1">
              <a:off x="1197" y="909"/>
              <a:ext cx="1" cy="267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650" name="Rectangle 98"/>
            <p:cNvSpPr>
              <a:spLocks noChangeArrowheads="1"/>
            </p:cNvSpPr>
            <p:nvPr/>
          </p:nvSpPr>
          <p:spPr bwMode="auto">
            <a:xfrm rot="-5400000">
              <a:off x="34" y="2240"/>
              <a:ext cx="1493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Hardness Universal, MPa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651" name="Rectangle 99"/>
            <p:cNvSpPr>
              <a:spLocks noChangeArrowheads="1"/>
            </p:cNvSpPr>
            <p:nvPr/>
          </p:nvSpPr>
          <p:spPr bwMode="auto">
            <a:xfrm>
              <a:off x="2467" y="3855"/>
              <a:ext cx="868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Cut Depth, µm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652" name="Text Box 100"/>
            <p:cNvSpPr txBox="1">
              <a:spLocks noChangeArrowheads="1"/>
            </p:cNvSpPr>
            <p:nvPr/>
          </p:nvSpPr>
          <p:spPr bwMode="auto">
            <a:xfrm rot="-2075046">
              <a:off x="559" y="3816"/>
              <a:ext cx="693" cy="2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2200" b="1" i="0" u="none" strike="noStrike" cap="none" normalizeH="0" baseline="0" smtClean="0">
                  <a:ln>
                    <a:noFill/>
                  </a:ln>
                  <a:solidFill>
                    <a:srgbClr val="336699"/>
                  </a:solidFill>
                  <a:effectLst/>
                  <a:latin typeface="Arial" pitchFamily="34" charset="0"/>
                  <a:cs typeface="Arial" pitchFamily="34" charset="0"/>
                </a:rPr>
                <a:t>surface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3" name="Rechteck 102"/>
          <p:cNvSpPr/>
          <p:nvPr/>
        </p:nvSpPr>
        <p:spPr>
          <a:xfrm>
            <a:off x="4601695" y="662729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pt-BR" sz="1000" dirty="0" smtClean="0">
                <a:solidFill>
                  <a:srgbClr val="BFBFBF"/>
                </a:solidFill>
              </a:rPr>
              <a:t>Raabe, Sachs, Romano: Acta Mater. 53 (2005) 4281</a:t>
            </a:r>
            <a:endParaRPr lang="de-DE" sz="1000" dirty="0" smtClean="0">
              <a:solidFill>
                <a:srgbClr val="BFBFBF"/>
              </a:solidFill>
            </a:endParaRPr>
          </a:p>
        </p:txBody>
      </p:sp>
      <p:sp>
        <p:nvSpPr>
          <p:cNvPr id="104" name="Rectangle 2"/>
          <p:cNvSpPr txBox="1">
            <a:spLocks noChangeArrowheads="1"/>
          </p:cNvSpPr>
          <p:nvPr/>
        </p:nvSpPr>
        <p:spPr>
          <a:xfrm>
            <a:off x="49834" y="44450"/>
            <a:ext cx="8479688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Hardness  (</a:t>
            </a:r>
            <a:r>
              <a:rPr lang="en-US" sz="2000" b="1" dirty="0" err="1" smtClean="0">
                <a:solidFill>
                  <a:schemeClr val="bg1"/>
                </a:solidFill>
              </a:rPr>
              <a:t>mesoscopic</a:t>
            </a:r>
            <a:r>
              <a:rPr lang="en-US" sz="2000" b="1" dirty="0" smtClean="0">
                <a:solidFill>
                  <a:schemeClr val="bg1"/>
                </a:solidFill>
              </a:rPr>
              <a:t>)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168275" y="611188"/>
            <a:ext cx="8863013" cy="3408362"/>
            <a:chOff x="316" y="935"/>
            <a:chExt cx="4925" cy="1644"/>
          </a:xfrm>
        </p:grpSpPr>
        <p:pic>
          <p:nvPicPr>
            <p:cNvPr id="152580" name="Picture 59" descr="3"/>
            <p:cNvPicPr>
              <a:picLocks noChangeAspect="1" noChangeArrowheads="1"/>
            </p:cNvPicPr>
            <p:nvPr/>
          </p:nvPicPr>
          <p:blipFill>
            <a:blip r:embed="rId3" cstate="print"/>
            <a:srcRect t="5855" r="50238" b="48941"/>
            <a:stretch>
              <a:fillRect/>
            </a:stretch>
          </p:blipFill>
          <p:spPr bwMode="auto">
            <a:xfrm>
              <a:off x="316" y="937"/>
              <a:ext cx="2356" cy="1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2581" name="Picture 60" descr="3"/>
            <p:cNvPicPr>
              <a:picLocks noChangeAspect="1" noChangeArrowheads="1"/>
            </p:cNvPicPr>
            <p:nvPr/>
          </p:nvPicPr>
          <p:blipFill>
            <a:blip r:embed="rId4" cstate="print"/>
            <a:srcRect t="54755" r="50238"/>
            <a:stretch>
              <a:fillRect/>
            </a:stretch>
          </p:blipFill>
          <p:spPr bwMode="auto">
            <a:xfrm>
              <a:off x="2885" y="935"/>
              <a:ext cx="2356" cy="1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2582" name="Rectangle 62"/>
            <p:cNvSpPr>
              <a:spLocks noChangeArrowheads="1"/>
            </p:cNvSpPr>
            <p:nvPr/>
          </p:nvSpPr>
          <p:spPr bwMode="auto">
            <a:xfrm>
              <a:off x="334" y="2462"/>
              <a:ext cx="199" cy="11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uppieren 11"/>
          <p:cNvGrpSpPr>
            <a:grpSpLocks/>
          </p:cNvGrpSpPr>
          <p:nvPr/>
        </p:nvGrpSpPr>
        <p:grpSpPr bwMode="auto">
          <a:xfrm>
            <a:off x="695325" y="3900488"/>
            <a:ext cx="7735888" cy="2538412"/>
            <a:chOff x="696038" y="3899755"/>
            <a:chExt cx="7734795" cy="2538484"/>
          </a:xfrm>
        </p:grpSpPr>
        <p:pic>
          <p:nvPicPr>
            <p:cNvPr id="15258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71008" t="71121" r="13376" b="3941"/>
            <a:stretch>
              <a:fillRect/>
            </a:stretch>
          </p:blipFill>
          <p:spPr bwMode="auto">
            <a:xfrm rot="5400000" flipH="1">
              <a:off x="1037231" y="3616658"/>
              <a:ext cx="2456597" cy="3138983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  <p:pic>
          <p:nvPicPr>
            <p:cNvPr id="15258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77879" t="21231" r="2667" b="49228"/>
            <a:stretch>
              <a:fillRect/>
            </a:stretch>
          </p:blipFill>
          <p:spPr bwMode="auto">
            <a:xfrm rot="16200000" flipH="1">
              <a:off x="5619394" y="3626800"/>
              <a:ext cx="2538484" cy="3084394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</p:grpSp>
      <p:sp>
        <p:nvSpPr>
          <p:cNvPr id="11" name="Rechteck 10"/>
          <p:cNvSpPr/>
          <p:nvPr/>
        </p:nvSpPr>
        <p:spPr>
          <a:xfrm>
            <a:off x="4572000" y="662414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sz="1000" dirty="0" smtClean="0">
                <a:solidFill>
                  <a:srgbClr val="BFBFBF"/>
                </a:solidFill>
              </a:rPr>
              <a:t>Sachs, </a:t>
            </a:r>
            <a:r>
              <a:rPr lang="en-GB" sz="1000" dirty="0" err="1" smtClean="0">
                <a:solidFill>
                  <a:srgbClr val="BFBFBF"/>
                </a:solidFill>
              </a:rPr>
              <a:t>Fabritius</a:t>
            </a:r>
            <a:r>
              <a:rPr lang="en-GB" sz="1000" dirty="0" smtClean="0">
                <a:solidFill>
                  <a:srgbClr val="BFBFBF"/>
                </a:solidFill>
              </a:rPr>
              <a:t>, </a:t>
            </a:r>
            <a:r>
              <a:rPr lang="en-GB" sz="1000" dirty="0" err="1" smtClean="0">
                <a:solidFill>
                  <a:srgbClr val="BFBFBF"/>
                </a:solidFill>
              </a:rPr>
              <a:t>Raabe</a:t>
            </a:r>
            <a:r>
              <a:rPr lang="en-GB" sz="1000" dirty="0" smtClean="0">
                <a:solidFill>
                  <a:srgbClr val="BFBFBF"/>
                </a:solidFill>
              </a:rPr>
              <a:t>: J Material Research  21 (2006) 1987</a:t>
            </a:r>
            <a:endParaRPr lang="de-DE" sz="1000" dirty="0" smtClean="0">
              <a:solidFill>
                <a:srgbClr val="BFBFBF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9834" y="44450"/>
            <a:ext cx="8479688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Mechanical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properties</a:t>
            </a:r>
            <a:r>
              <a:rPr lang="de-DE" sz="2000" b="1" dirty="0" smtClean="0">
                <a:solidFill>
                  <a:schemeClr val="bg1"/>
                </a:solidFill>
              </a:rPr>
              <a:t> (</a:t>
            </a:r>
            <a:r>
              <a:rPr lang="de-DE" sz="2000" b="1" dirty="0" err="1" smtClean="0">
                <a:solidFill>
                  <a:schemeClr val="bg1"/>
                </a:solidFill>
              </a:rPr>
              <a:t>microscopic</a:t>
            </a:r>
            <a:r>
              <a:rPr lang="de-DE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nanoindentation</a:t>
            </a:r>
            <a:r>
              <a:rPr lang="de-DE" sz="2000" dirty="0" smtClean="0">
                <a:solidFill>
                  <a:schemeClr val="bg1"/>
                </a:solidFill>
                <a:latin typeface="Arial" pitchFamily="34" charset="0"/>
              </a:rPr>
              <a:t>)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0" name="Rectangle 2"/>
          <p:cNvSpPr>
            <a:spLocks noChangeArrowheads="1"/>
          </p:cNvSpPr>
          <p:nvPr/>
        </p:nvSpPr>
        <p:spPr bwMode="auto">
          <a:xfrm>
            <a:off x="491704" y="1066370"/>
            <a:ext cx="7608500" cy="488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Motivation</a:t>
            </a: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Structure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property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overview</a:t>
            </a:r>
            <a:endParaRPr lang="de-DE" sz="28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Ab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initio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prediction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of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chitin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(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structure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,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stiffness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)</a:t>
            </a: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Ab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initio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prediction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of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calcite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(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dopant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effects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on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structure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)</a:t>
            </a: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Multiscale modeling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of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stiffness</a:t>
            </a:r>
            <a:endParaRPr lang="de-DE" sz="28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Summary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conclusions</a:t>
            </a:r>
            <a:endParaRPr lang="de-DE" sz="28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22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30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22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Overview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606687" y="6606574"/>
            <a:ext cx="207620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100" dirty="0" err="1" smtClean="0">
                <a:solidFill>
                  <a:srgbClr val="BFBFBF"/>
                </a:solidFill>
              </a:rPr>
              <a:t>Raabe</a:t>
            </a:r>
            <a:r>
              <a:rPr lang="en-US" sz="1100" dirty="0" smtClean="0">
                <a:solidFill>
                  <a:srgbClr val="BFBFBF"/>
                </a:solidFill>
              </a:rPr>
              <a:t>: Adv. Mater. 14 (2002)</a:t>
            </a:r>
            <a:endParaRPr lang="de-DE" sz="11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E09403C-DDE3-4205-866E-3813F24767E2}" type="slidenum">
              <a:rPr lang="en-US" smtClean="0"/>
              <a:pPr/>
              <a:t>22</a:t>
            </a:fld>
            <a:endParaRPr lang="en-US" smtClean="0"/>
          </a:p>
        </p:txBody>
      </p:sp>
      <p:pic>
        <p:nvPicPr>
          <p:cNvPr id="47108" name="Picture 2" descr="chitin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4000"/>
            <a:ext cx="3733800" cy="1490663"/>
          </a:xfrm>
          <a:prstGeom prst="rect">
            <a:avLst/>
          </a:prstGeom>
          <a:solidFill>
            <a:srgbClr val="FFFF00"/>
          </a:solidFill>
          <a:ln w="952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 rot="5400000">
            <a:off x="6402388" y="2932113"/>
            <a:ext cx="485775" cy="1368425"/>
          </a:xfrm>
          <a:prstGeom prst="upArrow">
            <a:avLst>
              <a:gd name="adj1" fmla="val 50000"/>
              <a:gd name="adj2" fmla="val 7042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de-DE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 rot="-5400000">
            <a:off x="6403975" y="3432175"/>
            <a:ext cx="485775" cy="1336675"/>
          </a:xfrm>
          <a:prstGeom prst="downArrow">
            <a:avLst>
              <a:gd name="adj1" fmla="val 50000"/>
              <a:gd name="adj2" fmla="val 6879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de-DE"/>
          </a:p>
        </p:txBody>
      </p:sp>
      <p:pic>
        <p:nvPicPr>
          <p:cNvPr id="8" name="Picture 6" descr="chitin_ket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524000"/>
            <a:ext cx="2371725" cy="1663700"/>
          </a:xfrm>
          <a:prstGeom prst="rect">
            <a:avLst/>
          </a:prstGeom>
          <a:solidFill>
            <a:srgbClr val="FFFF00"/>
          </a:solidFill>
          <a:ln w="19050">
            <a:solidFill>
              <a:srgbClr val="FF9966"/>
            </a:solidFill>
            <a:miter lim="800000"/>
            <a:headEnd/>
            <a:tailEnd/>
          </a:ln>
        </p:spPr>
      </p:pic>
      <p:pic>
        <p:nvPicPr>
          <p:cNvPr id="9" name="Picture 7" descr="chitin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4000"/>
            <a:ext cx="3733800" cy="14906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914400" y="1981200"/>
            <a:ext cx="1600200" cy="1676400"/>
          </a:xfrm>
          <a:prstGeom prst="ellipse">
            <a:avLst/>
          </a:prstGeom>
          <a:noFill/>
          <a:ln w="38100">
            <a:solidFill>
              <a:srgbClr val="FF9966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de-DE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1981200" y="3200400"/>
            <a:ext cx="4038600" cy="457200"/>
          </a:xfrm>
          <a:prstGeom prst="line">
            <a:avLst/>
          </a:prstGeom>
          <a:noFill/>
          <a:ln w="28575" cap="rnd">
            <a:solidFill>
              <a:srgbClr val="FF99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1828800" y="1524000"/>
            <a:ext cx="4191000" cy="457200"/>
          </a:xfrm>
          <a:prstGeom prst="line">
            <a:avLst/>
          </a:prstGeom>
          <a:noFill/>
          <a:ln w="28575" cap="rnd">
            <a:solidFill>
              <a:srgbClr val="FF99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>
            <a:off x="1752600" y="2743200"/>
            <a:ext cx="381000" cy="304800"/>
          </a:xfrm>
          <a:prstGeom prst="line">
            <a:avLst/>
          </a:prstGeom>
          <a:noFill/>
          <a:ln w="38100">
            <a:solidFill>
              <a:srgbClr val="CC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47800" y="2819400"/>
            <a:ext cx="228600" cy="228600"/>
          </a:xfrm>
          <a:prstGeom prst="line">
            <a:avLst/>
          </a:prstGeom>
          <a:noFill/>
          <a:ln w="38100">
            <a:solidFill>
              <a:srgbClr val="CC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786188" y="4514850"/>
            <a:ext cx="5281612" cy="1762125"/>
            <a:chOff x="2256" y="3072"/>
            <a:chExt cx="3327" cy="1110"/>
          </a:xfrm>
        </p:grpSpPr>
        <p:pic>
          <p:nvPicPr>
            <p:cNvPr id="47119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56" y="3072"/>
              <a:ext cx="3327" cy="1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20" name="Line 15"/>
            <p:cNvSpPr>
              <a:spLocks noChangeShapeType="1"/>
            </p:cNvSpPr>
            <p:nvPr/>
          </p:nvSpPr>
          <p:spPr bwMode="auto">
            <a:xfrm>
              <a:off x="4841" y="3642"/>
              <a:ext cx="0" cy="52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7121" name="Line 16"/>
            <p:cNvSpPr>
              <a:spLocks noChangeShapeType="1"/>
            </p:cNvSpPr>
            <p:nvPr/>
          </p:nvSpPr>
          <p:spPr bwMode="auto">
            <a:xfrm>
              <a:off x="3072" y="3648"/>
              <a:ext cx="0" cy="52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7122" name="Line 17"/>
            <p:cNvSpPr>
              <a:spLocks noChangeShapeType="1"/>
            </p:cNvSpPr>
            <p:nvPr/>
          </p:nvSpPr>
          <p:spPr bwMode="auto">
            <a:xfrm flipV="1">
              <a:off x="2256" y="4162"/>
              <a:ext cx="331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7123" name="Line 18"/>
            <p:cNvSpPr>
              <a:spLocks noChangeShapeType="1"/>
            </p:cNvSpPr>
            <p:nvPr/>
          </p:nvSpPr>
          <p:spPr bwMode="auto">
            <a:xfrm flipV="1">
              <a:off x="2256" y="3648"/>
              <a:ext cx="331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7124" name="Line 19"/>
            <p:cNvSpPr>
              <a:spLocks noChangeShapeType="1"/>
            </p:cNvSpPr>
            <p:nvPr/>
          </p:nvSpPr>
          <p:spPr bwMode="auto">
            <a:xfrm flipV="1">
              <a:off x="2256" y="3079"/>
              <a:ext cx="331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7125" name="Line 20"/>
            <p:cNvSpPr>
              <a:spLocks noChangeShapeType="1"/>
            </p:cNvSpPr>
            <p:nvPr/>
          </p:nvSpPr>
          <p:spPr bwMode="auto">
            <a:xfrm flipV="1">
              <a:off x="2256" y="3984"/>
              <a:ext cx="331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7126" name="Line 21"/>
            <p:cNvSpPr>
              <a:spLocks noChangeShapeType="1"/>
            </p:cNvSpPr>
            <p:nvPr/>
          </p:nvSpPr>
          <p:spPr bwMode="auto">
            <a:xfrm>
              <a:off x="2256" y="3072"/>
              <a:ext cx="0" cy="110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7127" name="Line 22"/>
            <p:cNvSpPr>
              <a:spLocks noChangeShapeType="1"/>
            </p:cNvSpPr>
            <p:nvPr/>
          </p:nvSpPr>
          <p:spPr bwMode="auto">
            <a:xfrm>
              <a:off x="5568" y="3072"/>
              <a:ext cx="0" cy="110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49834" y="44450"/>
            <a:ext cx="8479688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What is </a:t>
            </a:r>
            <a:r>
              <a:rPr lang="en-US" sz="2000" b="1" dirty="0" smtClean="0">
                <a:solidFill>
                  <a:schemeClr val="bg1"/>
                </a:solidFill>
                <a:sym typeface="Symbol" pitchFamily="18" charset="2"/>
              </a:rPr>
              <a:t></a:t>
            </a:r>
            <a:r>
              <a:rPr lang="en-US" sz="2000" b="1" dirty="0" smtClean="0">
                <a:solidFill>
                  <a:schemeClr val="bg1"/>
                </a:solidFill>
              </a:rPr>
              <a:t>-chitin?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sz="1000" dirty="0" err="1" smtClean="0">
                <a:solidFill>
                  <a:srgbClr val="BFBFBF"/>
                </a:solidFill>
              </a:rPr>
              <a:t>Nikolov</a:t>
            </a:r>
            <a:r>
              <a:rPr lang="en-GB" sz="1000" dirty="0" smtClean="0">
                <a:solidFill>
                  <a:srgbClr val="BFBFBF"/>
                </a:solidFill>
              </a:rPr>
              <a:t> et al.  Adv. Mater. 22 (2010), 519</a:t>
            </a:r>
            <a:endParaRPr lang="de-DE" sz="1000" dirty="0" smtClean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2757E-6 L 0 0.277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27798 L 0.07083 0.191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69942E-6 L 0.02309 -0.0423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-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7" grpId="2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536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27188"/>
            <a:ext cx="4445000" cy="4087812"/>
          </a:xfrm>
          <a:prstGeom prst="rect">
            <a:avLst/>
          </a:prstGeom>
          <a:noFill/>
          <a:ln w="9525">
            <a:solidFill>
              <a:srgbClr val="01637E"/>
            </a:solidFill>
            <a:miter lim="800000"/>
            <a:headEnd/>
            <a:tailEnd/>
          </a:ln>
        </p:spPr>
      </p:pic>
      <p:sp>
        <p:nvSpPr>
          <p:cNvPr id="153604" name="Oval 22"/>
          <p:cNvSpPr>
            <a:spLocks noChangeArrowheads="1"/>
          </p:cNvSpPr>
          <p:nvPr/>
        </p:nvSpPr>
        <p:spPr bwMode="auto">
          <a:xfrm>
            <a:off x="2971800" y="2438400"/>
            <a:ext cx="457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5" name="Text Box 26"/>
          <p:cNvSpPr txBox="1">
            <a:spLocks noChangeArrowheads="1"/>
          </p:cNvSpPr>
          <p:nvPr/>
        </p:nvSpPr>
        <p:spPr bwMode="auto">
          <a:xfrm>
            <a:off x="5334000" y="1608138"/>
            <a:ext cx="35052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002E80"/>
                </a:solidFill>
                <a:effectLst/>
                <a:latin typeface="Arial" pitchFamily="34" charset="0"/>
                <a:cs typeface="Arial" pitchFamily="34" charset="0"/>
              </a:rPr>
              <a:t>Hydrogen positions?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002E80"/>
                </a:solidFill>
                <a:effectLst/>
                <a:latin typeface="Arial" pitchFamily="34" charset="0"/>
                <a:cs typeface="Arial" pitchFamily="34" charset="0"/>
              </a:rPr>
              <a:t>H-bonding pattern ?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3606" name="Group 31"/>
          <p:cNvGrpSpPr>
            <a:grpSpLocks/>
          </p:cNvGrpSpPr>
          <p:nvPr/>
        </p:nvGrpSpPr>
        <p:grpSpPr bwMode="auto">
          <a:xfrm>
            <a:off x="5410200" y="2657475"/>
            <a:ext cx="3124200" cy="3057525"/>
            <a:chOff x="3312" y="2182"/>
            <a:chExt cx="1584" cy="1736"/>
          </a:xfrm>
        </p:grpSpPr>
        <p:pic>
          <p:nvPicPr>
            <p:cNvPr id="153607" name="Picture 21" descr="chem_str"/>
            <p:cNvPicPr>
              <a:picLocks noChangeAspect="1" noChangeArrowheads="1"/>
            </p:cNvPicPr>
            <p:nvPr/>
          </p:nvPicPr>
          <p:blipFill>
            <a:blip r:embed="rId4" cstate="print"/>
            <a:srcRect l="22221" t="5431" r="51852" b="72276"/>
            <a:stretch>
              <a:fillRect/>
            </a:stretch>
          </p:blipFill>
          <p:spPr bwMode="auto">
            <a:xfrm>
              <a:off x="3312" y="2448"/>
              <a:ext cx="1584" cy="1470"/>
            </a:xfrm>
            <a:prstGeom prst="rect">
              <a:avLst/>
            </a:prstGeom>
            <a:noFill/>
            <a:ln w="9525">
              <a:solidFill>
                <a:srgbClr val="01637E"/>
              </a:solidFill>
              <a:miter lim="800000"/>
              <a:headEnd/>
              <a:tailEnd/>
            </a:ln>
          </p:spPr>
        </p:pic>
        <p:sp>
          <p:nvSpPr>
            <p:cNvPr id="153608" name="Rectangle 27"/>
            <p:cNvSpPr>
              <a:spLocks noChangeArrowheads="1"/>
            </p:cNvSpPr>
            <p:nvPr/>
          </p:nvSpPr>
          <p:spPr bwMode="auto">
            <a:xfrm>
              <a:off x="3312" y="2182"/>
              <a:ext cx="1584" cy="3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1637E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two conformations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of </a:t>
              </a: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  <a:sym typeface="Symbol" pitchFamily="18" charset="2"/>
                </a:rPr>
                <a:t></a:t>
              </a: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-chitin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307975" y="1066800"/>
            <a:ext cx="5167313" cy="461963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108 atoms / </a:t>
            </a: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rgbClr val="E60202"/>
                </a:solidFill>
                <a:effectLst/>
                <a:latin typeface="Arial" pitchFamily="34" charset="0"/>
                <a:cs typeface="Arial" pitchFamily="34" charset="0"/>
              </a:rPr>
              <a:t>52</a:t>
            </a: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unknown H-positions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10" name="Line 30"/>
          <p:cNvSpPr>
            <a:spLocks noChangeShapeType="1"/>
          </p:cNvSpPr>
          <p:nvPr/>
        </p:nvSpPr>
        <p:spPr bwMode="auto">
          <a:xfrm>
            <a:off x="3429000" y="2819400"/>
            <a:ext cx="29718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3611" name="Line 23"/>
          <p:cNvSpPr>
            <a:spLocks noChangeShapeType="1"/>
          </p:cNvSpPr>
          <p:nvPr/>
        </p:nvSpPr>
        <p:spPr bwMode="auto">
          <a:xfrm>
            <a:off x="3429000" y="2819400"/>
            <a:ext cx="2971800" cy="137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3612" name="Oval 32"/>
          <p:cNvSpPr>
            <a:spLocks noChangeArrowheads="1"/>
          </p:cNvSpPr>
          <p:nvPr/>
        </p:nvSpPr>
        <p:spPr bwMode="auto">
          <a:xfrm>
            <a:off x="6424613" y="4210050"/>
            <a:ext cx="76200" cy="76200"/>
          </a:xfrm>
          <a:prstGeom prst="ellipse">
            <a:avLst/>
          </a:prstGeom>
          <a:solidFill>
            <a:srgbClr val="E60202"/>
          </a:solidFill>
          <a:ln w="47625" algn="ctr">
            <a:solidFill>
              <a:srgbClr val="E60202"/>
            </a:solidFill>
            <a:round/>
            <a:headEnd/>
            <a:tailEnd type="none" w="lg" len="lg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13" name="Oval 33"/>
          <p:cNvSpPr>
            <a:spLocks noChangeArrowheads="1"/>
          </p:cNvSpPr>
          <p:nvPr/>
        </p:nvSpPr>
        <p:spPr bwMode="auto">
          <a:xfrm>
            <a:off x="6457950" y="3762375"/>
            <a:ext cx="76200" cy="76200"/>
          </a:xfrm>
          <a:prstGeom prst="ellipse">
            <a:avLst/>
          </a:prstGeom>
          <a:solidFill>
            <a:srgbClr val="E60202"/>
          </a:solidFill>
          <a:ln w="47625" algn="ctr">
            <a:solidFill>
              <a:srgbClr val="E60202"/>
            </a:solidFill>
            <a:round/>
            <a:headEnd/>
            <a:tailEnd type="none" w="lg" len="lg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14" name="Oval 34"/>
          <p:cNvSpPr>
            <a:spLocks noChangeArrowheads="1"/>
          </p:cNvSpPr>
          <p:nvPr/>
        </p:nvSpPr>
        <p:spPr bwMode="auto">
          <a:xfrm>
            <a:off x="7329488" y="4157663"/>
            <a:ext cx="76200" cy="76200"/>
          </a:xfrm>
          <a:prstGeom prst="ellipse">
            <a:avLst/>
          </a:prstGeom>
          <a:solidFill>
            <a:srgbClr val="E60202"/>
          </a:solidFill>
          <a:ln w="47625" algn="ctr">
            <a:solidFill>
              <a:srgbClr val="E60202"/>
            </a:solidFill>
            <a:round/>
            <a:headEnd/>
            <a:tailEnd type="none" w="lg" len="lg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15" name="Oval 35"/>
          <p:cNvSpPr>
            <a:spLocks noChangeArrowheads="1"/>
          </p:cNvSpPr>
          <p:nvPr/>
        </p:nvSpPr>
        <p:spPr bwMode="auto">
          <a:xfrm>
            <a:off x="7358063" y="3748088"/>
            <a:ext cx="76200" cy="76200"/>
          </a:xfrm>
          <a:prstGeom prst="ellipse">
            <a:avLst/>
          </a:prstGeom>
          <a:solidFill>
            <a:srgbClr val="E60202"/>
          </a:solidFill>
          <a:ln w="47625" algn="ctr">
            <a:solidFill>
              <a:srgbClr val="E60202"/>
            </a:solidFill>
            <a:round/>
            <a:headEnd/>
            <a:tailEnd type="none" w="lg" len="lg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16" name="Rectangle 5"/>
          <p:cNvSpPr>
            <a:spLocks noChangeArrowheads="1"/>
          </p:cNvSpPr>
          <p:nvPr/>
        </p:nvSpPr>
        <p:spPr bwMode="auto">
          <a:xfrm>
            <a:off x="4766924" y="6611779"/>
            <a:ext cx="279435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dirty="0" err="1" smtClean="0">
                <a:solidFill>
                  <a:srgbClr val="BFBFBF"/>
                </a:solidFill>
              </a:rPr>
              <a:t>Minke</a:t>
            </a:r>
            <a:r>
              <a:rPr lang="en-US" sz="1000" dirty="0" smtClean="0">
                <a:solidFill>
                  <a:srgbClr val="BFBFBF"/>
                </a:solidFill>
              </a:rPr>
              <a:t> and Blackwell, J. Mol. Biol. 120, (1978)</a:t>
            </a:r>
            <a:endParaRPr lang="de-DE" sz="1000" dirty="0" smtClean="0">
              <a:solidFill>
                <a:srgbClr val="BFBFBF"/>
              </a:solidFill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9834" y="44450"/>
            <a:ext cx="8479688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What is </a:t>
            </a:r>
            <a:r>
              <a:rPr lang="en-US" sz="2000" b="1" dirty="0" smtClean="0">
                <a:solidFill>
                  <a:schemeClr val="bg1"/>
                </a:solidFill>
                <a:sym typeface="Symbol" pitchFamily="18" charset="2"/>
              </a:rPr>
              <a:t></a:t>
            </a:r>
            <a:r>
              <a:rPr lang="en-US" sz="2000" b="1" dirty="0" smtClean="0">
                <a:solidFill>
                  <a:schemeClr val="bg1"/>
                </a:solidFill>
              </a:rPr>
              <a:t>-chitin?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54626" name="Text Box 4"/>
          <p:cNvSpPr txBox="1">
            <a:spLocks noChangeArrowheads="1"/>
          </p:cNvSpPr>
          <p:nvPr/>
        </p:nvSpPr>
        <p:spPr bwMode="auto">
          <a:xfrm>
            <a:off x="3886200" y="9144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002E80"/>
                </a:solidFill>
                <a:effectLst/>
                <a:latin typeface="Arial" pitchFamily="34" charset="0"/>
                <a:cs typeface="Arial" pitchFamily="34" charset="0"/>
              </a:rPr>
              <a:t>CPU time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4627" name="Text Box 5"/>
          <p:cNvSpPr txBox="1">
            <a:spLocks noChangeArrowheads="1"/>
          </p:cNvSpPr>
          <p:nvPr/>
        </p:nvSpPr>
        <p:spPr bwMode="auto">
          <a:xfrm>
            <a:off x="5867400" y="914400"/>
            <a:ext cx="122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002E80"/>
                </a:solidFill>
                <a:effectLst/>
                <a:latin typeface="Arial" pitchFamily="34" charset="0"/>
                <a:cs typeface="Arial" pitchFamily="34" charset="0"/>
              </a:rPr>
              <a:t>Accuracy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6200" y="1524000"/>
            <a:ext cx="4343400" cy="1524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60202"/>
              </a:buClr>
              <a:buSzPts val="2400"/>
              <a:buFont typeface="Arial" pitchFamily="34" charset="0"/>
              <a:buChar char="•"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E60202"/>
                </a:solidFill>
                <a:effectLst/>
                <a:latin typeface="Arial" pitchFamily="34" charset="0"/>
                <a:cs typeface="Arial" pitchFamily="34" charset="0"/>
              </a:rPr>
              <a:t>Empirical Potentials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Geometry optimization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Molecular Dynamics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(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universal force field)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4629" name="Text Box 7"/>
          <p:cNvSpPr txBox="1">
            <a:spLocks noChangeArrowheads="1"/>
          </p:cNvSpPr>
          <p:nvPr/>
        </p:nvSpPr>
        <p:spPr bwMode="auto">
          <a:xfrm>
            <a:off x="3861450" y="1920875"/>
            <a:ext cx="1981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~10 min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075363" y="4860925"/>
            <a:ext cx="706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High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4631" name="Text Box 9"/>
          <p:cNvSpPr txBox="1">
            <a:spLocks noChangeArrowheads="1"/>
          </p:cNvSpPr>
          <p:nvPr/>
        </p:nvSpPr>
        <p:spPr bwMode="auto">
          <a:xfrm>
            <a:off x="6096000" y="1905000"/>
            <a:ext cx="650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Low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533775" y="4846638"/>
            <a:ext cx="1517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~10000 min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810000" y="3413125"/>
            <a:ext cx="1235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~500 min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5922963" y="3413125"/>
            <a:ext cx="1087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Medium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4635" name="Text Box 17"/>
          <p:cNvSpPr txBox="1">
            <a:spLocks noChangeArrowheads="1"/>
          </p:cNvSpPr>
          <p:nvPr/>
        </p:nvSpPr>
        <p:spPr bwMode="auto">
          <a:xfrm>
            <a:off x="7686675" y="914400"/>
            <a:ext cx="1314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002E80"/>
                </a:solidFill>
                <a:effectLst/>
                <a:latin typeface="Arial" pitchFamily="34" charset="0"/>
                <a:cs typeface="Arial" pitchFamily="34" charset="0"/>
              </a:rPr>
              <a:t>Resulting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002E80"/>
                </a:solidFill>
                <a:effectLst/>
                <a:latin typeface="Arial" pitchFamily="34" charset="0"/>
                <a:cs typeface="Arial" pitchFamily="34" charset="0"/>
              </a:rPr>
              <a:t>structures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4636" name="Text Box 18"/>
          <p:cNvSpPr txBox="1">
            <a:spLocks noChangeArrowheads="1"/>
          </p:cNvSpPr>
          <p:nvPr/>
        </p:nvSpPr>
        <p:spPr bwMode="auto">
          <a:xfrm>
            <a:off x="7620000" y="1905000"/>
            <a:ext cx="1314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~10</a:t>
            </a:r>
            <a:r>
              <a:rPr kumimoji="0" lang="en-US" sz="1800" b="1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7696200" y="3413125"/>
            <a:ext cx="1250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~10</a:t>
            </a:r>
            <a:r>
              <a:rPr kumimoji="0" lang="en-US" sz="1800" b="1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7679375" y="4876800"/>
            <a:ext cx="1435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~10</a:t>
            </a:r>
            <a:r>
              <a:rPr kumimoji="0" lang="en-US" sz="1800" b="1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27"/>
          <p:cNvSpPr>
            <a:spLocks noChangeArrowheads="1"/>
          </p:cNvSpPr>
          <p:nvPr/>
        </p:nvSpPr>
        <p:spPr bwMode="auto">
          <a:xfrm>
            <a:off x="127000" y="2957513"/>
            <a:ext cx="434340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60202"/>
              </a:buClr>
              <a:buSzPts val="2400"/>
              <a:buFont typeface="Arial" pitchFamily="34" charset="0"/>
              <a:buChar char="•"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E60202"/>
                </a:solidFill>
                <a:effectLst/>
                <a:latin typeface="Arial" pitchFamily="34" charset="0"/>
                <a:cs typeface="Arial" pitchFamily="34" charset="0"/>
              </a:rPr>
              <a:t>Tight Binding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E60202"/>
                </a:solidFill>
                <a:effectLst/>
                <a:latin typeface="Arial" pitchFamily="34" charset="0"/>
                <a:cs typeface="Arial" pitchFamily="34" charset="0"/>
              </a:rPr>
              <a:t>    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(SCC-DFTB)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Geometry optimization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SPHIngX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auto">
          <a:xfrm>
            <a:off x="127000" y="4511675"/>
            <a:ext cx="43434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60202"/>
              </a:buClr>
              <a:buSzPts val="2400"/>
              <a:buFont typeface="Arial" pitchFamily="34" charset="0"/>
              <a:buChar char="•"/>
              <a:tabLst/>
            </a:pP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E60202"/>
                </a:solidFill>
                <a:effectLst/>
                <a:latin typeface="Arial" pitchFamily="34" charset="0"/>
                <a:cs typeface="Arial" pitchFamily="34" charset="0"/>
              </a:rPr>
              <a:t>DFT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(PWs, PBE-GGA)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Geometry Optimization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 (SPHIngX)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49834" y="44450"/>
            <a:ext cx="8479688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Hierarchy of theoretical methods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sz="1000" dirty="0" err="1" smtClean="0">
                <a:solidFill>
                  <a:srgbClr val="BFBFBF"/>
                </a:solidFill>
              </a:rPr>
              <a:t>Nikolov</a:t>
            </a:r>
            <a:r>
              <a:rPr lang="en-GB" sz="1000" dirty="0" smtClean="0">
                <a:solidFill>
                  <a:srgbClr val="BFBFBF"/>
                </a:solidFill>
              </a:rPr>
              <a:t> et al.  Adv. Mater. 22 (2010), 519</a:t>
            </a:r>
            <a:endParaRPr lang="de-DE" sz="1000" dirty="0" smtClean="0">
              <a:solidFill>
                <a:srgbClr val="BFBFBF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3687877" y="6008923"/>
            <a:ext cx="2095445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de-DE" sz="2300" b="1" dirty="0" smtClean="0">
                <a:solidFill>
                  <a:srgbClr val="FF0000"/>
                </a:solidFill>
              </a:rPr>
              <a:t>C</a:t>
            </a:r>
            <a:r>
              <a:rPr lang="de-DE" sz="2300" b="1" dirty="0" smtClean="0"/>
              <a:t>, </a:t>
            </a:r>
            <a:r>
              <a:rPr lang="de-DE" sz="2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de-DE" sz="2300" b="1" dirty="0" smtClean="0"/>
              <a:t>    </a:t>
            </a:r>
            <a:r>
              <a:rPr lang="de-DE" sz="2300" b="1" dirty="0" smtClean="0">
                <a:solidFill>
                  <a:srgbClr val="0033CC"/>
                </a:solidFill>
              </a:rPr>
              <a:t>N</a:t>
            </a:r>
            <a:r>
              <a:rPr lang="de-DE" sz="2300" b="1" dirty="0" smtClean="0"/>
              <a:t>      </a:t>
            </a:r>
            <a:r>
              <a:rPr lang="de-DE" sz="2300" b="1" dirty="0" smtClean="0">
                <a:solidFill>
                  <a:schemeClr val="bg1"/>
                </a:solidFill>
              </a:rPr>
              <a:t>H</a:t>
            </a:r>
            <a:endParaRPr lang="de-DE" sz="23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625" y="4346367"/>
            <a:ext cx="3346973" cy="1893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BCEAB96-9EE8-4BFB-8AEE-E040B3B5902F}" type="slidenum">
              <a:rPr lang="en-US" smtClean="0"/>
              <a:pPr/>
              <a:t>25</a:t>
            </a:fld>
            <a:endParaRPr lang="en-US" smtClean="0"/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19400"/>
            <a:ext cx="4495800" cy="3163888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205484"/>
            </a:solidFill>
            <a:miter lim="800000"/>
            <a:headEnd/>
            <a:tailEnd type="none" w="lg" len="lg"/>
          </a:ln>
        </p:spPr>
      </p:pic>
      <p:sp>
        <p:nvSpPr>
          <p:cNvPr id="208899" name="AutoShape 3"/>
          <p:cNvSpPr>
            <a:spLocks noChangeArrowheads="1"/>
          </p:cNvSpPr>
          <p:nvPr/>
        </p:nvSpPr>
        <p:spPr bwMode="auto">
          <a:xfrm rot="10800000" flipH="1">
            <a:off x="2897827" y="3119476"/>
            <a:ext cx="1578638" cy="1248013"/>
          </a:xfrm>
          <a:custGeom>
            <a:avLst/>
            <a:gdLst>
              <a:gd name="T0" fmla="*/ 1205073 w 21600"/>
              <a:gd name="T1" fmla="*/ 0 h 21600"/>
              <a:gd name="T2" fmla="*/ 1205073 w 21600"/>
              <a:gd name="T3" fmla="*/ 1243831 h 21600"/>
              <a:gd name="T4" fmla="*/ 257888 w 21600"/>
              <a:gd name="T5" fmla="*/ 2209800 h 21600"/>
              <a:gd name="T6" fmla="*/ 1720850 w 21600"/>
              <a:gd name="T7" fmla="*/ 621915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noFill/>
          <a:ln w="25400" algn="ctr">
            <a:solidFill>
              <a:srgbClr val="336699"/>
            </a:solidFill>
            <a:miter lim="800000"/>
            <a:headEnd/>
            <a:tailEnd type="none" w="lg" len="lg"/>
          </a:ln>
        </p:spPr>
        <p:txBody>
          <a:bodyPr wrap="square" anchor="ctr">
            <a:spAutoFit/>
          </a:bodyPr>
          <a:lstStyle/>
          <a:p>
            <a:endParaRPr lang="de-DE"/>
          </a:p>
        </p:txBody>
      </p:sp>
      <p:sp>
        <p:nvSpPr>
          <p:cNvPr id="208901" name="AutoShape 5"/>
          <p:cNvSpPr>
            <a:spLocks noChangeArrowheads="1"/>
          </p:cNvSpPr>
          <p:nvPr/>
        </p:nvSpPr>
        <p:spPr bwMode="auto">
          <a:xfrm>
            <a:off x="3276600" y="5410200"/>
            <a:ext cx="1219200" cy="762000"/>
          </a:xfrm>
          <a:prstGeom prst="leftArrow">
            <a:avLst>
              <a:gd name="adj1" fmla="val 50000"/>
              <a:gd name="adj2" fmla="val 40000"/>
            </a:avLst>
          </a:prstGeom>
          <a:noFill/>
          <a:ln w="25400" algn="ctr">
            <a:solidFill>
              <a:srgbClr val="336699"/>
            </a:solidFill>
            <a:miter lim="800000"/>
            <a:headEnd/>
            <a:tailEnd type="none" w="lg" len="lg"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pic>
        <p:nvPicPr>
          <p:cNvPr id="410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725" y="722313"/>
            <a:ext cx="410527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Line 8"/>
          <p:cNvSpPr>
            <a:spLocks noChangeShapeType="1"/>
          </p:cNvSpPr>
          <p:nvPr/>
        </p:nvSpPr>
        <p:spPr bwMode="auto">
          <a:xfrm flipV="1">
            <a:off x="214313" y="2586038"/>
            <a:ext cx="0" cy="620712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lg" len="lg"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4106" name="Line 9"/>
          <p:cNvSpPr>
            <a:spLocks noChangeShapeType="1"/>
          </p:cNvSpPr>
          <p:nvPr/>
        </p:nvSpPr>
        <p:spPr bwMode="auto">
          <a:xfrm>
            <a:off x="222250" y="3217863"/>
            <a:ext cx="457200" cy="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lg" len="lg"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4107" name="Text Box 10"/>
          <p:cNvSpPr txBox="1">
            <a:spLocks noChangeArrowheads="1"/>
          </p:cNvSpPr>
          <p:nvPr/>
        </p:nvSpPr>
        <p:spPr bwMode="auto">
          <a:xfrm>
            <a:off x="42863" y="2203450"/>
            <a:ext cx="325437" cy="396875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c</a:t>
            </a:r>
          </a:p>
        </p:txBody>
      </p:sp>
      <p:sp>
        <p:nvSpPr>
          <p:cNvPr id="4108" name="Text Box 11"/>
          <p:cNvSpPr txBox="1">
            <a:spLocks noChangeArrowheads="1"/>
          </p:cNvSpPr>
          <p:nvPr/>
        </p:nvSpPr>
        <p:spPr bwMode="auto">
          <a:xfrm>
            <a:off x="692150" y="2984500"/>
            <a:ext cx="339725" cy="396875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b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9834" y="44450"/>
            <a:ext cx="8479688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2000" b="1" dirty="0" err="1" smtClean="0">
                <a:solidFill>
                  <a:schemeClr val="bg1"/>
                </a:solidFill>
              </a:rPr>
              <a:t>Ab</a:t>
            </a:r>
            <a:r>
              <a:rPr lang="en-US" sz="2000" b="1" dirty="0" smtClean="0">
                <a:solidFill>
                  <a:schemeClr val="bg1"/>
                </a:solidFill>
              </a:rPr>
              <a:t> initio prediction of </a:t>
            </a:r>
            <a:r>
              <a:rPr lang="el-GR" sz="2000" b="1" dirty="0" smtClean="0">
                <a:solidFill>
                  <a:schemeClr val="bg1"/>
                </a:solidFill>
              </a:rPr>
              <a:t>α</a:t>
            </a:r>
            <a:r>
              <a:rPr lang="en-US" sz="2000" b="1" dirty="0" smtClean="0">
                <a:solidFill>
                  <a:schemeClr val="bg1"/>
                </a:solidFill>
              </a:rPr>
              <a:t>-chitin elastic properties</a:t>
            </a:r>
            <a:endParaRPr lang="de-DE" sz="2000" b="1" dirty="0" smtClean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47579" y="3396352"/>
            <a:ext cx="1864613" cy="4154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100" b="1" dirty="0" smtClean="0">
                <a:solidFill>
                  <a:srgbClr val="FF0000"/>
                </a:solidFill>
              </a:rPr>
              <a:t>C</a:t>
            </a:r>
            <a:r>
              <a:rPr lang="de-DE" sz="2100" b="1" dirty="0" smtClean="0"/>
              <a:t>, </a:t>
            </a:r>
            <a:r>
              <a:rPr lang="de-DE" sz="2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de-DE" sz="2100" b="1" dirty="0" smtClean="0"/>
              <a:t>    </a:t>
            </a:r>
            <a:r>
              <a:rPr lang="de-DE" sz="2100" b="1" dirty="0" smtClean="0">
                <a:solidFill>
                  <a:srgbClr val="0033CC"/>
                </a:solidFill>
              </a:rPr>
              <a:t>N</a:t>
            </a:r>
            <a:r>
              <a:rPr lang="de-DE" sz="2100" b="1" dirty="0" smtClean="0"/>
              <a:t>      </a:t>
            </a:r>
            <a:r>
              <a:rPr lang="de-DE" sz="2100" b="1" dirty="0" smtClean="0">
                <a:solidFill>
                  <a:schemeClr val="bg1"/>
                </a:solidFill>
              </a:rPr>
              <a:t>H</a:t>
            </a:r>
            <a:endParaRPr lang="de-DE" sz="2100" b="1" dirty="0">
              <a:solidFill>
                <a:schemeClr val="bg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sz="1000" dirty="0" err="1" smtClean="0">
                <a:solidFill>
                  <a:srgbClr val="BFBFBF"/>
                </a:solidFill>
              </a:rPr>
              <a:t>Nikolov</a:t>
            </a:r>
            <a:r>
              <a:rPr lang="en-GB" sz="1000" dirty="0" smtClean="0">
                <a:solidFill>
                  <a:srgbClr val="BFBFBF"/>
                </a:solidFill>
              </a:rPr>
              <a:t> et al.  Adv. Mater. 22 (2010), 519</a:t>
            </a:r>
            <a:endParaRPr lang="de-DE" sz="1000" dirty="0" smtClean="0">
              <a:solidFill>
                <a:srgbClr val="BFBFBF"/>
              </a:solidFill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922472" y="686613"/>
            <a:ext cx="3886000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1700" i="1" dirty="0" err="1"/>
              <a:t>Ab</a:t>
            </a:r>
            <a:r>
              <a:rPr lang="en-GB" sz="1700" i="1" dirty="0"/>
              <a:t> initio</a:t>
            </a:r>
            <a:r>
              <a:rPr lang="en-GB" sz="1700" dirty="0"/>
              <a:t> calculations: </a:t>
            </a:r>
            <a:endParaRPr lang="en-GB" sz="1700" dirty="0" smtClean="0"/>
          </a:p>
          <a:p>
            <a:pPr algn="l"/>
            <a:r>
              <a:rPr lang="en-GB" sz="1700" i="1" dirty="0" smtClean="0"/>
              <a:t>a </a:t>
            </a:r>
            <a:r>
              <a:rPr lang="en-GB" sz="1700" dirty="0"/>
              <a:t>= 4.98 Å; </a:t>
            </a:r>
            <a:r>
              <a:rPr lang="en-GB" sz="1700" i="1" dirty="0"/>
              <a:t>b </a:t>
            </a:r>
            <a:r>
              <a:rPr lang="en-GB" sz="1700" dirty="0"/>
              <a:t>= 19.32 Å; </a:t>
            </a:r>
            <a:r>
              <a:rPr lang="en-GB" sz="1700" i="1" dirty="0"/>
              <a:t>c </a:t>
            </a:r>
            <a:r>
              <a:rPr lang="en-GB" sz="1700" dirty="0"/>
              <a:t>= 10.45 Å</a:t>
            </a:r>
          </a:p>
          <a:p>
            <a:pPr algn="l"/>
            <a:r>
              <a:rPr lang="en-GB" sz="1700" dirty="0"/>
              <a:t>(this study)</a:t>
            </a:r>
          </a:p>
          <a:p>
            <a:pPr algn="l"/>
            <a:endParaRPr lang="en-GB" sz="1700" dirty="0"/>
          </a:p>
          <a:p>
            <a:pPr algn="l"/>
            <a:r>
              <a:rPr lang="en-GB" sz="1700" i="1" dirty="0"/>
              <a:t>Exp. </a:t>
            </a:r>
            <a:r>
              <a:rPr lang="en-GB" sz="1700" i="1" dirty="0" smtClean="0"/>
              <a:t>measured        </a:t>
            </a:r>
          </a:p>
          <a:p>
            <a:pPr algn="l"/>
            <a:r>
              <a:rPr lang="en-GB" sz="1700" i="1" dirty="0" smtClean="0"/>
              <a:t>a </a:t>
            </a:r>
            <a:r>
              <a:rPr lang="en-GB" sz="1700" dirty="0"/>
              <a:t>= 4.74 Å; </a:t>
            </a:r>
            <a:r>
              <a:rPr lang="en-GB" sz="1700" i="1" dirty="0"/>
              <a:t>b </a:t>
            </a:r>
            <a:r>
              <a:rPr lang="en-GB" sz="1700" dirty="0"/>
              <a:t>= 18.86 Å; </a:t>
            </a:r>
            <a:r>
              <a:rPr lang="en-GB" sz="1700" i="1" dirty="0"/>
              <a:t>c </a:t>
            </a:r>
            <a:r>
              <a:rPr lang="en-GB" sz="1700" dirty="0"/>
              <a:t>= 10.32 Å</a:t>
            </a:r>
          </a:p>
          <a:p>
            <a:pPr algn="l"/>
            <a:r>
              <a:rPr lang="en-GB" sz="1700" dirty="0"/>
              <a:t>(</a:t>
            </a:r>
            <a:r>
              <a:rPr lang="en-GB" sz="1700" dirty="0" err="1"/>
              <a:t>Minke</a:t>
            </a:r>
            <a:r>
              <a:rPr lang="en-GB" sz="1700" dirty="0"/>
              <a:t> &amp; Blackwell J. Mol. Biol. 1978)</a:t>
            </a:r>
            <a:r>
              <a:rPr lang="en-US" sz="1700" dirty="0"/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8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8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8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9" grpId="0" animBg="1"/>
      <p:bldP spid="208901" grpId="0" animBg="1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0" name="Rectangle 2"/>
          <p:cNvSpPr>
            <a:spLocks noChangeArrowheads="1"/>
          </p:cNvSpPr>
          <p:nvPr/>
        </p:nvSpPr>
        <p:spPr bwMode="auto">
          <a:xfrm>
            <a:off x="491704" y="1078246"/>
            <a:ext cx="7608500" cy="496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Motivation</a:t>
            </a: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Structure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property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overview</a:t>
            </a:r>
            <a:endParaRPr lang="de-DE" sz="28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Ab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initio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prediction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of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chitin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(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structure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,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stiffness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)</a:t>
            </a: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Ab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initio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prediction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of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calcite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(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dopant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effects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on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structure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)</a:t>
            </a: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Multiscale modeling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of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stiffness</a:t>
            </a:r>
            <a:endParaRPr lang="de-DE" sz="28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Summary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conclusions</a:t>
            </a:r>
            <a:endParaRPr lang="de-DE" sz="28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22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30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22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Overview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Pfeil nach rechts 4"/>
          <p:cNvSpPr/>
          <p:nvPr/>
        </p:nvSpPr>
        <p:spPr>
          <a:xfrm rot="1290553" flipH="1">
            <a:off x="10681785" y="3421152"/>
            <a:ext cx="923026" cy="534838"/>
          </a:xfrm>
          <a:prstGeom prst="rightArrow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606687" y="6606574"/>
            <a:ext cx="207620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100" dirty="0" err="1" smtClean="0">
                <a:solidFill>
                  <a:srgbClr val="BFBFBF"/>
                </a:solidFill>
              </a:rPr>
              <a:t>Raabe</a:t>
            </a:r>
            <a:r>
              <a:rPr lang="en-US" sz="1100" dirty="0" smtClean="0">
                <a:solidFill>
                  <a:srgbClr val="BFBFBF"/>
                </a:solidFill>
              </a:rPr>
              <a:t>: Adv. Mater. 14 (2002)</a:t>
            </a:r>
            <a:endParaRPr lang="de-DE" sz="11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90932E-6 L -0.33976 0.0039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0" y="6597959"/>
            <a:ext cx="283763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100" dirty="0" err="1">
                <a:solidFill>
                  <a:srgbClr val="BFBFBF"/>
                </a:solidFill>
              </a:rPr>
              <a:t>Ab</a:t>
            </a:r>
            <a:r>
              <a:rPr lang="en-US" sz="1100" dirty="0">
                <a:solidFill>
                  <a:srgbClr val="BFBFBF"/>
                </a:solidFill>
              </a:rPr>
              <a:t> initio study of calcite substituted by Mg </a:t>
            </a:r>
            <a:endParaRPr lang="cs-CZ" sz="1100" dirty="0">
              <a:solidFill>
                <a:srgbClr val="BFBFBF"/>
              </a:solidFill>
            </a:endParaRPr>
          </a:p>
        </p:txBody>
      </p:sp>
      <p:pic>
        <p:nvPicPr>
          <p:cNvPr id="4" name="Picture 34" descr="CaMg_33618"/>
          <p:cNvPicPr>
            <a:picLocks noChangeAspect="1" noChangeArrowheads="1"/>
          </p:cNvPicPr>
          <p:nvPr/>
        </p:nvPicPr>
        <p:blipFill>
          <a:blip r:embed="rId3" cstate="print"/>
          <a:srcRect l="19608" t="7843" r="19608" b="5882"/>
          <a:stretch>
            <a:fillRect/>
          </a:stretch>
        </p:blipFill>
        <p:spPr bwMode="auto">
          <a:xfrm>
            <a:off x="4540250" y="4343400"/>
            <a:ext cx="18605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9"/>
          <p:cNvGraphicFramePr>
            <a:graphicFrameLocks noChangeAspect="1"/>
          </p:cNvGraphicFramePr>
          <p:nvPr/>
        </p:nvGraphicFramePr>
        <p:xfrm>
          <a:off x="914400" y="977900"/>
          <a:ext cx="3657600" cy="2451100"/>
        </p:xfrm>
        <a:graphic>
          <a:graphicData uri="http://schemas.openxmlformats.org/presentationml/2006/ole">
            <p:oleObj spid="_x0000_s460802" name="Chart" r:id="rId4" imgW="4590993" imgH="3076719" progId="Excel.Sheet.8">
              <p:embed/>
            </p:oleObj>
          </a:graphicData>
        </a:graphic>
      </p:graphicFrame>
      <p:sp>
        <p:nvSpPr>
          <p:cNvPr id="8" name="Text Box 521"/>
          <p:cNvSpPr txBox="1">
            <a:spLocks noChangeArrowheads="1"/>
          </p:cNvSpPr>
          <p:nvPr/>
        </p:nvSpPr>
        <p:spPr bwMode="auto">
          <a:xfrm>
            <a:off x="228600" y="1981200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Etot [eV/atom]</a:t>
            </a:r>
          </a:p>
        </p:txBody>
      </p:sp>
      <p:sp>
        <p:nvSpPr>
          <p:cNvPr id="9" name="Text Box 521"/>
          <p:cNvSpPr txBox="1">
            <a:spLocks noChangeArrowheads="1"/>
          </p:cNvSpPr>
          <p:nvPr/>
        </p:nvSpPr>
        <p:spPr bwMode="auto">
          <a:xfrm>
            <a:off x="2362200" y="3352800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Volume [A^3/atom]</a:t>
            </a:r>
          </a:p>
        </p:txBody>
      </p:sp>
      <p:sp>
        <p:nvSpPr>
          <p:cNvPr id="10" name="Line 17"/>
          <p:cNvSpPr>
            <a:spLocks noChangeShapeType="1"/>
          </p:cNvSpPr>
          <p:nvPr/>
        </p:nvSpPr>
        <p:spPr bwMode="auto">
          <a:xfrm flipV="1">
            <a:off x="1295400" y="2895600"/>
            <a:ext cx="1295400" cy="152400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de-DE"/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 flipH="1" flipV="1">
            <a:off x="2667000" y="2743200"/>
            <a:ext cx="609600" cy="167640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de-DE"/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 flipH="1" flipV="1">
            <a:off x="2743200" y="2590800"/>
            <a:ext cx="2362200" cy="182880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de-DE"/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 flipH="1" flipV="1">
            <a:off x="2667000" y="2438400"/>
            <a:ext cx="2743200" cy="106680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de-DE"/>
          </a:p>
        </p:txBody>
      </p:sp>
      <p:sp>
        <p:nvSpPr>
          <p:cNvPr id="14" name="Line 21"/>
          <p:cNvSpPr>
            <a:spLocks noChangeShapeType="1"/>
          </p:cNvSpPr>
          <p:nvPr/>
        </p:nvSpPr>
        <p:spPr bwMode="auto">
          <a:xfrm flipH="1">
            <a:off x="2514600" y="1600200"/>
            <a:ext cx="2895600" cy="68580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de-DE"/>
          </a:p>
        </p:txBody>
      </p:sp>
      <p:sp>
        <p:nvSpPr>
          <p:cNvPr id="15" name="Text Box 521"/>
          <p:cNvSpPr txBox="1">
            <a:spLocks noChangeArrowheads="1"/>
          </p:cNvSpPr>
          <p:nvPr/>
        </p:nvSpPr>
        <p:spPr bwMode="auto">
          <a:xfrm>
            <a:off x="0" y="6248400"/>
            <a:ext cx="1066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/>
              <a:t>1 Mg-atom</a:t>
            </a:r>
          </a:p>
        </p:txBody>
      </p:sp>
      <p:sp>
        <p:nvSpPr>
          <p:cNvPr id="16" name="Text Box 521"/>
          <p:cNvSpPr txBox="1">
            <a:spLocks noChangeArrowheads="1"/>
          </p:cNvSpPr>
          <p:nvPr/>
        </p:nvSpPr>
        <p:spPr bwMode="auto">
          <a:xfrm>
            <a:off x="1295400" y="685800"/>
            <a:ext cx="76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/>
              <a:t>MgCO</a:t>
            </a:r>
            <a:r>
              <a:rPr lang="en-US" sz="1200" b="1" baseline="-25000"/>
              <a:t>3</a:t>
            </a:r>
          </a:p>
        </p:txBody>
      </p:sp>
      <p:sp>
        <p:nvSpPr>
          <p:cNvPr id="17" name="Text Box 521"/>
          <p:cNvSpPr txBox="1">
            <a:spLocks noChangeArrowheads="1"/>
          </p:cNvSpPr>
          <p:nvPr/>
        </p:nvSpPr>
        <p:spPr bwMode="auto">
          <a:xfrm>
            <a:off x="4038600" y="2514600"/>
            <a:ext cx="76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/>
              <a:t>CaCO</a:t>
            </a:r>
            <a:r>
              <a:rPr lang="en-US" sz="1200" b="1" baseline="-25000"/>
              <a:t>3</a:t>
            </a: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flipH="1" flipV="1">
            <a:off x="4114800" y="2438400"/>
            <a:ext cx="304800" cy="7620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de-DE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1600200" y="914400"/>
            <a:ext cx="76200" cy="30480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de-DE"/>
          </a:p>
        </p:txBody>
      </p:sp>
      <p:sp>
        <p:nvSpPr>
          <p:cNvPr id="20" name="Text Box 521"/>
          <p:cNvSpPr txBox="1">
            <a:spLocks noChangeArrowheads="1"/>
          </p:cNvSpPr>
          <p:nvPr/>
        </p:nvSpPr>
        <p:spPr bwMode="auto">
          <a:xfrm>
            <a:off x="2743200" y="6248400"/>
            <a:ext cx="1066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/>
              <a:t>2 Mg-atoms</a:t>
            </a:r>
          </a:p>
        </p:txBody>
      </p:sp>
      <p:sp>
        <p:nvSpPr>
          <p:cNvPr id="21" name="Text Box 521"/>
          <p:cNvSpPr txBox="1">
            <a:spLocks noChangeArrowheads="1"/>
          </p:cNvSpPr>
          <p:nvPr/>
        </p:nvSpPr>
        <p:spPr bwMode="auto">
          <a:xfrm>
            <a:off x="4953000" y="6248400"/>
            <a:ext cx="1066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/>
              <a:t>3 Mg-atoms</a:t>
            </a:r>
          </a:p>
        </p:txBody>
      </p:sp>
      <p:sp>
        <p:nvSpPr>
          <p:cNvPr id="22" name="Text Box 521"/>
          <p:cNvSpPr txBox="1">
            <a:spLocks noChangeArrowheads="1"/>
          </p:cNvSpPr>
          <p:nvPr/>
        </p:nvSpPr>
        <p:spPr bwMode="auto">
          <a:xfrm>
            <a:off x="7467600" y="3276600"/>
            <a:ext cx="1066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/>
              <a:t>4 Mg-atoms</a:t>
            </a:r>
          </a:p>
        </p:txBody>
      </p:sp>
      <p:sp>
        <p:nvSpPr>
          <p:cNvPr id="23" name="Text Box 521"/>
          <p:cNvSpPr txBox="1">
            <a:spLocks noChangeArrowheads="1"/>
          </p:cNvSpPr>
          <p:nvPr/>
        </p:nvSpPr>
        <p:spPr bwMode="auto">
          <a:xfrm>
            <a:off x="7467600" y="1524000"/>
            <a:ext cx="1066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/>
              <a:t>5 Mg-atoms</a:t>
            </a:r>
          </a:p>
        </p:txBody>
      </p:sp>
      <p:pic>
        <p:nvPicPr>
          <p:cNvPr id="24" name="Picture 32" descr="CaMg_15618"/>
          <p:cNvPicPr>
            <a:picLocks noChangeAspect="1" noChangeArrowheads="1"/>
          </p:cNvPicPr>
          <p:nvPr/>
        </p:nvPicPr>
        <p:blipFill>
          <a:blip r:embed="rId5" cstate="print"/>
          <a:srcRect l="17647" t="7843" r="14706" b="5882"/>
          <a:stretch>
            <a:fillRect/>
          </a:stretch>
        </p:blipFill>
        <p:spPr bwMode="auto">
          <a:xfrm>
            <a:off x="228600" y="4419600"/>
            <a:ext cx="1981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3" descr="CaMg_24618"/>
          <p:cNvPicPr>
            <a:picLocks noChangeAspect="1" noChangeArrowheads="1"/>
          </p:cNvPicPr>
          <p:nvPr/>
        </p:nvPicPr>
        <p:blipFill>
          <a:blip r:embed="rId6" cstate="print"/>
          <a:srcRect l="18605" t="9302" r="18605" b="6976"/>
          <a:stretch>
            <a:fillRect/>
          </a:stretch>
        </p:blipFill>
        <p:spPr bwMode="auto">
          <a:xfrm>
            <a:off x="2362200" y="44196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5" descr="CaMg_4261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911" t="7961" r="19403" b="6468"/>
          <a:stretch>
            <a:fillRect/>
          </a:stretch>
        </p:blipFill>
        <p:spPr bwMode="auto">
          <a:xfrm>
            <a:off x="5410200" y="2438400"/>
            <a:ext cx="19351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6" descr="CaMg_5161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867" t="7547" r="18867" b="6918"/>
          <a:stretch>
            <a:fillRect/>
          </a:stretch>
        </p:blipFill>
        <p:spPr bwMode="auto">
          <a:xfrm>
            <a:off x="5486400" y="533400"/>
            <a:ext cx="184943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9"/>
          <p:cNvSpPr txBox="1">
            <a:spLocks noChangeArrowheads="1"/>
          </p:cNvSpPr>
          <p:nvPr/>
        </p:nvSpPr>
        <p:spPr bwMode="auto">
          <a:xfrm>
            <a:off x="57150" y="44450"/>
            <a:ext cx="80438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Mg</a:t>
            </a:r>
            <a:r>
              <a:rPr kumimoji="0" lang="en-US" sz="2000" b="1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</a:t>
            </a:r>
            <a:r>
              <a:rPr kumimoji="0" lang="en-US" sz="2000" b="1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(CO</a:t>
            </a:r>
            <a:r>
              <a:rPr kumimoji="0" lang="en-US" sz="2000" b="1" i="0" u="none" strike="noStrike" kern="0" cap="none" spc="0" normalizeH="0" baseline="-2500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)</a:t>
            </a:r>
            <a:r>
              <a:rPr kumimoji="0" lang="en-US" sz="2000" b="1" i="0" u="none" strike="noStrike" kern="0" cap="none" spc="0" normalizeH="0" baseline="-2500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6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energy vs. volume changes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0" y="6597959"/>
            <a:ext cx="283763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100" dirty="0" err="1">
                <a:solidFill>
                  <a:srgbClr val="BFBFBF"/>
                </a:solidFill>
              </a:rPr>
              <a:t>Ab</a:t>
            </a:r>
            <a:r>
              <a:rPr lang="en-US" sz="1100" dirty="0">
                <a:solidFill>
                  <a:srgbClr val="BFBFBF"/>
                </a:solidFill>
              </a:rPr>
              <a:t> initio study of calcite substituted by Mg </a:t>
            </a:r>
            <a:endParaRPr lang="cs-CZ" sz="1100" dirty="0">
              <a:solidFill>
                <a:srgbClr val="BFBFBF"/>
              </a:solidFill>
            </a:endParaRPr>
          </a:p>
        </p:txBody>
      </p:sp>
      <p:sp>
        <p:nvSpPr>
          <p:cNvPr id="29" name="Rectangle 9"/>
          <p:cNvSpPr txBox="1">
            <a:spLocks noChangeArrowheads="1"/>
          </p:cNvSpPr>
          <p:nvPr/>
        </p:nvSpPr>
        <p:spPr bwMode="auto">
          <a:xfrm>
            <a:off x="57150" y="44450"/>
            <a:ext cx="80438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Mg</a:t>
            </a:r>
            <a:r>
              <a:rPr kumimoji="0" lang="en-US" sz="2000" b="1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</a:t>
            </a:r>
            <a:r>
              <a:rPr kumimoji="0" lang="en-US" sz="2000" b="1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(CO</a:t>
            </a:r>
            <a:r>
              <a:rPr kumimoji="0" lang="en-US" sz="2000" b="1" i="0" u="none" strike="noStrike" kern="0" cap="none" spc="0" normalizeH="0" baseline="-2500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)</a:t>
            </a:r>
            <a:r>
              <a:rPr kumimoji="0" lang="en-US" sz="2000" b="1" i="0" u="none" strike="noStrike" kern="0" cap="none" spc="0" normalizeH="0" baseline="-2500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6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distortions</a:t>
            </a:r>
          </a:p>
        </p:txBody>
      </p:sp>
      <p:sp>
        <p:nvSpPr>
          <p:cNvPr id="6" name="Text Box 521"/>
          <p:cNvSpPr txBox="1">
            <a:spLocks noChangeArrowheads="1"/>
          </p:cNvSpPr>
          <p:nvPr/>
        </p:nvSpPr>
        <p:spPr bwMode="auto">
          <a:xfrm>
            <a:off x="5986818" y="5486401"/>
            <a:ext cx="13010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1600" b="1" dirty="0">
                <a:cs typeface="Arial" charset="0"/>
              </a:rPr>
              <a:t>α</a:t>
            </a:r>
            <a:r>
              <a:rPr lang="en-US" sz="1600" b="1" baseline="-25000" dirty="0">
                <a:cs typeface="Arial" charset="0"/>
              </a:rPr>
              <a:t>1</a:t>
            </a:r>
            <a:r>
              <a:rPr lang="en-US" sz="1600" b="1" dirty="0">
                <a:cs typeface="Arial" charset="0"/>
              </a:rPr>
              <a:t> = 7</a:t>
            </a:r>
            <a:r>
              <a:rPr lang="cs-CZ" sz="1600" b="1" dirty="0">
                <a:cs typeface="Arial" charset="0"/>
              </a:rPr>
              <a:t>°</a:t>
            </a:r>
            <a:r>
              <a:rPr lang="en-US" sz="1600" b="1" dirty="0">
                <a:cs typeface="Arial" charset="0"/>
              </a:rPr>
              <a:t>46’</a:t>
            </a:r>
          </a:p>
          <a:p>
            <a:pPr algn="ctr"/>
            <a:r>
              <a:rPr lang="el-GR" sz="1600" b="1" dirty="0"/>
              <a:t>α</a:t>
            </a:r>
            <a:r>
              <a:rPr lang="en-US" sz="1600" b="1" baseline="-25000" dirty="0"/>
              <a:t>2</a:t>
            </a:r>
            <a:r>
              <a:rPr lang="en-US" sz="1600" b="1" dirty="0"/>
              <a:t> = 5</a:t>
            </a:r>
            <a:r>
              <a:rPr lang="cs-CZ" sz="1600" b="1" dirty="0"/>
              <a:t>°</a:t>
            </a:r>
            <a:r>
              <a:rPr lang="en-US" sz="1600" b="1" dirty="0"/>
              <a:t>4’</a:t>
            </a:r>
            <a:endParaRPr lang="el-GR" sz="1600" b="1" dirty="0">
              <a:cs typeface="Arial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762000" y="1905000"/>
            <a:ext cx="457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8" name="Picture 13" descr="figure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667"/>
          <a:stretch>
            <a:fillRect/>
          </a:stretch>
        </p:blipFill>
        <p:spPr bwMode="auto">
          <a:xfrm>
            <a:off x="4831312" y="1570788"/>
            <a:ext cx="4203511" cy="372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2" descr="figure7"/>
          <p:cNvPicPr>
            <a:picLocks noChangeAspect="1" noChangeArrowheads="1"/>
          </p:cNvPicPr>
          <p:nvPr/>
        </p:nvPicPr>
        <p:blipFill>
          <a:blip r:embed="rId2" cstate="print"/>
          <a:srcRect b="50667"/>
          <a:stretch>
            <a:fillRect/>
          </a:stretch>
        </p:blipFill>
        <p:spPr bwMode="auto">
          <a:xfrm>
            <a:off x="259307" y="1596523"/>
            <a:ext cx="4189863" cy="371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0" y="1433015"/>
            <a:ext cx="66874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519683" y="1462585"/>
            <a:ext cx="66874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0944" y="2053870"/>
            <a:ext cx="8610600" cy="587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lvl="0" indent="-342900" algn="l">
              <a:lnSpc>
                <a:spcPct val="97000"/>
              </a:lnSpc>
              <a:spcBef>
                <a:spcPct val="20000"/>
              </a:spcBef>
              <a:buSzPct val="95000"/>
              <a:defRPr/>
            </a:pPr>
            <a:r>
              <a:rPr lang="en-US" b="1" kern="0" dirty="0" smtClean="0">
                <a:latin typeface="+mn-lt"/>
                <a:cs typeface="+mn-cs"/>
              </a:rPr>
              <a:t>Arthropods have adapted to every habitat on earth: adaptive </a:t>
            </a:r>
            <a:r>
              <a:rPr lang="en-US" b="1" kern="0" dirty="0">
                <a:latin typeface="+mn-lt"/>
                <a:cs typeface="+mn-cs"/>
              </a:rPr>
              <a:t>material </a:t>
            </a:r>
            <a:r>
              <a:rPr lang="en-US" b="1" kern="0" dirty="0">
                <a:latin typeface="+mn-lt"/>
                <a:cs typeface="+mn-cs"/>
                <a:sym typeface="Wingdings" pitchFamily="2" charset="2"/>
              </a:rPr>
              <a:t> candidate for bio-inspired </a:t>
            </a:r>
            <a:r>
              <a:rPr lang="en-US" b="1" kern="0" dirty="0" smtClean="0">
                <a:latin typeface="+mn-lt"/>
                <a:cs typeface="+mn-cs"/>
                <a:sym typeface="Wingdings" pitchFamily="2" charset="2"/>
              </a:rPr>
              <a:t>material</a:t>
            </a:r>
            <a:endParaRPr lang="en-US" kern="0" dirty="0">
              <a:latin typeface="+mn-lt"/>
              <a:cs typeface="+mn-cs"/>
            </a:endParaRPr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40944" y="5593568"/>
            <a:ext cx="88941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b="1" dirty="0" smtClean="0"/>
              <a:t>Good mechanical properties </a:t>
            </a:r>
            <a:r>
              <a:rPr lang="en-US" b="1" kern="0" dirty="0" smtClean="0">
                <a:sym typeface="Wingdings" pitchFamily="2" charset="2"/>
              </a:rPr>
              <a:t></a:t>
            </a:r>
            <a:r>
              <a:rPr lang="en-US" b="1" kern="0" dirty="0" smtClean="0"/>
              <a:t> </a:t>
            </a:r>
            <a:r>
              <a:rPr lang="en-US" b="1" kern="0" dirty="0" err="1" smtClean="0"/>
              <a:t>multiscale</a:t>
            </a:r>
            <a:r>
              <a:rPr lang="en-US" b="1" kern="0" dirty="0" smtClean="0"/>
              <a:t> modeling and </a:t>
            </a:r>
            <a:r>
              <a:rPr lang="en-US" b="1" dirty="0" err="1" smtClean="0"/>
              <a:t>bioinspired</a:t>
            </a:r>
            <a:r>
              <a:rPr lang="en-US" b="1" dirty="0" smtClean="0"/>
              <a:t> carbon-based compounds</a:t>
            </a:r>
            <a:endParaRPr lang="en-US" b="1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9834" y="44450"/>
            <a:ext cx="8479688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The materials science of chitin composites: motivation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0944" y="3033077"/>
            <a:ext cx="3937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="1" dirty="0" smtClean="0"/>
              <a:t>Chitin basics unknown </a:t>
            </a:r>
            <a:r>
              <a:rPr lang="en-US" b="1" kern="0" dirty="0" smtClean="0">
                <a:sym typeface="Wingdings" pitchFamily="2" charset="2"/>
              </a:rPr>
              <a:t></a:t>
            </a:r>
            <a:r>
              <a:rPr lang="en-US" b="1" kern="0" dirty="0" smtClean="0"/>
              <a:t> </a:t>
            </a:r>
            <a:r>
              <a:rPr lang="en-US" b="1" kern="0" dirty="0" err="1" smtClean="0"/>
              <a:t>ab</a:t>
            </a:r>
            <a:r>
              <a:rPr lang="en-US" b="1" kern="0" dirty="0" smtClean="0"/>
              <a:t> initio</a:t>
            </a:r>
            <a:endParaRPr lang="en-US" b="1" dirty="0" smtClean="0"/>
          </a:p>
        </p:txBody>
      </p:sp>
      <p:sp>
        <p:nvSpPr>
          <p:cNvPr id="8" name="Rechteck 7"/>
          <p:cNvSpPr/>
          <p:nvPr/>
        </p:nvSpPr>
        <p:spPr>
          <a:xfrm>
            <a:off x="40944" y="3821537"/>
            <a:ext cx="8086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 smtClean="0"/>
              <a:t>Influence of </a:t>
            </a:r>
            <a:r>
              <a:rPr lang="en-US" b="1" dirty="0" err="1" smtClean="0"/>
              <a:t>dopants</a:t>
            </a:r>
            <a:r>
              <a:rPr lang="en-US" b="1" dirty="0" smtClean="0"/>
              <a:t> on </a:t>
            </a:r>
            <a:r>
              <a:rPr lang="en-US" b="1" dirty="0" err="1" smtClean="0"/>
              <a:t>biominerals</a:t>
            </a:r>
            <a:r>
              <a:rPr lang="en-US" b="1" dirty="0" smtClean="0"/>
              <a:t> </a:t>
            </a:r>
            <a:r>
              <a:rPr lang="en-US" b="1" kern="0" dirty="0" smtClean="0">
                <a:sym typeface="Wingdings" pitchFamily="2" charset="2"/>
              </a:rPr>
              <a:t></a:t>
            </a:r>
            <a:r>
              <a:rPr lang="en-US" b="1" kern="0" dirty="0" smtClean="0"/>
              <a:t> </a:t>
            </a:r>
            <a:r>
              <a:rPr lang="en-US" b="1" kern="0" dirty="0" err="1" smtClean="0"/>
              <a:t>ab</a:t>
            </a:r>
            <a:r>
              <a:rPr lang="en-US" b="1" kern="0" dirty="0" smtClean="0"/>
              <a:t> initio</a:t>
            </a:r>
            <a:endParaRPr lang="en-US" b="1" dirty="0" smtClean="0"/>
          </a:p>
        </p:txBody>
      </p:sp>
      <p:sp>
        <p:nvSpPr>
          <p:cNvPr id="11" name="Rechteck 10"/>
          <p:cNvSpPr/>
          <p:nvPr/>
        </p:nvSpPr>
        <p:spPr>
          <a:xfrm>
            <a:off x="40944" y="4691885"/>
            <a:ext cx="8674926" cy="6463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7000"/>
              </a:lnSpc>
              <a:spcBef>
                <a:spcPct val="20000"/>
              </a:spcBef>
              <a:buSzPct val="95000"/>
              <a:defRPr/>
            </a:pPr>
            <a:r>
              <a:rPr lang="en-US" b="1" kern="0" dirty="0" smtClean="0">
                <a:latin typeface="+mn-lt"/>
                <a:cs typeface="+mn-cs"/>
              </a:rPr>
              <a:t>Common feature: hierarchical cuticle </a:t>
            </a:r>
            <a:r>
              <a:rPr lang="en-US" b="1" kern="0" dirty="0" smtClean="0">
                <a:sym typeface="Wingdings" pitchFamily="2" charset="2"/>
              </a:rPr>
              <a:t></a:t>
            </a:r>
            <a:r>
              <a:rPr lang="en-US" b="1" kern="0" dirty="0" smtClean="0">
                <a:latin typeface="+mn-lt"/>
                <a:cs typeface="+mn-cs"/>
              </a:rPr>
              <a:t> composite design</a:t>
            </a:r>
            <a:endParaRPr lang="de-DE" b="1" kern="0" dirty="0" err="1" smtClean="0">
              <a:latin typeface="+mn-lt"/>
              <a:cs typeface="+mn-cs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601695" y="660602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sz="1000" dirty="0" err="1" smtClean="0">
                <a:solidFill>
                  <a:srgbClr val="BFBFBF"/>
                </a:solidFill>
              </a:rPr>
              <a:t>Nikolov</a:t>
            </a:r>
            <a:r>
              <a:rPr lang="en-GB" sz="1000" dirty="0" smtClean="0">
                <a:solidFill>
                  <a:srgbClr val="BFBFBF"/>
                </a:solidFill>
              </a:rPr>
              <a:t> et al. :Adv. Mater. 22 (2010) 519</a:t>
            </a:r>
            <a:endParaRPr lang="de-DE" sz="1000" dirty="0" smtClean="0">
              <a:solidFill>
                <a:srgbClr val="BFBFBF"/>
              </a:solidFill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113325" y="854402"/>
            <a:ext cx="8972549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l">
              <a:spcBef>
                <a:spcPct val="20000"/>
              </a:spcBef>
              <a:defRPr/>
            </a:pPr>
            <a:r>
              <a:rPr lang="en-US" b="1" dirty="0" smtClean="0"/>
              <a:t>Chitin: Exoskeleton </a:t>
            </a:r>
            <a:r>
              <a:rPr lang="en-US" b="1" dirty="0"/>
              <a:t>component of </a:t>
            </a:r>
            <a:r>
              <a:rPr lang="en-US" b="1" dirty="0" smtClean="0"/>
              <a:t>&gt;90</a:t>
            </a:r>
            <a:r>
              <a:rPr lang="en-US" b="1" dirty="0"/>
              <a:t>% of all </a:t>
            </a:r>
            <a:r>
              <a:rPr lang="en-US" b="1" dirty="0" smtClean="0"/>
              <a:t>animals on earth: </a:t>
            </a:r>
          </a:p>
          <a:p>
            <a:pPr marL="285750" indent="-285750" algn="l">
              <a:spcBef>
                <a:spcPct val="20000"/>
              </a:spcBef>
              <a:defRPr/>
            </a:pPr>
            <a:r>
              <a:rPr lang="en-US" sz="1600" kern="0" dirty="0" smtClean="0"/>
              <a:t>Arthropods: insects; crustaceans (</a:t>
            </a:r>
            <a:r>
              <a:rPr lang="en-US" sz="1400" kern="0" dirty="0" smtClean="0"/>
              <a:t>lobsters, crabs, shrimp); </a:t>
            </a:r>
            <a:r>
              <a:rPr lang="en-US" sz="1600" kern="0" dirty="0" err="1" smtClean="0"/>
              <a:t>chelicerates</a:t>
            </a:r>
            <a:r>
              <a:rPr lang="en-US" sz="1600" kern="0" dirty="0" smtClean="0"/>
              <a:t> (</a:t>
            </a:r>
            <a:r>
              <a:rPr lang="en-US" sz="1400" kern="0" dirty="0" smtClean="0"/>
              <a:t>spiders, scorpions)</a:t>
            </a:r>
            <a:endParaRPr lang="en-US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  <p:bldP spid="11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0" name="Rectangle 2"/>
          <p:cNvSpPr>
            <a:spLocks noChangeArrowheads="1"/>
          </p:cNvSpPr>
          <p:nvPr/>
        </p:nvSpPr>
        <p:spPr bwMode="auto">
          <a:xfrm>
            <a:off x="491704" y="1006995"/>
            <a:ext cx="7608500" cy="495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Motivation</a:t>
            </a: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Structure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property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overview</a:t>
            </a:r>
            <a:endParaRPr lang="de-DE" sz="28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Ab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initio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prediction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of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chitin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(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structure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,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stiffness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)</a:t>
            </a: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Ab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initio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prediction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of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calcite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(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dopant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effects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on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structure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)</a:t>
            </a: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Multiscale modeling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of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stiffness</a:t>
            </a:r>
            <a:endParaRPr lang="de-DE" sz="28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Summary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conclusions</a:t>
            </a:r>
            <a:endParaRPr lang="de-DE" sz="28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22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30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22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Overview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606687" y="6606574"/>
            <a:ext cx="207620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100" dirty="0" err="1" smtClean="0">
                <a:solidFill>
                  <a:srgbClr val="BFBFBF"/>
                </a:solidFill>
              </a:rPr>
              <a:t>Raabe</a:t>
            </a:r>
            <a:r>
              <a:rPr lang="en-US" sz="1100" dirty="0" smtClean="0">
                <a:solidFill>
                  <a:srgbClr val="BFBFBF"/>
                </a:solidFill>
              </a:rPr>
              <a:t>: Adv. Mater. 14 (2002)</a:t>
            </a:r>
            <a:endParaRPr lang="de-DE" sz="11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41D7DFC-E347-4CA1-90C9-564B01FB2AB2}" type="slidenum">
              <a:rPr lang="en-US" smtClean="0"/>
              <a:pPr/>
              <a:t>30</a:t>
            </a:fld>
            <a:endParaRPr lang="en-US" smtClean="0"/>
          </a:p>
        </p:txBody>
      </p:sp>
      <p:pic>
        <p:nvPicPr>
          <p:cNvPr id="48133" name="Picture 4" descr="trouble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507" y="545583"/>
            <a:ext cx="8254228" cy="6004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9834" y="44450"/>
            <a:ext cx="8479688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Hierarchical modeling of stiffness starting from </a:t>
            </a:r>
            <a:r>
              <a:rPr lang="en-US" sz="2000" b="1" dirty="0" err="1" smtClean="0">
                <a:solidFill>
                  <a:schemeClr val="bg1"/>
                </a:solidFill>
              </a:rPr>
              <a:t>ab</a:t>
            </a:r>
            <a:r>
              <a:rPr lang="en-US" sz="2000" b="1" dirty="0" smtClean="0">
                <a:solidFill>
                  <a:schemeClr val="bg1"/>
                </a:solidFill>
              </a:rPr>
              <a:t> initio</a:t>
            </a:r>
            <a:endParaRPr lang="de-DE" sz="2000" b="1" dirty="0" smtClean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sz="1000" dirty="0" err="1" smtClean="0">
                <a:solidFill>
                  <a:srgbClr val="BFBFBF"/>
                </a:solidFill>
              </a:rPr>
              <a:t>Nikolov</a:t>
            </a:r>
            <a:r>
              <a:rPr lang="en-GB" sz="1000" dirty="0" smtClean="0">
                <a:solidFill>
                  <a:srgbClr val="BFBFBF"/>
                </a:solidFill>
              </a:rPr>
              <a:t> et al.  Adv. Mater. 22 (2010), 519</a:t>
            </a:r>
            <a:endParaRPr lang="de-DE" sz="1000" dirty="0" smtClean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26D5A3E-B605-458E-97EA-47C0EB8FD72B}" type="slidenum">
              <a:rPr lang="en-US" smtClean="0"/>
              <a:pPr/>
              <a:t>31</a:t>
            </a:fld>
            <a:endParaRPr lang="en-US" smtClean="0"/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050" y="600075"/>
            <a:ext cx="7277100" cy="58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Predictions and comparison to experiments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39941" name="Textfeld 4"/>
          <p:cNvSpPr txBox="1">
            <a:spLocks noChangeArrowheads="1"/>
          </p:cNvSpPr>
          <p:nvPr/>
        </p:nvSpPr>
        <p:spPr bwMode="auto">
          <a:xfrm>
            <a:off x="6483350" y="860425"/>
            <a:ext cx="15144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z-Cyrl-AZ" sz="1100"/>
              <a:t>Ф</a:t>
            </a:r>
            <a:r>
              <a:rPr lang="de-DE" sz="1100"/>
              <a:t>: In-plane fraction of pore channels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444658-43B8-48F9-9AD3-B3CD6FEB7CD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sz="1000" dirty="0" err="1" smtClean="0">
                <a:solidFill>
                  <a:srgbClr val="BFBFBF"/>
                </a:solidFill>
              </a:rPr>
              <a:t>Nikolov</a:t>
            </a:r>
            <a:r>
              <a:rPr lang="en-GB" sz="1000" dirty="0" smtClean="0">
                <a:solidFill>
                  <a:srgbClr val="BFBFBF"/>
                </a:solidFill>
              </a:rPr>
              <a:t> et al.  Adv. Mater. 22 (2010), 519</a:t>
            </a:r>
            <a:endParaRPr lang="de-DE" sz="1000" dirty="0" smtClean="0">
              <a:solidFill>
                <a:srgbClr val="BFBFB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4786"/>
            <a:ext cx="80438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0" hangingPunct="0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Comparison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between</a:t>
            </a:r>
            <a:r>
              <a:rPr lang="de-DE" sz="2000" b="1" dirty="0" smtClean="0">
                <a:solidFill>
                  <a:schemeClr val="bg1"/>
                </a:solidFill>
              </a:rPr>
              <a:t> model </a:t>
            </a:r>
            <a:r>
              <a:rPr lang="de-DE" sz="2000" b="1" dirty="0" err="1" smtClean="0">
                <a:solidFill>
                  <a:schemeClr val="bg1"/>
                </a:solidFill>
              </a:rPr>
              <a:t>and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experiment</a:t>
            </a:r>
            <a:r>
              <a:rPr lang="de-DE" sz="2000" b="1" dirty="0" smtClean="0">
                <a:solidFill>
                  <a:schemeClr val="bg1"/>
                </a:solidFill>
              </a:rPr>
              <a:t>: </a:t>
            </a:r>
            <a:r>
              <a:rPr lang="de-DE" sz="2000" b="1" dirty="0" err="1" smtClean="0">
                <a:solidFill>
                  <a:schemeClr val="bg1"/>
                </a:solidFill>
              </a:rPr>
              <a:t>error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propagation</a:t>
            </a:r>
            <a:endParaRPr kumimoji="0" lang="en-US" sz="2000" b="1" i="0" u="none" strike="noStrike" kern="1200" cap="none" spc="0" normalizeH="0" baseline="0" noProof="0" dirty="0" err="1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35554" name="Bild 111"/>
          <p:cNvPicPr>
            <a:picLocks noChangeAspect="1" noChangeArrowheads="1"/>
          </p:cNvPicPr>
          <p:nvPr/>
        </p:nvPicPr>
        <p:blipFill>
          <a:blip r:embed="rId2" cstate="print"/>
          <a:srcRect l="5695" t="740" r="6990" b="50462"/>
          <a:stretch>
            <a:fillRect/>
          </a:stretch>
        </p:blipFill>
        <p:spPr bwMode="auto">
          <a:xfrm>
            <a:off x="13644" y="600500"/>
            <a:ext cx="9059732" cy="367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5555" name="Rectangle 3"/>
          <p:cNvSpPr>
            <a:spLocks noChangeArrowheads="1"/>
          </p:cNvSpPr>
          <p:nvPr/>
        </p:nvSpPr>
        <p:spPr bwMode="auto">
          <a:xfrm>
            <a:off x="300252" y="4862209"/>
            <a:ext cx="8229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NewRomanPSMT"/>
              </a:rPr>
              <a:t>Cases obtained by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NewRomanPSMT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NewRomanPSMT"/>
              </a:rPr>
              <a:t>accumulative changes that maximize (red) / minimize (green) the elastic overall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NewRomanPSMT"/>
              </a:rPr>
              <a:t>moduli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NewRomanPSMT"/>
              </a:rPr>
              <a:t>.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TimesNewRomanPSMT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TimesNewRomanPSMT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NewRomanPSMT"/>
              </a:rPr>
              <a:t>The experiments suggest that the hierarchical organization of the material provides an optimal use of the properties of the underlying ingredients.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000035" y="1347296"/>
            <a:ext cx="109677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TimesNewRomanPSMT"/>
              </a:rPr>
              <a:t>best-case</a:t>
            </a:r>
            <a:endParaRPr lang="de-DE" sz="1500" dirty="0">
              <a:solidFill>
                <a:srgbClr val="FF0000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048275" y="3107857"/>
            <a:ext cx="119135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smtClean="0">
                <a:solidFill>
                  <a:srgbClr val="008E40"/>
                </a:solidFill>
                <a:latin typeface="Arial" pitchFamily="34" charset="0"/>
                <a:ea typeface="Times New Roman" pitchFamily="18" charset="0"/>
                <a:cs typeface="TimesNewRomanPSMT"/>
              </a:rPr>
              <a:t>worst-case</a:t>
            </a:r>
            <a:endParaRPr lang="de-DE" sz="1500" dirty="0">
              <a:solidFill>
                <a:srgbClr val="008E40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837331" y="1267685"/>
            <a:ext cx="109677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TimesNewRomanPSMT"/>
              </a:rPr>
              <a:t>best-case</a:t>
            </a:r>
            <a:endParaRPr lang="de-DE" sz="1500" dirty="0">
              <a:solidFill>
                <a:srgbClr val="FF000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6885571" y="3038879"/>
            <a:ext cx="119135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smtClean="0">
                <a:solidFill>
                  <a:srgbClr val="008E40"/>
                </a:solidFill>
                <a:latin typeface="Arial" pitchFamily="34" charset="0"/>
                <a:ea typeface="Times New Roman" pitchFamily="18" charset="0"/>
                <a:cs typeface="TimesNewRomanPSMT"/>
              </a:rPr>
              <a:t>worst-case</a:t>
            </a:r>
            <a:endParaRPr lang="de-DE" sz="1500" dirty="0">
              <a:solidFill>
                <a:srgbClr val="008E4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947317" y="1648051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3021F7"/>
                </a:solidFill>
              </a:rPr>
              <a:t>Experiment</a:t>
            </a:r>
            <a:endParaRPr lang="de-DE" sz="1400" b="1" dirty="0">
              <a:solidFill>
                <a:srgbClr val="3021F7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521782" y="2151326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3021F7"/>
                </a:solidFill>
              </a:rPr>
              <a:t>Experiment</a:t>
            </a:r>
            <a:endParaRPr lang="de-DE" sz="1400" b="1" dirty="0">
              <a:solidFill>
                <a:srgbClr val="3021F7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444658-43B8-48F9-9AD3-B3CD6FEB7CD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783" y="748145"/>
            <a:ext cx="6780811" cy="5750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9834" y="44450"/>
            <a:ext cx="8479688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Hierarchical modeling of stiffness starting from </a:t>
            </a:r>
            <a:r>
              <a:rPr lang="en-US" sz="2000" b="1" dirty="0" err="1" smtClean="0">
                <a:solidFill>
                  <a:schemeClr val="bg1"/>
                </a:solidFill>
              </a:rPr>
              <a:t>ab</a:t>
            </a:r>
            <a:r>
              <a:rPr lang="en-US" sz="2000" b="1" dirty="0" smtClean="0">
                <a:solidFill>
                  <a:schemeClr val="bg1"/>
                </a:solidFill>
              </a:rPr>
              <a:t> initio</a:t>
            </a:r>
            <a:endParaRPr lang="de-DE" sz="2000" b="1" dirty="0" smtClean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sz="1000" dirty="0" err="1" smtClean="0">
                <a:solidFill>
                  <a:srgbClr val="BFBFBF"/>
                </a:solidFill>
              </a:rPr>
              <a:t>Nikolov</a:t>
            </a:r>
            <a:r>
              <a:rPr lang="en-GB" sz="1000" dirty="0" smtClean="0">
                <a:solidFill>
                  <a:srgbClr val="BFBFBF"/>
                </a:solidFill>
              </a:rPr>
              <a:t> et al.  Adv. Mater. 22 (2010), 519</a:t>
            </a:r>
            <a:endParaRPr lang="de-DE" sz="1000" dirty="0" smtClean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0" name="Rectangle 2"/>
          <p:cNvSpPr>
            <a:spLocks noChangeArrowheads="1"/>
          </p:cNvSpPr>
          <p:nvPr/>
        </p:nvSpPr>
        <p:spPr bwMode="auto">
          <a:xfrm>
            <a:off x="491704" y="1173260"/>
            <a:ext cx="7608500" cy="4859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Motivation</a:t>
            </a: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Structure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property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overview</a:t>
            </a:r>
            <a:endParaRPr lang="de-DE" sz="28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Ab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initio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prediction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of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chitin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(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structure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,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stiffness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)</a:t>
            </a: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Ab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initio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prediction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of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calcite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(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dopant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effects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on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structure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)</a:t>
            </a: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Multiscale modeling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of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stiffness</a:t>
            </a:r>
            <a:endParaRPr lang="de-DE" sz="28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Summary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conclusions</a:t>
            </a:r>
            <a:endParaRPr lang="de-DE" sz="28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22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30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22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Overview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606687" y="6606574"/>
            <a:ext cx="207620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100" dirty="0" err="1" smtClean="0">
                <a:solidFill>
                  <a:srgbClr val="BFBFBF"/>
                </a:solidFill>
              </a:rPr>
              <a:t>Raabe</a:t>
            </a:r>
            <a:r>
              <a:rPr lang="en-US" sz="1100" dirty="0" smtClean="0">
                <a:solidFill>
                  <a:srgbClr val="BFBFBF"/>
                </a:solidFill>
              </a:rPr>
              <a:t>: Adv. Mater. 14 (2002)</a:t>
            </a:r>
            <a:endParaRPr lang="de-DE" sz="11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40239" y="614897"/>
            <a:ext cx="8548577" cy="2648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ct val="85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Revealed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hierarchical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organization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of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lobster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cuticle</a:t>
            </a:r>
            <a:endParaRPr lang="de-DE" sz="22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>
              <a:spcBef>
                <a:spcPct val="85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Multiscale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ab-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initio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based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prediction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of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chitin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calcite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structure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elastic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properties</a:t>
            </a:r>
            <a:endParaRPr lang="de-DE" sz="22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>
              <a:spcBef>
                <a:spcPct val="85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Integration 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into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hierarchical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multiscale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model </a:t>
            </a:r>
          </a:p>
          <a:p>
            <a:pPr marL="342900" indent="-342900" algn="l">
              <a:spcBef>
                <a:spcPct val="85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Apply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also 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to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Crab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Bio-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photonics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(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beetle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, </a:t>
            </a:r>
            <a:r>
              <a:rPr lang="de-DE" sz="22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butterfly</a:t>
            </a: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)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Summary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and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conclusions</a:t>
            </a: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5" descr="broken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8305" y="3376423"/>
            <a:ext cx="3946481" cy="295966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084" y="3391785"/>
            <a:ext cx="3926959" cy="294521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987060" y="-14092"/>
            <a:ext cx="359746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de-DE" sz="2600" b="1" smtClean="0">
                <a:solidFill>
                  <a:schemeClr val="bg1"/>
                </a:solidFill>
              </a:rPr>
              <a:t>Additional </a:t>
            </a:r>
            <a:r>
              <a:rPr lang="de-DE" sz="2600" b="1" dirty="0" err="1" smtClean="0">
                <a:solidFill>
                  <a:schemeClr val="bg1"/>
                </a:solidFill>
              </a:rPr>
              <a:t>references</a:t>
            </a:r>
            <a:endParaRPr lang="de-DE" sz="26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812" y="510358"/>
            <a:ext cx="903592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 smtClean="0"/>
              <a:t>D. Raabe, P. Romano, C. Sachs, H. </a:t>
            </a:r>
            <a:r>
              <a:rPr lang="en-GB" sz="1200" dirty="0" err="1" smtClean="0"/>
              <a:t>Fabritius</a:t>
            </a:r>
            <a:r>
              <a:rPr lang="en-GB" sz="1200" dirty="0" smtClean="0"/>
              <a:t>, A. Al-</a:t>
            </a:r>
            <a:r>
              <a:rPr lang="en-GB" sz="1200" dirty="0" err="1" smtClean="0"/>
              <a:t>Sawalmih</a:t>
            </a:r>
            <a:r>
              <a:rPr lang="en-GB" sz="1200" dirty="0" smtClean="0"/>
              <a:t>, S.-B. Yi, G. Servos, H.G. </a:t>
            </a:r>
            <a:r>
              <a:rPr lang="en-GB" sz="1200" dirty="0" err="1" smtClean="0"/>
              <a:t>Hartwig</a:t>
            </a:r>
            <a:r>
              <a:rPr lang="en-GB" sz="1200" dirty="0" smtClean="0"/>
              <a:t>: Mater. Sc. </a:t>
            </a:r>
            <a:r>
              <a:rPr lang="en-GB" sz="1200" dirty="0" err="1" smtClean="0"/>
              <a:t>Engin</a:t>
            </a:r>
            <a:r>
              <a:rPr lang="en-GB" sz="1200" dirty="0" smtClean="0"/>
              <a:t>. A 421 (2006) 143–153</a:t>
            </a:r>
            <a:endParaRPr lang="de-DE" sz="1200" dirty="0" smtClean="0"/>
          </a:p>
          <a:p>
            <a:pPr algn="l"/>
            <a:r>
              <a:rPr lang="en-GB" sz="1200" dirty="0" smtClean="0"/>
              <a:t>Microstructure and crystallographic texture of the chitin-protein network in the biological composite material of the exoskeleton of the lobster </a:t>
            </a:r>
            <a:r>
              <a:rPr lang="en-GB" sz="1200" i="1" dirty="0" err="1" smtClean="0"/>
              <a:t>Homarus</a:t>
            </a:r>
            <a:r>
              <a:rPr lang="en-GB" sz="1200" i="1" dirty="0" smtClean="0"/>
              <a:t> </a:t>
            </a:r>
            <a:r>
              <a:rPr lang="en-GB" sz="1200" i="1" dirty="0" err="1" smtClean="0"/>
              <a:t>americanus</a:t>
            </a:r>
            <a:endParaRPr lang="en-GB" sz="1200" i="1" dirty="0" smtClean="0"/>
          </a:p>
          <a:p>
            <a:pPr algn="l"/>
            <a:r>
              <a:rPr lang="pt-BR" sz="1200" dirty="0" smtClean="0"/>
              <a:t>D. Raabe, C. Sachs, P. Romano: Acta Mater. 53 (2005) 4281-4292</a:t>
            </a:r>
            <a:endParaRPr lang="de-DE" sz="1200" dirty="0" smtClean="0"/>
          </a:p>
          <a:p>
            <a:pPr algn="l"/>
            <a:r>
              <a:rPr lang="en-GB" sz="1200" dirty="0" smtClean="0"/>
              <a:t>The crustacean exoskeleton as an example of a structurally and mechanically graded biological </a:t>
            </a:r>
            <a:r>
              <a:rPr lang="en-GB" sz="1200" dirty="0" err="1" smtClean="0"/>
              <a:t>nanocomposite</a:t>
            </a:r>
            <a:r>
              <a:rPr lang="en-GB" sz="1200" dirty="0" smtClean="0"/>
              <a:t> material</a:t>
            </a:r>
          </a:p>
          <a:p>
            <a:pPr algn="l"/>
            <a:r>
              <a:rPr lang="en-GB" sz="1200" dirty="0" smtClean="0"/>
              <a:t>C. Sachs, H. </a:t>
            </a:r>
            <a:r>
              <a:rPr lang="en-GB" sz="1200" dirty="0" err="1" smtClean="0"/>
              <a:t>Fabritius</a:t>
            </a:r>
            <a:r>
              <a:rPr lang="en-GB" sz="1200" dirty="0" smtClean="0"/>
              <a:t>, D. Raabe: Journal of Structural Biology 155 (2006) 409–425</a:t>
            </a:r>
            <a:endParaRPr lang="de-DE" sz="1200" dirty="0" smtClean="0"/>
          </a:p>
          <a:p>
            <a:pPr algn="l"/>
            <a:r>
              <a:rPr lang="en-GB" sz="1200" dirty="0" smtClean="0"/>
              <a:t>Experimental investigation of the elastic-plastic deformation of mineralized lobster cuticle by digital image correlation</a:t>
            </a:r>
            <a:endParaRPr lang="de-DE" sz="1200" dirty="0" smtClean="0"/>
          </a:p>
          <a:p>
            <a:pPr algn="l"/>
            <a:r>
              <a:rPr lang="en-GB" sz="1200" dirty="0" smtClean="0"/>
              <a:t>C. Sachs, H. </a:t>
            </a:r>
            <a:r>
              <a:rPr lang="en-GB" sz="1200" dirty="0" err="1" smtClean="0"/>
              <a:t>Fabritius</a:t>
            </a:r>
            <a:r>
              <a:rPr lang="en-GB" sz="1200" dirty="0" smtClean="0"/>
              <a:t>, D. Raabe: Journal of Material Research  21 (2006) 1987-1995 </a:t>
            </a:r>
            <a:endParaRPr lang="de-DE" sz="1200" dirty="0" smtClean="0"/>
          </a:p>
          <a:p>
            <a:pPr algn="l"/>
            <a:r>
              <a:rPr lang="en-GB" sz="1200" dirty="0" smtClean="0"/>
              <a:t>Hardness and elastic properties of dehydrated cuticle from the lobster </a:t>
            </a:r>
            <a:r>
              <a:rPr lang="en-GB" sz="1200" i="1" dirty="0" err="1" smtClean="0"/>
              <a:t>Homarus</a:t>
            </a:r>
            <a:r>
              <a:rPr lang="en-GB" sz="1200" i="1" dirty="0" smtClean="0"/>
              <a:t> </a:t>
            </a:r>
            <a:r>
              <a:rPr lang="en-GB" sz="1200" i="1" dirty="0" err="1" smtClean="0"/>
              <a:t>americanus</a:t>
            </a:r>
            <a:r>
              <a:rPr lang="en-GB" sz="1200" dirty="0" smtClean="0"/>
              <a:t> obtained by nanoindentation</a:t>
            </a:r>
          </a:p>
          <a:p>
            <a:pPr algn="l"/>
            <a:r>
              <a:rPr lang="pt-BR" sz="1200" dirty="0" smtClean="0"/>
              <a:t>P. Romano, H. Fabritius, D. Raabe: Acta Biomaterialia. </a:t>
            </a:r>
            <a:r>
              <a:rPr lang="en-GB" sz="1200" dirty="0" smtClean="0"/>
              <a:t>3 (2007) 301-309 </a:t>
            </a:r>
            <a:endParaRPr lang="de-DE" sz="1200" dirty="0" smtClean="0"/>
          </a:p>
          <a:p>
            <a:pPr algn="l"/>
            <a:r>
              <a:rPr lang="en-GB" sz="1200" dirty="0" smtClean="0"/>
              <a:t>The exoskeleton of the lobster </a:t>
            </a:r>
            <a:r>
              <a:rPr lang="en-GB" sz="1200" dirty="0" err="1" smtClean="0"/>
              <a:t>Homarus</a:t>
            </a:r>
            <a:r>
              <a:rPr lang="en-GB" sz="1200" dirty="0" smtClean="0"/>
              <a:t> </a:t>
            </a:r>
            <a:r>
              <a:rPr lang="en-GB" sz="1200" dirty="0" err="1" smtClean="0"/>
              <a:t>americanus</a:t>
            </a:r>
            <a:r>
              <a:rPr lang="en-GB" sz="1200" dirty="0" smtClean="0"/>
              <a:t> as an example of a smart anisotropic biological material</a:t>
            </a:r>
          </a:p>
          <a:p>
            <a:pPr algn="l"/>
            <a:r>
              <a:rPr lang="en-GB" sz="1200" dirty="0" smtClean="0"/>
              <a:t>C. </a:t>
            </a:r>
            <a:r>
              <a:rPr lang="en-GB" sz="1200" dirty="0" err="1" smtClean="0"/>
              <a:t>Krywka</a:t>
            </a:r>
            <a:r>
              <a:rPr lang="en-GB" sz="1200" dirty="0" smtClean="0"/>
              <a:t>, C. </a:t>
            </a:r>
            <a:r>
              <a:rPr lang="en-GB" sz="1200" dirty="0" err="1" smtClean="0"/>
              <a:t>Sternemann</a:t>
            </a:r>
            <a:r>
              <a:rPr lang="en-GB" sz="1200" dirty="0" smtClean="0"/>
              <a:t>, M. </a:t>
            </a:r>
            <a:r>
              <a:rPr lang="en-GB" sz="1200" dirty="0" err="1" smtClean="0"/>
              <a:t>Paulus</a:t>
            </a:r>
            <a:r>
              <a:rPr lang="en-GB" sz="1200" dirty="0" smtClean="0"/>
              <a:t>, N. </a:t>
            </a:r>
            <a:r>
              <a:rPr lang="en-GB" sz="1200" dirty="0" err="1" smtClean="0"/>
              <a:t>Javid</a:t>
            </a:r>
            <a:r>
              <a:rPr lang="en-GB" sz="1200" dirty="0" smtClean="0"/>
              <a:t>, R. Winter, A. Al-</a:t>
            </a:r>
            <a:r>
              <a:rPr lang="en-GB" sz="1200" dirty="0" err="1" smtClean="0"/>
              <a:t>Sawalmih</a:t>
            </a:r>
            <a:r>
              <a:rPr lang="en-GB" sz="1200" dirty="0" smtClean="0"/>
              <a:t>, S. Yi, D. Raabe, M. </a:t>
            </a:r>
            <a:r>
              <a:rPr lang="en-GB" sz="1200" dirty="0" err="1" smtClean="0"/>
              <a:t>Tolan</a:t>
            </a:r>
            <a:r>
              <a:rPr lang="en-GB" sz="1200" dirty="0" smtClean="0"/>
              <a:t>: Journal of Synchrotron Radiation 14 (2007). 244–251 </a:t>
            </a:r>
            <a:endParaRPr lang="de-DE" sz="1200" dirty="0" smtClean="0"/>
          </a:p>
          <a:p>
            <a:pPr algn="l"/>
            <a:r>
              <a:rPr lang="en-GB" sz="1200" dirty="0" smtClean="0"/>
              <a:t>The small-angle and wide-angle X-ray scattering set-up at </a:t>
            </a:r>
            <a:r>
              <a:rPr lang="en-GB" sz="1200" dirty="0" err="1" smtClean="0"/>
              <a:t>beamline</a:t>
            </a:r>
            <a:r>
              <a:rPr lang="en-GB" sz="1200" dirty="0" smtClean="0"/>
              <a:t> BL9 of DELTA</a:t>
            </a:r>
          </a:p>
          <a:p>
            <a:pPr algn="l"/>
            <a:r>
              <a:rPr lang="it-IT" sz="1200" dirty="0" smtClean="0"/>
              <a:t>D. Raabe, A. </a:t>
            </a:r>
            <a:r>
              <a:rPr lang="it-IT" sz="1200" dirty="0" err="1" smtClean="0"/>
              <a:t>Al-Sawalmih</a:t>
            </a:r>
            <a:r>
              <a:rPr lang="it-IT" sz="1200" dirty="0" smtClean="0"/>
              <a:t>, S. B. </a:t>
            </a:r>
            <a:r>
              <a:rPr lang="it-IT" sz="1200" dirty="0" err="1" smtClean="0"/>
              <a:t>Yi</a:t>
            </a:r>
            <a:r>
              <a:rPr lang="it-IT" sz="1200" dirty="0" smtClean="0"/>
              <a:t>, H. </a:t>
            </a:r>
            <a:r>
              <a:rPr lang="it-IT" sz="1200" dirty="0" err="1" smtClean="0"/>
              <a:t>Fabritius</a:t>
            </a:r>
            <a:r>
              <a:rPr lang="it-IT" sz="1200" dirty="0" smtClean="0"/>
              <a:t>: </a:t>
            </a:r>
            <a:r>
              <a:rPr lang="en-GB" sz="1200" dirty="0" err="1" smtClean="0"/>
              <a:t>Acta</a:t>
            </a:r>
            <a:r>
              <a:rPr lang="en-GB" sz="1200" dirty="0" smtClean="0"/>
              <a:t> </a:t>
            </a:r>
            <a:r>
              <a:rPr lang="en-GB" sz="1200" dirty="0" err="1" smtClean="0"/>
              <a:t>Biomaterialia</a:t>
            </a:r>
            <a:r>
              <a:rPr lang="en-GB" sz="1200" dirty="0" smtClean="0"/>
              <a:t> 3 (2007) 882-895</a:t>
            </a:r>
            <a:endParaRPr lang="de-DE" sz="1200" dirty="0" smtClean="0"/>
          </a:p>
          <a:p>
            <a:pPr algn="l"/>
            <a:r>
              <a:rPr lang="en-GB" sz="1200" dirty="0" smtClean="0"/>
              <a:t>Preferred crystallographic texture of α-chitin as a microscopic and macroscopic design principle of the exoskeleton of the lobster </a:t>
            </a:r>
            <a:r>
              <a:rPr lang="en-GB" sz="1200" dirty="0" err="1" smtClean="0"/>
              <a:t>Homarus</a:t>
            </a:r>
            <a:r>
              <a:rPr lang="en-GB" sz="1200" dirty="0" smtClean="0"/>
              <a:t> </a:t>
            </a:r>
            <a:r>
              <a:rPr lang="en-GB" sz="1200" dirty="0" err="1" smtClean="0"/>
              <a:t>americanus</a:t>
            </a:r>
            <a:endParaRPr lang="en-GB" sz="1200" dirty="0" smtClean="0"/>
          </a:p>
          <a:p>
            <a:pPr algn="l"/>
            <a:r>
              <a:rPr lang="en-GB" sz="1200" dirty="0" smtClean="0"/>
              <a:t>F. </a:t>
            </a:r>
            <a:r>
              <a:rPr lang="en-GB" sz="1200" dirty="0" err="1" smtClean="0"/>
              <a:t>Boßelmann</a:t>
            </a:r>
            <a:r>
              <a:rPr lang="en-GB" sz="1200" dirty="0" smtClean="0"/>
              <a:t>, </a:t>
            </a:r>
            <a:r>
              <a:rPr lang="en-GB" sz="1200" dirty="0" err="1" smtClean="0"/>
              <a:t>P.Romano</a:t>
            </a:r>
            <a:r>
              <a:rPr lang="en-GB" sz="1200" dirty="0" smtClean="0"/>
              <a:t>, H. </a:t>
            </a:r>
            <a:r>
              <a:rPr lang="en-GB" sz="1200" dirty="0" err="1" smtClean="0"/>
              <a:t>Fabritius</a:t>
            </a:r>
            <a:r>
              <a:rPr lang="en-GB" sz="1200" dirty="0" smtClean="0"/>
              <a:t>, D. Raabe, M. </a:t>
            </a:r>
            <a:r>
              <a:rPr lang="en-GB" sz="1200" dirty="0" err="1" smtClean="0"/>
              <a:t>Epple</a:t>
            </a:r>
            <a:r>
              <a:rPr lang="en-GB" sz="1200" dirty="0" smtClean="0"/>
              <a:t>: </a:t>
            </a:r>
            <a:r>
              <a:rPr lang="en-GB" sz="1200" dirty="0" err="1" smtClean="0"/>
              <a:t>Thermochimica</a:t>
            </a:r>
            <a:r>
              <a:rPr lang="en-GB" sz="1200" dirty="0" smtClean="0"/>
              <a:t> </a:t>
            </a:r>
            <a:r>
              <a:rPr lang="en-GB" sz="1200" dirty="0" err="1" smtClean="0"/>
              <a:t>Acta</a:t>
            </a:r>
            <a:r>
              <a:rPr lang="en-GB" sz="1200" dirty="0" smtClean="0"/>
              <a:t> 463 (2007) 65-68</a:t>
            </a:r>
            <a:endParaRPr lang="de-DE" sz="1200" dirty="0" smtClean="0"/>
          </a:p>
          <a:p>
            <a:pPr algn="l"/>
            <a:r>
              <a:rPr lang="en-GB" sz="1200" dirty="0" smtClean="0"/>
              <a:t>The composition of the exoskeleton of two </a:t>
            </a:r>
            <a:r>
              <a:rPr lang="en-GB" sz="1200" dirty="0" err="1" smtClean="0"/>
              <a:t>crustacea</a:t>
            </a:r>
            <a:r>
              <a:rPr lang="en-GB" sz="1200" dirty="0" smtClean="0"/>
              <a:t>: The American lobster </a:t>
            </a:r>
            <a:r>
              <a:rPr lang="en-GB" sz="1200" dirty="0" err="1" smtClean="0"/>
              <a:t>Homarus</a:t>
            </a:r>
            <a:r>
              <a:rPr lang="en-GB" sz="1200" dirty="0" smtClean="0"/>
              <a:t> </a:t>
            </a:r>
            <a:r>
              <a:rPr lang="en-GB" sz="1200" dirty="0" err="1" smtClean="0"/>
              <a:t>americanus</a:t>
            </a:r>
            <a:r>
              <a:rPr lang="en-GB" sz="1200" dirty="0" smtClean="0"/>
              <a:t> and the edible crab Cancer </a:t>
            </a:r>
            <a:r>
              <a:rPr lang="en-GB" sz="1200" dirty="0" err="1" smtClean="0"/>
              <a:t>pagurus</a:t>
            </a:r>
            <a:endParaRPr lang="en-GB" sz="1200" dirty="0" smtClean="0"/>
          </a:p>
          <a:p>
            <a:pPr algn="l"/>
            <a:r>
              <a:rPr lang="en-GB" sz="1200" dirty="0" smtClean="0"/>
              <a:t>C. Sachs, H. </a:t>
            </a:r>
            <a:r>
              <a:rPr lang="en-GB" sz="1200" dirty="0" err="1" smtClean="0"/>
              <a:t>Fabritius</a:t>
            </a:r>
            <a:r>
              <a:rPr lang="en-GB" sz="1200" dirty="0" smtClean="0"/>
              <a:t>, D. Raabe: Journal of Structural Biology 161 (2008) 120-132</a:t>
            </a:r>
            <a:endParaRPr lang="de-DE" sz="1200" dirty="0" smtClean="0"/>
          </a:p>
          <a:p>
            <a:pPr algn="l"/>
            <a:r>
              <a:rPr lang="en-GB" sz="1200" dirty="0" smtClean="0"/>
              <a:t>Influence of microstructure on deformation anisotropy of mineralized cuticle from the lobster </a:t>
            </a:r>
            <a:r>
              <a:rPr lang="en-GB" sz="1200" dirty="0" err="1" smtClean="0"/>
              <a:t>Homarus</a:t>
            </a:r>
            <a:r>
              <a:rPr lang="en-GB" sz="1200" dirty="0" smtClean="0"/>
              <a:t> </a:t>
            </a:r>
            <a:r>
              <a:rPr lang="en-GB" sz="1200" dirty="0" err="1" smtClean="0"/>
              <a:t>americanus</a:t>
            </a:r>
            <a:endParaRPr lang="en-GB" sz="1200" dirty="0" smtClean="0"/>
          </a:p>
          <a:p>
            <a:pPr algn="l"/>
            <a:r>
              <a:rPr lang="en-GB" sz="1200" dirty="0" smtClean="0"/>
              <a:t>A. Al-</a:t>
            </a:r>
            <a:r>
              <a:rPr lang="en-GB" sz="1200" dirty="0" err="1" smtClean="0"/>
              <a:t>Sawalmih</a:t>
            </a:r>
            <a:r>
              <a:rPr lang="en-GB" sz="1200" dirty="0" smtClean="0"/>
              <a:t>, C. Li, S. Siegel, H. </a:t>
            </a:r>
            <a:r>
              <a:rPr lang="en-GB" sz="1200" dirty="0" err="1" smtClean="0"/>
              <a:t>Fabritius</a:t>
            </a:r>
            <a:r>
              <a:rPr lang="en-GB" sz="1200" dirty="0" smtClean="0"/>
              <a:t>, S.B. Yi, D. Raabe, P. </a:t>
            </a:r>
            <a:r>
              <a:rPr lang="en-GB" sz="1200" dirty="0" err="1" smtClean="0"/>
              <a:t>Fratzl</a:t>
            </a:r>
            <a:r>
              <a:rPr lang="en-GB" sz="1200" dirty="0" smtClean="0"/>
              <a:t>, O. Paris: Advanced functional materials 18 (2008) 3307-3314.</a:t>
            </a:r>
            <a:endParaRPr lang="de-DE" sz="1200" dirty="0" smtClean="0"/>
          </a:p>
          <a:p>
            <a:pPr algn="l"/>
            <a:r>
              <a:rPr lang="en-GB" sz="1200" dirty="0" smtClean="0"/>
              <a:t>Microtexture and Chitin/Calcite Orientation Relationship in the Mineralized Exoskeleton of the American Lobster</a:t>
            </a:r>
          </a:p>
          <a:p>
            <a:pPr algn="l"/>
            <a:r>
              <a:rPr lang="pt-BR" sz="1200" dirty="0" smtClean="0"/>
              <a:t>H. Fabritius, C. Sachs, P. Romano, D. Raabe : Adv. Mater. 21 (2009) 391–400</a:t>
            </a:r>
            <a:endParaRPr lang="de-DE" sz="1200" dirty="0" smtClean="0"/>
          </a:p>
          <a:p>
            <a:pPr algn="l"/>
            <a:r>
              <a:rPr lang="en-GB" sz="1200" dirty="0" smtClean="0"/>
              <a:t>Influence of structural principles on the mechanics of a biological </a:t>
            </a:r>
            <a:r>
              <a:rPr lang="en-GB" sz="1200" dirty="0" err="1" smtClean="0"/>
              <a:t>fiber</a:t>
            </a:r>
            <a:r>
              <a:rPr lang="en-GB" sz="1200" dirty="0" smtClean="0"/>
              <a:t> based composite material with </a:t>
            </a:r>
            <a:r>
              <a:rPr lang="pt-BR" sz="1200" dirty="0" smtClean="0"/>
              <a:t>hierarchical organization: the exoskeleton of the lobster Homarus americanus</a:t>
            </a:r>
          </a:p>
          <a:p>
            <a:pPr algn="l"/>
            <a:r>
              <a:rPr lang="de-DE" sz="1200" dirty="0" smtClean="0"/>
              <a:t>S. Nikolov, M. Petrov, L. </a:t>
            </a:r>
            <a:r>
              <a:rPr lang="de-DE" sz="1200" dirty="0" err="1" smtClean="0"/>
              <a:t>Lymperakis</a:t>
            </a:r>
            <a:r>
              <a:rPr lang="de-DE" sz="1200" dirty="0" smtClean="0"/>
              <a:t>, M. </a:t>
            </a:r>
            <a:r>
              <a:rPr lang="de-DE" sz="1200" dirty="0" err="1" smtClean="0"/>
              <a:t>Friák</a:t>
            </a:r>
            <a:r>
              <a:rPr lang="de-DE" sz="1200" dirty="0" smtClean="0"/>
              <a:t>, C. Sachs, H.-O. Fabritius, D. Raabe, </a:t>
            </a:r>
            <a:r>
              <a:rPr lang="de-DE" sz="1200" dirty="0" err="1" smtClean="0"/>
              <a:t>and</a:t>
            </a:r>
            <a:r>
              <a:rPr lang="de-DE" sz="1200" dirty="0" smtClean="0"/>
              <a:t> J. Neugebauer: Adv. </a:t>
            </a:r>
            <a:r>
              <a:rPr lang="en-GB" sz="1200" dirty="0" smtClean="0"/>
              <a:t>Mater. 22 (2010), 519–526</a:t>
            </a:r>
            <a:endParaRPr lang="de-DE" sz="1200" dirty="0" smtClean="0"/>
          </a:p>
          <a:p>
            <a:pPr algn="l"/>
            <a:r>
              <a:rPr lang="en-GB" sz="1200" dirty="0" smtClean="0"/>
              <a:t>Revealing the Design Principles of High-Performance Biological Composites Using Ab initio and Multiscale Simulations: the Example of Lobster Cuticle</a:t>
            </a:r>
            <a:endParaRPr lang="de-DE" sz="12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/>
          <p:cNvSpPr/>
          <p:nvPr/>
        </p:nvSpPr>
        <p:spPr>
          <a:xfrm>
            <a:off x="1593690" y="4624968"/>
            <a:ext cx="2305817" cy="5086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1209278" y="3135087"/>
            <a:ext cx="2305817" cy="5086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3146936" y="1472536"/>
            <a:ext cx="629392" cy="7362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5" name="Picture 6" descr="MPIE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0225" y="0"/>
            <a:ext cx="99377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1588"/>
            <a:ext cx="8172450" cy="485775"/>
          </a:xfrm>
          <a:prstGeom prst="rect">
            <a:avLst/>
          </a:prstGeom>
          <a:gradFill rotWithShape="1">
            <a:gsLst>
              <a:gs pos="0">
                <a:srgbClr val="6AA7B9"/>
              </a:gs>
              <a:gs pos="100000">
                <a:srgbClr val="01637E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444500" dir="16200000" sy="-100000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9" name="Rechteck 8"/>
          <p:cNvSpPr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sz="1000" dirty="0" smtClean="0">
                <a:solidFill>
                  <a:srgbClr val="BFBFBF"/>
                </a:solidFill>
              </a:rPr>
              <a:t>Sachs, </a:t>
            </a:r>
            <a:r>
              <a:rPr lang="en-GB" sz="1000" dirty="0" err="1" smtClean="0">
                <a:solidFill>
                  <a:srgbClr val="BFBFBF"/>
                </a:solidFill>
              </a:rPr>
              <a:t>Fabritius</a:t>
            </a:r>
            <a:r>
              <a:rPr lang="en-GB" sz="1000" dirty="0" smtClean="0">
                <a:solidFill>
                  <a:srgbClr val="BFBFBF"/>
                </a:solidFill>
              </a:rPr>
              <a:t>, </a:t>
            </a:r>
            <a:r>
              <a:rPr lang="en-GB" sz="1000" dirty="0" err="1" smtClean="0">
                <a:solidFill>
                  <a:srgbClr val="BFBFBF"/>
                </a:solidFill>
              </a:rPr>
              <a:t>Raabe</a:t>
            </a:r>
            <a:r>
              <a:rPr lang="en-GB" sz="1000" dirty="0" smtClean="0">
                <a:solidFill>
                  <a:srgbClr val="BFBFBF"/>
                </a:solidFill>
              </a:rPr>
              <a:t>: Journal of Structural Biology 161 (2008) 120</a:t>
            </a:r>
            <a:endParaRPr lang="de-DE" sz="1000" dirty="0" smtClean="0">
              <a:solidFill>
                <a:srgbClr val="BFBFBF"/>
              </a:solidFill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461777" y="1342406"/>
            <a:ext cx="8229600" cy="4132119"/>
          </a:xfrm>
          <a:prstGeom prst="rect">
            <a:avLst/>
          </a:prstGeom>
        </p:spPr>
        <p:txBody>
          <a:bodyPr/>
          <a:lstStyle/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Organic matrix in most parts of the cuticle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the organic material (chitin, proteins) is combined with inorganic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nano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-particles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Inorganic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nano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-particles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consists of amorphous or crystalline (calcite) CaCO</a:t>
            </a:r>
            <a:r>
              <a:rPr kumimoji="0" lang="en-US" sz="16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3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CaCO</a:t>
            </a:r>
            <a:r>
              <a:rPr kumimoji="0" lang="en-US" sz="16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3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doped by Mg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arrangement according to the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organisation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of the chitin-protein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fibres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Cuticle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is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a hierarchical composite material that combines high mechanical strength with a high functional versatility</a:t>
            </a:r>
          </a:p>
        </p:txBody>
      </p:sp>
      <p:sp>
        <p:nvSpPr>
          <p:cNvPr id="12" name="Rectangle 9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Building units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0" name="Rectangle 2"/>
          <p:cNvSpPr>
            <a:spLocks noChangeArrowheads="1"/>
          </p:cNvSpPr>
          <p:nvPr/>
        </p:nvSpPr>
        <p:spPr bwMode="auto">
          <a:xfrm>
            <a:off x="491704" y="1030746"/>
            <a:ext cx="7608500" cy="493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Motivation</a:t>
            </a: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Structure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property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overview</a:t>
            </a:r>
            <a:endParaRPr lang="de-DE" sz="28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Ab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initio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prediction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of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chitin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(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structure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,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stiffness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)</a:t>
            </a: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Ab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initio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prediction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of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calcite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(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dopant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effects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on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structure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)</a:t>
            </a: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Multiscale modeling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of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stiffness</a:t>
            </a:r>
            <a:endParaRPr lang="de-DE" sz="28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Summary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conclusions</a:t>
            </a:r>
            <a:endParaRPr lang="de-DE" sz="28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22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30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22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Overview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606687" y="6606574"/>
            <a:ext cx="208422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100" dirty="0" err="1" smtClean="0">
                <a:solidFill>
                  <a:srgbClr val="BFBFBF"/>
                </a:solidFill>
              </a:rPr>
              <a:t>Raabe</a:t>
            </a:r>
            <a:r>
              <a:rPr lang="en-US" sz="1100" dirty="0" smtClean="0">
                <a:solidFill>
                  <a:srgbClr val="BFBFBF"/>
                </a:solidFill>
              </a:rPr>
              <a:t>: Adv. Mater. 14 (2002)</a:t>
            </a:r>
            <a:endParaRPr lang="de-DE" sz="11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203" y="590519"/>
            <a:ext cx="7739505" cy="5757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6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A3B1814-0F05-481A-93EC-D78408A1149E}" type="slidenum">
              <a:rPr lang="en-US" smtClean="0"/>
              <a:pPr/>
              <a:t>5</a:t>
            </a:fld>
            <a:endParaRPr lang="en-US" dirty="0" smtClean="0"/>
          </a:p>
        </p:txBody>
      </p:sp>
      <p:sp>
        <p:nvSpPr>
          <p:cNvPr id="6" name="Rechteck 5"/>
          <p:cNvSpPr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sz="1000" dirty="0" smtClean="0">
                <a:solidFill>
                  <a:srgbClr val="BFBFBF"/>
                </a:solidFill>
              </a:rPr>
              <a:t>Sachs et al.: J Structural Biology 161 (2008) 120</a:t>
            </a:r>
            <a:endParaRPr lang="de-DE" sz="1000" dirty="0" smtClean="0">
              <a:solidFill>
                <a:srgbClr val="BFBFB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9834" y="44450"/>
            <a:ext cx="8479688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Structure hierarchy of chitin-compounds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1294" y="6376294"/>
            <a:ext cx="781426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l"/>
            <a:r>
              <a:rPr lang="en-GB" sz="1000" dirty="0" err="1" smtClean="0"/>
              <a:t>Nikolov</a:t>
            </a:r>
            <a:r>
              <a:rPr lang="en-GB" sz="1000" dirty="0" smtClean="0"/>
              <a:t> et al.: Adv. Mater. 22 (2010) p. 519;           Al-</a:t>
            </a:r>
            <a:r>
              <a:rPr lang="en-GB" sz="1000" dirty="0" err="1" smtClean="0"/>
              <a:t>Sawalmih</a:t>
            </a:r>
            <a:r>
              <a:rPr lang="en-GB" sz="1000" dirty="0" smtClean="0"/>
              <a:t> et al.: Adv. </a:t>
            </a:r>
            <a:r>
              <a:rPr lang="en-GB" sz="1000" dirty="0" err="1" smtClean="0"/>
              <a:t>Funct</a:t>
            </a:r>
            <a:r>
              <a:rPr lang="en-GB" sz="1000" dirty="0" smtClean="0"/>
              <a:t>. Mater. 18 </a:t>
            </a:r>
            <a:r>
              <a:rPr lang="en-GB" sz="1000" dirty="0"/>
              <a:t>(2008) </a:t>
            </a:r>
            <a:r>
              <a:rPr lang="en-GB" sz="1000" dirty="0" smtClean="0"/>
              <a:t>3307</a:t>
            </a:r>
            <a:r>
              <a:rPr lang="de-DE" sz="1000" dirty="0" smtClean="0"/>
              <a:t> </a:t>
            </a:r>
            <a:endParaRPr lang="de-DE" sz="1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6637869-4A13-4D75-92DF-D588A5A29C73}" type="slidenum">
              <a:rPr lang="en-US" smtClean="0"/>
              <a:pPr/>
              <a:t>6</a:t>
            </a:fld>
            <a:endParaRPr lang="en-US" smtClean="0"/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42" y="1898352"/>
            <a:ext cx="8937625" cy="4591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1252" name="Picture 4" descr="lobsterDM0811_468x5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963" y="549275"/>
            <a:ext cx="5362575" cy="597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9834" y="44450"/>
            <a:ext cx="8479688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2000" b="1" smtClean="0">
                <a:solidFill>
                  <a:schemeClr val="bg1"/>
                </a:solidFill>
              </a:rPr>
              <a:t>The materials science of chitin composites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pt-BR" sz="1000" dirty="0" smtClean="0">
                <a:solidFill>
                  <a:srgbClr val="BFBFBF"/>
                </a:solidFill>
              </a:rPr>
              <a:t>Fabritius, Sachs,  Romano,  Raabe : Adv. Mater. 21 (2009) 391</a:t>
            </a:r>
            <a:endParaRPr lang="de-DE" sz="1000" dirty="0" smtClean="0">
              <a:solidFill>
                <a:srgbClr val="BFBFBF"/>
              </a:solidFill>
            </a:endParaRPr>
          </a:p>
        </p:txBody>
      </p:sp>
      <p:sp>
        <p:nvSpPr>
          <p:cNvPr id="8" name="Foliennummernplatzhalter 1"/>
          <p:cNvSpPr txBox="1">
            <a:spLocks/>
          </p:cNvSpPr>
          <p:nvPr/>
        </p:nvSpPr>
        <p:spPr bwMode="auto">
          <a:xfrm>
            <a:off x="8686800" y="6607175"/>
            <a:ext cx="433388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ED21D-123A-499E-B4FE-2FC9A05EBB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9" name="Picture 4" descr="MSU-TL_0050-written"/>
          <p:cNvPicPr>
            <a:picLocks noChangeAspect="1" noChangeArrowheads="1"/>
          </p:cNvPicPr>
          <p:nvPr/>
        </p:nvPicPr>
        <p:blipFill>
          <a:blip r:embed="rId5" cstate="print"/>
          <a:srcRect t="7353" r="742"/>
          <a:stretch>
            <a:fillRect/>
          </a:stretch>
        </p:blipFill>
        <p:spPr bwMode="auto">
          <a:xfrm>
            <a:off x="-550863" y="0"/>
            <a:ext cx="9780588" cy="69056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182563" y="4811713"/>
            <a:ext cx="7080250" cy="1960562"/>
            <a:chOff x="115" y="3036"/>
            <a:chExt cx="4460" cy="1230"/>
          </a:xfrm>
        </p:grpSpPr>
        <p:grpSp>
          <p:nvGrpSpPr>
            <p:cNvPr id="11" name="Group 6"/>
            <p:cNvGrpSpPr>
              <a:grpSpLocks/>
            </p:cNvGrpSpPr>
            <p:nvPr/>
          </p:nvGrpSpPr>
          <p:grpSpPr bwMode="auto">
            <a:xfrm>
              <a:off x="115" y="3096"/>
              <a:ext cx="4460" cy="1170"/>
              <a:chOff x="115" y="3087"/>
              <a:chExt cx="4460" cy="1170"/>
            </a:xfrm>
          </p:grpSpPr>
          <p:pic>
            <p:nvPicPr>
              <p:cNvPr id="13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5" y="3087"/>
                <a:ext cx="955" cy="116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pic>
            <p:nvPicPr>
              <p:cNvPr id="14" name="Picture 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757" y="3584"/>
                <a:ext cx="818" cy="6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</p:grpSp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 r="2126"/>
            <a:stretch>
              <a:fillRect/>
            </a:stretch>
          </p:blipFill>
          <p:spPr bwMode="auto">
            <a:xfrm>
              <a:off x="1423" y="3036"/>
              <a:ext cx="2135" cy="12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658140" y="361509"/>
            <a:ext cx="4582631" cy="3892218"/>
          </a:xfrm>
          <a:prstGeom prst="rect">
            <a:avLst/>
          </a:prstGeom>
          <a:noFill/>
          <a:ln w="571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1252"/>
                                        </p:tgtEl>
                                      </p:cBhvr>
                                      <p:by x="48000" y="48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15816 -0.218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-1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BFA2DDE-D4C2-4883-9862-2E67BA1C80B7}" type="slidenum">
              <a:rPr lang="en-US" smtClean="0"/>
              <a:pPr/>
              <a:t>7</a:t>
            </a:fld>
            <a:endParaRPr lang="en-US" smtClean="0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 cstate="print"/>
          <a:srcRect t="5470"/>
          <a:stretch>
            <a:fillRect/>
          </a:stretch>
        </p:blipFill>
        <p:spPr bwMode="auto">
          <a:xfrm>
            <a:off x="0" y="-28575"/>
            <a:ext cx="9144000" cy="691356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32773" name="Picture 4" descr="struc_tex_fig_02 Kopi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5300663"/>
            <a:ext cx="13716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AutoShape 5"/>
          <p:cNvSpPr>
            <a:spLocks noChangeAspect="1" noChangeArrowheads="1"/>
          </p:cNvSpPr>
          <p:nvPr/>
        </p:nvSpPr>
        <p:spPr bwMode="auto">
          <a:xfrm rot="10053121">
            <a:off x="252413" y="5345113"/>
            <a:ext cx="1325562" cy="1254125"/>
          </a:xfrm>
          <a:prstGeom prst="parallelogram">
            <a:avLst>
              <a:gd name="adj" fmla="val 20562"/>
            </a:avLst>
          </a:prstGeom>
          <a:solidFill>
            <a:schemeClr val="accent1">
              <a:alpha val="8313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32775" name="Picture 6" descr="struc_tex_fig_02 Kopie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3238" y="5421313"/>
            <a:ext cx="11191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Rectangle 7"/>
          <p:cNvSpPr>
            <a:spLocks noChangeArrowheads="1"/>
          </p:cNvSpPr>
          <p:nvPr/>
        </p:nvSpPr>
        <p:spPr bwMode="auto">
          <a:xfrm>
            <a:off x="7458075" y="1525588"/>
            <a:ext cx="1520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744538" eaLnBrk="0" hangingPunct="0">
              <a:tabLst>
                <a:tab pos="1439863" algn="l"/>
              </a:tabLst>
            </a:pPr>
            <a:r>
              <a:rPr lang="en-US" sz="2000" b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Exocuticle</a:t>
            </a:r>
          </a:p>
        </p:txBody>
      </p:sp>
      <p:sp>
        <p:nvSpPr>
          <p:cNvPr id="32777" name="Rectangle 8"/>
          <p:cNvSpPr>
            <a:spLocks noChangeArrowheads="1"/>
          </p:cNvSpPr>
          <p:nvPr/>
        </p:nvSpPr>
        <p:spPr bwMode="auto">
          <a:xfrm>
            <a:off x="7477125" y="4586288"/>
            <a:ext cx="170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744538" eaLnBrk="0" hangingPunct="0">
              <a:tabLst>
                <a:tab pos="1439863" algn="l"/>
              </a:tabLst>
            </a:pPr>
            <a:r>
              <a:rPr lang="en-US" sz="2000" b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Endocuticle</a:t>
            </a:r>
          </a:p>
        </p:txBody>
      </p:sp>
      <p:sp>
        <p:nvSpPr>
          <p:cNvPr id="32778" name="Rectangle 9"/>
          <p:cNvSpPr>
            <a:spLocks noChangeArrowheads="1"/>
          </p:cNvSpPr>
          <p:nvPr/>
        </p:nvSpPr>
        <p:spPr bwMode="auto">
          <a:xfrm>
            <a:off x="7504113" y="249238"/>
            <a:ext cx="1538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744538" eaLnBrk="0" hangingPunct="0">
              <a:tabLst>
                <a:tab pos="1439863" algn="l"/>
              </a:tabLst>
            </a:pPr>
            <a:r>
              <a:rPr lang="en-US" sz="2000" b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Epicuticle</a:t>
            </a:r>
          </a:p>
        </p:txBody>
      </p:sp>
      <p:sp>
        <p:nvSpPr>
          <p:cNvPr id="32779" name="Rectangle 10"/>
          <p:cNvSpPr>
            <a:spLocks noChangeArrowheads="1"/>
          </p:cNvSpPr>
          <p:nvPr/>
        </p:nvSpPr>
        <p:spPr bwMode="auto">
          <a:xfrm>
            <a:off x="76200" y="2892425"/>
            <a:ext cx="2376488" cy="1631216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l" defTabSz="744538" eaLnBrk="0" hangingPunct="0">
              <a:tabLst>
                <a:tab pos="1439863" algn="l"/>
              </a:tabLst>
            </a:pPr>
            <a:r>
              <a:rPr lang="en-US" sz="2000" u="sng" dirty="0" err="1">
                <a:solidFill>
                  <a:schemeClr val="bg1"/>
                </a:solidFill>
              </a:rPr>
              <a:t>Exocuticle</a:t>
            </a:r>
            <a:r>
              <a:rPr lang="en-US" sz="2000" dirty="0">
                <a:solidFill>
                  <a:schemeClr val="bg1"/>
                </a:solidFill>
              </a:rPr>
              <a:t> and </a:t>
            </a:r>
            <a:r>
              <a:rPr lang="en-US" sz="2000" u="sng" dirty="0" err="1">
                <a:solidFill>
                  <a:schemeClr val="bg1"/>
                </a:solidFill>
              </a:rPr>
              <a:t>endocuticle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have different </a:t>
            </a:r>
            <a:r>
              <a:rPr lang="en-US" sz="2000" dirty="0">
                <a:solidFill>
                  <a:schemeClr val="bg1"/>
                </a:solidFill>
              </a:rPr>
              <a:t>stacking density of twisted plywood layers</a:t>
            </a:r>
          </a:p>
        </p:txBody>
      </p:sp>
      <p:sp>
        <p:nvSpPr>
          <p:cNvPr id="32780" name="Rectangle 11"/>
          <p:cNvSpPr>
            <a:spLocks noChangeArrowheads="1"/>
          </p:cNvSpPr>
          <p:nvPr/>
        </p:nvSpPr>
        <p:spPr bwMode="auto">
          <a:xfrm>
            <a:off x="38100" y="836613"/>
            <a:ext cx="2376488" cy="100647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l" defTabSz="744538" eaLnBrk="0" hangingPunct="0">
              <a:tabLst>
                <a:tab pos="1439863" algn="l"/>
              </a:tabLst>
            </a:pPr>
            <a:r>
              <a:rPr lang="en-US" sz="2000">
                <a:solidFill>
                  <a:schemeClr val="bg1"/>
                </a:solidFill>
              </a:rPr>
              <a:t>Cuticle hardened by mineralization with CaCO</a:t>
            </a:r>
            <a:r>
              <a:rPr lang="en-US" sz="2000" baseline="-250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658140" y="361509"/>
            <a:ext cx="4582631" cy="3892218"/>
          </a:xfrm>
          <a:prstGeom prst="rect">
            <a:avLst/>
          </a:prstGeom>
          <a:noFill/>
          <a:ln w="571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1B80CC8-938B-464B-8133-4AAC9F11C93F}" type="slidenum">
              <a:rPr lang="en-US" smtClean="0"/>
              <a:pPr/>
              <a:t>8</a:t>
            </a:fld>
            <a:endParaRPr lang="en-US" smtClean="0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 cstate="print"/>
          <a:srcRect t="6424"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sp>
        <p:nvSpPr>
          <p:cNvPr id="188420" name="Rectangle 4"/>
          <p:cNvSpPr>
            <a:spLocks noChangeArrowheads="1"/>
          </p:cNvSpPr>
          <p:nvPr/>
        </p:nvSpPr>
        <p:spPr bwMode="auto">
          <a:xfrm>
            <a:off x="842963" y="525463"/>
            <a:ext cx="167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400" b="1" dirty="0" err="1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exocuticle</a:t>
            </a:r>
            <a:endParaRPr lang="de-DE" sz="2400" b="1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8421" name="Rectangle 5"/>
          <p:cNvSpPr>
            <a:spLocks noChangeArrowheads="1"/>
          </p:cNvSpPr>
          <p:nvPr/>
        </p:nvSpPr>
        <p:spPr bwMode="auto">
          <a:xfrm>
            <a:off x="6884988" y="5815013"/>
            <a:ext cx="18764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400" b="1" dirty="0" err="1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endocuticle</a:t>
            </a:r>
            <a:endParaRPr lang="de-DE" sz="2400" b="1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424224" y="1201481"/>
            <a:ext cx="4582631" cy="3892218"/>
          </a:xfrm>
          <a:prstGeom prst="rect">
            <a:avLst/>
          </a:prstGeom>
          <a:noFill/>
          <a:ln w="571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1294" y="6495599"/>
            <a:ext cx="781426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l"/>
            <a:r>
              <a:rPr lang="en-GB" sz="1100" b="1" dirty="0" err="1" smtClean="0"/>
              <a:t>Nikolov</a:t>
            </a:r>
            <a:r>
              <a:rPr lang="en-GB" sz="1100" b="1" dirty="0" smtClean="0"/>
              <a:t> et al.: Adv. Mater. 22 (2010) p. 519;           Al-</a:t>
            </a:r>
            <a:r>
              <a:rPr lang="en-GB" sz="1100" b="1" dirty="0" err="1" smtClean="0"/>
              <a:t>Sawalmih</a:t>
            </a:r>
            <a:r>
              <a:rPr lang="en-GB" sz="1100" b="1" dirty="0" smtClean="0"/>
              <a:t> et al.: Adv. </a:t>
            </a:r>
            <a:r>
              <a:rPr lang="en-GB" sz="1100" b="1" dirty="0" err="1" smtClean="0"/>
              <a:t>Funct</a:t>
            </a:r>
            <a:r>
              <a:rPr lang="en-GB" sz="1100" b="1" dirty="0" smtClean="0"/>
              <a:t>. Mater. 18 </a:t>
            </a:r>
            <a:r>
              <a:rPr lang="en-GB" sz="1100" b="1" dirty="0"/>
              <a:t>(2008) </a:t>
            </a:r>
            <a:r>
              <a:rPr lang="en-GB" sz="1100" b="1" dirty="0" smtClean="0"/>
              <a:t>3307</a:t>
            </a:r>
            <a:r>
              <a:rPr lang="de-DE" sz="1100" b="1" dirty="0" smtClean="0"/>
              <a:t> </a:t>
            </a:r>
            <a:endParaRPr lang="de-DE" sz="1100" b="1" dirty="0"/>
          </a:p>
        </p:txBody>
      </p:sp>
      <p:sp>
        <p:nvSpPr>
          <p:cNvPr id="496641" name="Rectangle 1"/>
          <p:cNvSpPr>
            <a:spLocks noChangeArrowheads="1"/>
          </p:cNvSpPr>
          <p:nvPr/>
        </p:nvSpPr>
        <p:spPr bwMode="auto">
          <a:xfrm>
            <a:off x="-159488" y="-1337179"/>
            <a:ext cx="65071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D. Raabe, P. Romano, C. Sachs, H. </a:t>
            </a:r>
            <a:r>
              <a:rPr kumimoji="0" lang="en-GB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Fabritius</a:t>
            </a: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A. Al-</a:t>
            </a:r>
            <a:r>
              <a:rPr kumimoji="0" lang="en-GB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Sawalmih</a:t>
            </a: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S.-B. Yi, G. Servos, H.G. </a:t>
            </a:r>
            <a:r>
              <a:rPr kumimoji="0" lang="en-GB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Hartwig</a:t>
            </a:r>
            <a:endParaRPr kumimoji="0" lang="de-DE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Mater. Sc. </a:t>
            </a:r>
            <a:r>
              <a:rPr kumimoji="0" lang="en-GB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Engin</a:t>
            </a: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A 421 (2006) 143–153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fef38fcdae9f5a85cde77323f02a72e6d86467"/>
</p:tagLst>
</file>

<file path=ppt/theme/theme1.xml><?xml version="1.0" encoding="utf-8"?>
<a:theme xmlns:a="http://schemas.openxmlformats.org/drawingml/2006/main" name="powerpoint_mpie_Word2003_2008-11-04">
  <a:themeElements>
    <a:clrScheme name="powerpoint_mpie_Word2003_2008-11-0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_mpie_Word2003_2008-11-04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_mpie_Word2003_2008-11-0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0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0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0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0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0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0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0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0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0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0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0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powerpoint_mpie_Word2003_2008-11-04</Template>
  <TotalTime>0</TotalTime>
  <Words>2017</Words>
  <Application>Microsoft Office PowerPoint</Application>
  <PresentationFormat>On-screen Show (4:3)</PresentationFormat>
  <Paragraphs>327</Paragraphs>
  <Slides>37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powerpoint_mpie_Word2003_2008-11-04</vt:lpstr>
      <vt:lpstr>Chart</vt:lpstr>
      <vt:lpstr>Slide 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Max-Planck-Institut-fuer-Eisenforschung_GmbH_MU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overview_crystalmechanics</dc:title>
  <dc:creator>msupc15</dc:creator>
  <cp:lastModifiedBy>d.raabe</cp:lastModifiedBy>
  <cp:revision>1482</cp:revision>
  <dcterms:created xsi:type="dcterms:W3CDTF">2008-11-06T18:25:57Z</dcterms:created>
  <dcterms:modified xsi:type="dcterms:W3CDTF">2012-10-20T17:38:38Z</dcterms:modified>
</cp:coreProperties>
</file>