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7" r:id="rId2"/>
    <p:sldId id="484" r:id="rId3"/>
    <p:sldId id="256" r:id="rId4"/>
    <p:sldId id="485" r:id="rId5"/>
    <p:sldId id="539" r:id="rId6"/>
    <p:sldId id="540" r:id="rId7"/>
    <p:sldId id="541" r:id="rId8"/>
    <p:sldId id="542" r:id="rId9"/>
    <p:sldId id="543" r:id="rId10"/>
    <p:sldId id="487" r:id="rId11"/>
    <p:sldId id="509" r:id="rId12"/>
    <p:sldId id="368" r:id="rId13"/>
    <p:sldId id="550" r:id="rId14"/>
    <p:sldId id="378" r:id="rId15"/>
    <p:sldId id="305" r:id="rId16"/>
    <p:sldId id="373" r:id="rId17"/>
    <p:sldId id="372" r:id="rId18"/>
    <p:sldId id="535" r:id="rId19"/>
    <p:sldId id="497" r:id="rId20"/>
    <p:sldId id="377" r:id="rId21"/>
    <p:sldId id="367" r:id="rId22"/>
    <p:sldId id="369" r:id="rId23"/>
    <p:sldId id="370" r:id="rId24"/>
    <p:sldId id="519" r:id="rId25"/>
    <p:sldId id="554" r:id="rId26"/>
    <p:sldId id="508" r:id="rId27"/>
    <p:sldId id="259" r:id="rId28"/>
    <p:sldId id="493" r:id="rId29"/>
    <p:sldId id="556" r:id="rId30"/>
    <p:sldId id="279" r:id="rId31"/>
    <p:sldId id="406" r:id="rId32"/>
    <p:sldId id="522" r:id="rId33"/>
    <p:sldId id="524" r:id="rId34"/>
    <p:sldId id="339" r:id="rId35"/>
    <p:sldId id="526" r:id="rId36"/>
    <p:sldId id="414" r:id="rId37"/>
    <p:sldId id="523" r:id="rId38"/>
    <p:sldId id="468" r:id="rId39"/>
    <p:sldId id="385" r:id="rId40"/>
    <p:sldId id="430" r:id="rId41"/>
    <p:sldId id="436" r:id="rId42"/>
    <p:sldId id="511" r:id="rId43"/>
    <p:sldId id="512" r:id="rId44"/>
    <p:sldId id="410" r:id="rId45"/>
    <p:sldId id="513" r:id="rId46"/>
    <p:sldId id="514" r:id="rId47"/>
    <p:sldId id="560" r:id="rId48"/>
    <p:sldId id="561" r:id="rId49"/>
    <p:sldId id="555" r:id="rId50"/>
    <p:sldId id="420" r:id="rId51"/>
    <p:sldId id="553" r:id="rId52"/>
    <p:sldId id="264" r:id="rId53"/>
    <p:sldId id="545" r:id="rId54"/>
    <p:sldId id="546" r:id="rId55"/>
    <p:sldId id="547" r:id="rId56"/>
    <p:sldId id="515" r:id="rId57"/>
    <p:sldId id="517" r:id="rId58"/>
    <p:sldId id="551" r:id="rId59"/>
    <p:sldId id="558" r:id="rId60"/>
    <p:sldId id="559" r:id="rId61"/>
    <p:sldId id="548" r:id="rId62"/>
    <p:sldId id="549" r:id="rId63"/>
    <p:sldId id="534" r:id="rId64"/>
    <p:sldId id="496" r:id="rId65"/>
    <p:sldId id="431" r:id="rId66"/>
    <p:sldId id="262" r:id="rId67"/>
    <p:sldId id="394" r:id="rId68"/>
    <p:sldId id="397" r:id="rId69"/>
    <p:sldId id="398" r:id="rId70"/>
    <p:sldId id="276" r:id="rId71"/>
    <p:sldId id="404" r:id="rId72"/>
    <p:sldId id="405" r:id="rId73"/>
    <p:sldId id="503" r:id="rId74"/>
    <p:sldId id="338" r:id="rId75"/>
    <p:sldId id="504" r:id="rId76"/>
    <p:sldId id="505" r:id="rId77"/>
    <p:sldId id="507" r:id="rId78"/>
  </p:sldIdLst>
  <p:sldSz cx="10287000" cy="7124700"/>
  <p:notesSz cx="7099300" cy="10236200"/>
  <p:custDataLst>
    <p:tags r:id="rId8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0000"/>
    <a:srgbClr val="008000"/>
    <a:srgbClr val="33CC33"/>
    <a:srgbClr val="003300"/>
    <a:srgbClr val="4D4D4D"/>
    <a:srgbClr val="666699"/>
    <a:srgbClr val="33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-888" y="-211"/>
      </p:cViewPr>
      <p:guideLst>
        <p:guide orient="horz" pos="2244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7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5" Type="http://schemas.openxmlformats.org/officeDocument/2006/relationships/image" Target="../media/image140.wmf"/><Relationship Id="rId4" Type="http://schemas.openxmlformats.org/officeDocument/2006/relationships/image" Target="../media/image13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7" Type="http://schemas.openxmlformats.org/officeDocument/2006/relationships/image" Target="../media/image149.wmf"/><Relationship Id="rId2" Type="http://schemas.openxmlformats.org/officeDocument/2006/relationships/image" Target="../media/image144.wmf"/><Relationship Id="rId1" Type="http://schemas.openxmlformats.org/officeDocument/2006/relationships/image" Target="../media/image143.wmf"/><Relationship Id="rId6" Type="http://schemas.openxmlformats.org/officeDocument/2006/relationships/image" Target="../media/image148.wmf"/><Relationship Id="rId5" Type="http://schemas.openxmlformats.org/officeDocument/2006/relationships/image" Target="../media/image147.wmf"/><Relationship Id="rId4" Type="http://schemas.openxmlformats.org/officeDocument/2006/relationships/image" Target="../media/image1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t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de-DE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endParaRPr lang="de-DE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50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b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de-DE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50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fld id="{BCE63297-6A29-4D22-BB93-0717A0BCB723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35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t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de-DE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9238" y="0"/>
            <a:ext cx="3024187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endParaRPr lang="de-DE"/>
          </a:p>
        </p:txBody>
      </p:sp>
      <p:sp>
        <p:nvSpPr>
          <p:cNvPr id="2447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03275" y="790575"/>
            <a:ext cx="5476875" cy="3792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4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5675" y="4899025"/>
            <a:ext cx="51720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44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7088"/>
            <a:ext cx="310356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b" anchorCtr="0" compatLnSpc="1">
            <a:prstTxWarp prst="textNoShape">
              <a:avLst/>
            </a:prstTxWarp>
          </a:bodyPr>
          <a:lstStyle>
            <a:lvl1pPr defTabSz="950913">
              <a:defRPr sz="1200"/>
            </a:lvl1pPr>
          </a:lstStyle>
          <a:p>
            <a:endParaRPr lang="de-DE"/>
          </a:p>
        </p:txBody>
      </p:sp>
      <p:sp>
        <p:nvSpPr>
          <p:cNvPr id="244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9238" y="9717088"/>
            <a:ext cx="30241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88" tIns="47544" rIns="95088" bIns="47544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fld id="{53B48744-64BC-4C63-AE2C-5FE3E62DE294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5AE765-2EA1-4992-B0FD-158C6AB0257B}" type="slidenum">
              <a:rPr lang="de-DE"/>
              <a:pPr/>
              <a:t>54</a:t>
            </a:fld>
            <a:endParaRPr lang="de-DE"/>
          </a:p>
        </p:txBody>
      </p:sp>
      <p:sp>
        <p:nvSpPr>
          <p:cNvPr id="3184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777875" y="766763"/>
            <a:ext cx="5545138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4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6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88" tIns="47544" rIns="95088" bIns="47544"/>
          <a:lstStyle/>
          <a:p>
            <a:r>
              <a:rPr lang="de-DE"/>
              <a:t>Part 2 ; stellenvergleich (ODF)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CF0C3-3F17-4F77-94C5-5FD13511231B}" type="slidenum">
              <a:rPr lang="de-DE"/>
              <a:pPr/>
              <a:t>55</a:t>
            </a:fld>
            <a:endParaRPr lang="de-DE"/>
          </a:p>
        </p:txBody>
      </p:sp>
      <p:sp>
        <p:nvSpPr>
          <p:cNvPr id="32051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777875" y="766763"/>
            <a:ext cx="5545138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6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88" tIns="47544" rIns="95088" bIns="47544"/>
          <a:lstStyle/>
          <a:p>
            <a:r>
              <a:rPr lang="de-DE"/>
              <a:t>Part 2 ; stellenvergleich (ODF)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6729AA-6C07-4355-BBFE-A5646C69D4A6}" type="slidenum">
              <a:rPr lang="de-DE"/>
              <a:pPr/>
              <a:t>75</a:t>
            </a:fld>
            <a:endParaRPr lang="de-DE"/>
          </a:p>
        </p:txBody>
      </p:sp>
      <p:sp>
        <p:nvSpPr>
          <p:cNvPr id="26931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777875" y="766763"/>
            <a:ext cx="5545138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6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88" tIns="47544" rIns="95088" bIns="4754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44BD1D-BCA3-4DF9-8E5D-60F7A7A21B02}" type="slidenum">
              <a:rPr lang="de-DE"/>
              <a:pPr/>
              <a:t>76</a:t>
            </a:fld>
            <a:endParaRPr lang="de-DE"/>
          </a:p>
        </p:txBody>
      </p:sp>
      <p:sp>
        <p:nvSpPr>
          <p:cNvPr id="27136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777875" y="766763"/>
            <a:ext cx="5545138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6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88" tIns="47544" rIns="95088" bIns="47544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39ECB-55F5-408E-9BC6-3B5ABD3C3F35}" type="slidenum">
              <a:rPr lang="de-DE"/>
              <a:pPr/>
              <a:t>77</a:t>
            </a:fld>
            <a:endParaRPr lang="de-DE"/>
          </a:p>
        </p:txBody>
      </p:sp>
      <p:sp>
        <p:nvSpPr>
          <p:cNvPr id="27545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777875" y="766763"/>
            <a:ext cx="5545138" cy="3840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46150" y="4862513"/>
            <a:ext cx="5207000" cy="4606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88" tIns="47544" rIns="95088" bIns="47544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212975"/>
            <a:ext cx="8743950" cy="15271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037013"/>
            <a:ext cx="7200900" cy="1820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BB3A3-CEE4-476B-AA31-BCBD93A0BF1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85750"/>
            <a:ext cx="9258300" cy="11874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62113"/>
            <a:ext cx="9258300" cy="47021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71BE3-AB5E-4229-863B-E6886E2F10D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85750"/>
            <a:ext cx="2314575" cy="60785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85750"/>
            <a:ext cx="6791325" cy="60785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0224D-49D8-4264-AF30-A84B304569C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85750"/>
            <a:ext cx="9258300" cy="11874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62113"/>
            <a:ext cx="9258300" cy="4702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CCF5E-080F-4036-91A1-935346A548B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578350"/>
            <a:ext cx="8743950" cy="14144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019425"/>
            <a:ext cx="8743950" cy="15589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14601-A5A9-4002-AE8E-46806D17354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85750"/>
            <a:ext cx="9258300" cy="11874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62113"/>
            <a:ext cx="4552950" cy="47021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62113"/>
            <a:ext cx="4552950" cy="47021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D3C54-62C9-4159-A3EC-239C37AB9789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85750"/>
            <a:ext cx="9258300" cy="1187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95438"/>
            <a:ext cx="4545013" cy="663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259013"/>
            <a:ext cx="4545013" cy="4105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95438"/>
            <a:ext cx="4546600" cy="663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259013"/>
            <a:ext cx="4546600" cy="4105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3E510-B292-4DAC-9017-8AD58B52625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85750"/>
            <a:ext cx="9258300" cy="11874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7B5CC-42CF-4019-9290-56678AA48C5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F2579-CE92-4D42-BFEE-1772610324F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84163"/>
            <a:ext cx="3384550" cy="12065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84163"/>
            <a:ext cx="5749925" cy="60801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90663"/>
            <a:ext cx="33845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A3D90-C547-413F-ADAF-56F3B27D77E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987925"/>
            <a:ext cx="6172200" cy="587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36588"/>
            <a:ext cx="6172200" cy="4275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575300"/>
            <a:ext cx="6172200" cy="836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53BC7-5502-45EB-938A-A5AA4D015F8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491288"/>
            <a:ext cx="21431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0" tIns="47485" rIns="94970" bIns="47485" numCol="1" anchor="t" anchorCtr="0" compatLnSpc="1">
            <a:prstTxWarp prst="textNoShape">
              <a:avLst/>
            </a:prstTxWarp>
          </a:bodyPr>
          <a:lstStyle>
            <a:lvl1pPr defTabSz="949325">
              <a:defRPr sz="15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491288"/>
            <a:ext cx="325755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0" tIns="47485" rIns="94970" bIns="47485" numCol="1" anchor="t" anchorCtr="0" compatLnSpc="1">
            <a:prstTxWarp prst="textNoShape">
              <a:avLst/>
            </a:prstTxWarp>
          </a:bodyPr>
          <a:lstStyle>
            <a:lvl1pPr algn="ctr" defTabSz="949325">
              <a:defRPr sz="1500"/>
            </a:lvl1pPr>
          </a:lstStyle>
          <a:p>
            <a:endParaRPr lang="de-DE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14288" y="6334125"/>
            <a:ext cx="10260012" cy="787400"/>
          </a:xfrm>
          <a:prstGeom prst="rect">
            <a:avLst/>
          </a:prstGeom>
          <a:noFill/>
          <a:ln w="12700">
            <a:solidFill>
              <a:srgbClr val="006186"/>
            </a:solidFill>
            <a:miter lim="800000"/>
            <a:headEnd/>
            <a:tailEnd/>
          </a:ln>
          <a:effectLst/>
        </p:spPr>
        <p:txBody>
          <a:bodyPr wrap="none" lIns="94970" tIns="47485" rIns="94970" bIns="47485" anchor="ctr"/>
          <a:lstStyle/>
          <a:p>
            <a:endParaRPr lang="de-DE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47625" y="6367463"/>
            <a:ext cx="1427163" cy="714375"/>
          </a:xfrm>
          <a:prstGeom prst="rect">
            <a:avLst/>
          </a:prstGeom>
          <a:solidFill>
            <a:srgbClr val="006186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4970" tIns="47485" rIns="94970" bIns="47485" anchor="ctr"/>
          <a:lstStyle/>
          <a:p>
            <a:pPr algn="ctr" defTabSz="949325" eaLnBrk="0" hangingPunct="0">
              <a:spcBef>
                <a:spcPct val="30000"/>
              </a:spcBef>
              <a:spcAft>
                <a:spcPct val="25000"/>
              </a:spcAft>
            </a:pPr>
            <a:r>
              <a:rPr lang="de-DE" sz="1100" b="1">
                <a:solidFill>
                  <a:schemeClr val="bg1"/>
                </a:solidFill>
                <a:latin typeface="Arial" charset="0"/>
              </a:rPr>
              <a:t>Dierk Raabe</a:t>
            </a:r>
          </a:p>
          <a:p>
            <a:pPr algn="ctr" defTabSz="949325" eaLnBrk="0" hangingPunct="0">
              <a:spcBef>
                <a:spcPct val="10000"/>
              </a:spcBef>
            </a:pPr>
            <a:r>
              <a:rPr lang="de-DE" sz="1100" b="1">
                <a:solidFill>
                  <a:schemeClr val="bg1"/>
                </a:solidFill>
                <a:latin typeface="Arial" charset="0"/>
              </a:rPr>
              <a:t>Max-Planck-Institut</a:t>
            </a:r>
          </a:p>
          <a:p>
            <a:pPr algn="ctr" defTabSz="949325" eaLnBrk="0" hangingPunct="0">
              <a:spcBef>
                <a:spcPct val="10000"/>
              </a:spcBef>
            </a:pPr>
            <a:r>
              <a:rPr lang="de-DE" sz="1100" b="1">
                <a:solidFill>
                  <a:schemeClr val="bg1"/>
                </a:solidFill>
                <a:latin typeface="Arial" charset="0"/>
              </a:rPr>
              <a:t>für Eisenforschung</a:t>
            </a:r>
          </a:p>
        </p:txBody>
      </p:sp>
      <p:pic>
        <p:nvPicPr>
          <p:cNvPr id="1035" name="Picture 11" descr="logo_de"/>
          <p:cNvPicPr>
            <a:picLocks noChangeArrowheads="1"/>
          </p:cNvPicPr>
          <p:nvPr userDrawn="1"/>
        </p:nvPicPr>
        <p:blipFill>
          <a:blip r:embed="rId13" cstate="print"/>
          <a:srcRect l="70387"/>
          <a:stretch>
            <a:fillRect/>
          </a:stretch>
        </p:blipFill>
        <p:spPr bwMode="auto">
          <a:xfrm>
            <a:off x="8815388" y="6365875"/>
            <a:ext cx="1428750" cy="714375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43875" y="6064250"/>
            <a:ext cx="21431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0" tIns="47485" rIns="94970" bIns="47485" numCol="1" anchor="t" anchorCtr="0" compatLnSpc="1">
            <a:prstTxWarp prst="textNoShape">
              <a:avLst/>
            </a:prstTxWarp>
          </a:bodyPr>
          <a:lstStyle>
            <a:lvl1pPr algn="r" defTabSz="949325">
              <a:defRPr sz="1500" b="1"/>
            </a:lvl1pPr>
          </a:lstStyle>
          <a:p>
            <a:fld id="{A8F6F730-A8D4-4646-8A75-644D16B160D5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4687888" y="6896100"/>
            <a:ext cx="10763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900" b="1">
                <a:solidFill>
                  <a:srgbClr val="FF0000"/>
                </a:solidFill>
              </a:rPr>
              <a:t>Prof. Dierk Raabe</a:t>
            </a:r>
            <a:endParaRPr lang="en-US" sz="900" b="1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2pPr>
      <a:lvl3pPr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3pPr>
      <a:lvl4pPr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4pPr>
      <a:lvl5pPr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5pPr>
      <a:lvl6pPr marL="457200"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6pPr>
      <a:lvl7pPr marL="914400"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7pPr>
      <a:lvl8pPr marL="1371600"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8pPr>
      <a:lvl9pPr marL="1828800" algn="ctr" defTabSz="949325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18" charset="0"/>
        </a:defRPr>
      </a:lvl9pPr>
    </p:titleStyle>
    <p:bodyStyle>
      <a:lvl1pPr marL="355600" indent="-355600" algn="l" defTabSz="949325" rtl="0" fontAlgn="base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96863" algn="l" defTabSz="949325" rtl="0" fontAlgn="base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</a:defRPr>
      </a:lvl2pPr>
      <a:lvl3pPr marL="1187450" indent="-238125" algn="l" defTabSz="949325" rtl="0" fontAlgn="base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62113" indent="-238125" algn="l" defTabSz="949325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36775" indent="-238125" algn="l" defTabSz="94932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593975" indent="-238125" algn="l" defTabSz="94932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51175" indent="-238125" algn="l" defTabSz="94932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08375" indent="-238125" algn="l" defTabSz="94932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65575" indent="-238125" algn="l" defTabSz="94932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filme\odf_textur_kurz.AVI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-Dok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png"/><Relationship Id="rId4" Type="http://schemas.openxmlformats.org/officeDocument/2006/relationships/oleObject" Target="../embeddings/Microsoft_Office_Word_97_-_2003-Dokument2.doc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filme\b_50_neu.avi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filme\recry1.avi" TargetMode="External"/><Relationship Id="rId6" Type="http://schemas.openxmlformats.org/officeDocument/2006/relationships/image" Target="../media/image106.png"/><Relationship Id="rId5" Type="http://schemas.openxmlformats.org/officeDocument/2006/relationships/image" Target="../media/image29.png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5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141.png"/><Relationship Id="rId9" Type="http://schemas.openxmlformats.org/officeDocument/2006/relationships/image" Target="../media/image14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C0FEE-A4D6-47A5-9A0C-891BB14337DB}" type="slidenum">
              <a:rPr lang="de-DE"/>
              <a:pPr/>
              <a:t>1</a:t>
            </a:fld>
            <a:endParaRPr lang="de-DE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563" y="-57150"/>
            <a:ext cx="10445751" cy="148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347788" y="6238875"/>
            <a:ext cx="77422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en-US" sz="2000" b="1">
                <a:solidFill>
                  <a:srgbClr val="006699"/>
                </a:solidFill>
                <a:latin typeface="Arial" charset="0"/>
              </a:rPr>
              <a:t>Abteilung für Mikrostrukturphysik und Umformtechnik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98475" y="2693988"/>
            <a:ext cx="934561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>
            <a:spAutoFit/>
          </a:bodyPr>
          <a:lstStyle/>
          <a:p>
            <a:pPr algn="ctr" defTabSz="949325"/>
            <a:r>
              <a:rPr lang="de-DE" sz="4400" b="1">
                <a:solidFill>
                  <a:srgbClr val="000066"/>
                </a:solidFill>
                <a:latin typeface="Arial" charset="0"/>
              </a:rPr>
              <a:t>Grundlagen der Kristallographie und Mikrostruktur von Stählen</a:t>
            </a: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3224213" y="4589463"/>
            <a:ext cx="39893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b="1">
                <a:solidFill>
                  <a:srgbClr val="006699"/>
                </a:solidFill>
                <a:latin typeface="Arial" charset="0"/>
              </a:rPr>
              <a:t>Prof. Dr.-Ing. habil. Dierk Raabe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D69CF-99B9-4BEF-B0DA-7E99CD235918}" type="slidenum">
              <a:rPr lang="de-DE"/>
              <a:pPr/>
              <a:t>10</a:t>
            </a:fld>
            <a:endParaRPr lang="de-DE"/>
          </a:p>
        </p:txBody>
      </p:sp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50885" name="Oval 5"/>
          <p:cNvSpPr>
            <a:spLocks noChangeArrowheads="1"/>
          </p:cNvSpPr>
          <p:nvPr/>
        </p:nvSpPr>
        <p:spPr bwMode="auto">
          <a:xfrm>
            <a:off x="1889125" y="3376613"/>
            <a:ext cx="2671763" cy="938212"/>
          </a:xfrm>
          <a:prstGeom prst="ellipse">
            <a:avLst/>
          </a:prstGeom>
          <a:gradFill rotWithShape="0">
            <a:gsLst>
              <a:gs pos="0">
                <a:srgbClr val="004B6B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068638" y="1165225"/>
            <a:ext cx="444023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Grundbegriffe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Kristallographie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Textur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Anisotropie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7F3-12A2-4EB9-98F8-9B9ED1EB7253}" type="slidenum">
              <a:rPr lang="de-DE"/>
              <a:pPr/>
              <a:t>11</a:t>
            </a:fld>
            <a:endParaRPr lang="de-DE"/>
          </a:p>
        </p:txBody>
      </p:sp>
      <p:sp>
        <p:nvSpPr>
          <p:cNvPr id="277506" name="Rectangle 2050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7509" name="Rectangle 2053"/>
          <p:cNvSpPr>
            <a:spLocks noChangeArrowheads="1"/>
          </p:cNvSpPr>
          <p:nvPr/>
        </p:nvSpPr>
        <p:spPr bwMode="auto">
          <a:xfrm>
            <a:off x="7621588" y="3173413"/>
            <a:ext cx="253365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3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Messung</a:t>
            </a:r>
          </a:p>
          <a:p>
            <a:r>
              <a:rPr lang="en-US" sz="33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Grundlagen</a:t>
            </a:r>
          </a:p>
          <a:p>
            <a:r>
              <a:rPr lang="en-US" sz="33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Entstehung</a:t>
            </a:r>
            <a:endParaRPr lang="de-DE" sz="3300" b="1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77510" name="Line 2054"/>
          <p:cNvSpPr>
            <a:spLocks noChangeShapeType="1"/>
          </p:cNvSpPr>
          <p:nvPr/>
        </p:nvSpPr>
        <p:spPr bwMode="auto">
          <a:xfrm>
            <a:off x="5153025" y="3933825"/>
            <a:ext cx="2322513" cy="611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7511" name="Line 2055"/>
          <p:cNvSpPr>
            <a:spLocks noChangeShapeType="1"/>
          </p:cNvSpPr>
          <p:nvPr/>
        </p:nvSpPr>
        <p:spPr bwMode="auto">
          <a:xfrm flipV="1">
            <a:off x="5151438" y="3384550"/>
            <a:ext cx="2352675" cy="549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7512" name="Oval 2056"/>
          <p:cNvSpPr>
            <a:spLocks noChangeArrowheads="1"/>
          </p:cNvSpPr>
          <p:nvPr/>
        </p:nvSpPr>
        <p:spPr bwMode="auto">
          <a:xfrm>
            <a:off x="1889125" y="3376613"/>
            <a:ext cx="2671763" cy="938212"/>
          </a:xfrm>
          <a:prstGeom prst="ellipse">
            <a:avLst/>
          </a:prstGeom>
          <a:gradFill rotWithShape="0">
            <a:gsLst>
              <a:gs pos="0">
                <a:srgbClr val="004B6B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7513" name="Rectangle 2057"/>
          <p:cNvSpPr>
            <a:spLocks noChangeArrowheads="1"/>
          </p:cNvSpPr>
          <p:nvPr/>
        </p:nvSpPr>
        <p:spPr bwMode="auto">
          <a:xfrm>
            <a:off x="3068638" y="1165225"/>
            <a:ext cx="444023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Grundbegriffe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Kristallographie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Textur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Anisotropie</a:t>
            </a:r>
          </a:p>
        </p:txBody>
      </p:sp>
      <p:sp>
        <p:nvSpPr>
          <p:cNvPr id="277514" name="Line 2058"/>
          <p:cNvSpPr>
            <a:spLocks noChangeShapeType="1"/>
          </p:cNvSpPr>
          <p:nvPr/>
        </p:nvSpPr>
        <p:spPr bwMode="auto">
          <a:xfrm flipV="1">
            <a:off x="5202238" y="3913188"/>
            <a:ext cx="2265362" cy="41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289BF-D1CA-4CBE-ABF6-A5D9016ABEE5}" type="slidenum">
              <a:rPr lang="de-DE"/>
              <a:pPr/>
              <a:t>12</a:t>
            </a:fld>
            <a:endParaRPr lang="de-DE"/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275" y="1087438"/>
            <a:ext cx="6513513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Polfigur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19816" name="Group 8"/>
          <p:cNvGrpSpPr>
            <a:grpSpLocks/>
          </p:cNvGrpSpPr>
          <p:nvPr/>
        </p:nvGrpSpPr>
        <p:grpSpPr bwMode="auto">
          <a:xfrm>
            <a:off x="2828925" y="106363"/>
            <a:ext cx="3430588" cy="617537"/>
            <a:chOff x="0" y="0"/>
            <a:chExt cx="5225" cy="748"/>
          </a:xfrm>
        </p:grpSpPr>
        <p:sp>
          <p:nvSpPr>
            <p:cNvPr id="119817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19818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3300">
                  <a:solidFill>
                    <a:schemeClr val="bg1"/>
                  </a:solidFill>
                </a:rPr>
                <a:t>n </a:t>
              </a:r>
              <a:r>
                <a:rPr lang="de-DE" sz="3300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lang="de-DE" sz="3300">
                  <a:solidFill>
                    <a:schemeClr val="bg1"/>
                  </a:solidFill>
                </a:rPr>
                <a:t> = 2 d  sin </a:t>
              </a:r>
              <a:r>
                <a:rPr lang="de-DE" sz="3300">
                  <a:solidFill>
                    <a:schemeClr val="bg1"/>
                  </a:solidFill>
                  <a:latin typeface="Symbol" pitchFamily="18" charset="2"/>
                </a:rPr>
                <a:t>Q</a:t>
              </a:r>
            </a:p>
          </p:txBody>
        </p:sp>
      </p:grpSp>
      <p:sp>
        <p:nvSpPr>
          <p:cNvPr id="119819" name="Rectangle 11"/>
          <p:cNvSpPr>
            <a:spLocks noChangeArrowheads="1"/>
          </p:cNvSpPr>
          <p:nvPr/>
        </p:nvSpPr>
        <p:spPr bwMode="auto">
          <a:xfrm>
            <a:off x="7888288" y="1116013"/>
            <a:ext cx="20002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3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Messung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7FCF-C446-4016-958E-353D9137C1DC}" type="slidenum">
              <a:rPr lang="de-DE"/>
              <a:pPr/>
              <a:t>13</a:t>
            </a:fld>
            <a:endParaRPr lang="de-DE"/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1749425"/>
            <a:ext cx="941863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Polfigur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4603750" y="381000"/>
            <a:ext cx="5303838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3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Messung und Darstellung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CFF2F-318F-447A-9BCB-BA8E8FCA134B}" type="slidenum">
              <a:rPr lang="de-DE"/>
              <a:pPr/>
              <a:t>14</a:t>
            </a:fld>
            <a:endParaRPr lang="de-DE"/>
          </a:p>
        </p:txBody>
      </p:sp>
      <p:pic>
        <p:nvPicPr>
          <p:cNvPr id="130051" name="Picture 3"/>
          <p:cNvPicPr>
            <a:picLocks noChangeArrowheads="1"/>
          </p:cNvPicPr>
          <p:nvPr/>
        </p:nvPicPr>
        <p:blipFill>
          <a:blip r:embed="rId3" cstate="print"/>
          <a:srcRect b="17967"/>
          <a:stretch>
            <a:fillRect/>
          </a:stretch>
        </p:blipFill>
        <p:spPr bwMode="auto">
          <a:xfrm>
            <a:off x="0" y="0"/>
            <a:ext cx="6824663" cy="6316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0052" name="Rectangle 4"/>
          <p:cNvSpPr>
            <a:spLocks noChangeArrowheads="1"/>
          </p:cNvSpPr>
          <p:nvPr/>
        </p:nvSpPr>
        <p:spPr bwMode="auto">
          <a:xfrm rot="18900000">
            <a:off x="3968750" y="207963"/>
            <a:ext cx="950913" cy="34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11125" tIns="55563" rIns="111125" bIns="55563">
            <a:spAutoFit/>
          </a:bodyPr>
          <a:lstStyle/>
          <a:p>
            <a:pPr defTabSz="1116013" eaLnBrk="0" hangingPunct="0">
              <a:lnSpc>
                <a:spcPct val="90000"/>
              </a:lnSpc>
            </a:pPr>
            <a:r>
              <a:rPr lang="de-DE" sz="1700">
                <a:latin typeface="Symbol" pitchFamily="18" charset="2"/>
              </a:rPr>
              <a:t>a</a:t>
            </a:r>
            <a:r>
              <a:rPr lang="de-DE" sz="1700">
                <a:latin typeface="Times" pitchFamily="18" charset="0"/>
              </a:rPr>
              <a:t>- Faser</a:t>
            </a:r>
          </a:p>
        </p:txBody>
      </p:sp>
      <p:sp>
        <p:nvSpPr>
          <p:cNvPr id="130054" name="Rectangle 6"/>
          <p:cNvSpPr>
            <a:spLocks noChangeArrowheads="1"/>
          </p:cNvSpPr>
          <p:nvPr/>
        </p:nvSpPr>
        <p:spPr bwMode="auto">
          <a:xfrm>
            <a:off x="4433888" y="5273675"/>
            <a:ext cx="695325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 rot="16200000">
            <a:off x="2801145" y="2878931"/>
            <a:ext cx="944562" cy="35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11125" tIns="55563" rIns="111125" bIns="55563">
            <a:spAutoFit/>
          </a:bodyPr>
          <a:lstStyle/>
          <a:p>
            <a:pPr defTabSz="1116013" eaLnBrk="0" hangingPunct="0">
              <a:lnSpc>
                <a:spcPct val="90000"/>
              </a:lnSpc>
            </a:pPr>
            <a:r>
              <a:rPr lang="de-DE" sz="180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de-DE" sz="1800">
                <a:solidFill>
                  <a:schemeClr val="bg1"/>
                </a:solidFill>
                <a:latin typeface="Times" pitchFamily="18" charset="0"/>
              </a:rPr>
              <a:t>- Faser</a:t>
            </a:r>
          </a:p>
        </p:txBody>
      </p:sp>
      <p:grpSp>
        <p:nvGrpSpPr>
          <p:cNvPr id="130057" name="Group 9"/>
          <p:cNvGrpSpPr>
            <a:grpSpLocks/>
          </p:cNvGrpSpPr>
          <p:nvPr/>
        </p:nvGrpSpPr>
        <p:grpSpPr bwMode="auto">
          <a:xfrm>
            <a:off x="2808288" y="4473575"/>
            <a:ext cx="488950" cy="544513"/>
            <a:chOff x="3509" y="3977"/>
            <a:chExt cx="308" cy="343"/>
          </a:xfrm>
        </p:grpSpPr>
        <p:sp>
          <p:nvSpPr>
            <p:cNvPr id="130058" name="Freeform 10"/>
            <p:cNvSpPr>
              <a:spLocks/>
            </p:cNvSpPr>
            <p:nvPr/>
          </p:nvSpPr>
          <p:spPr bwMode="auto">
            <a:xfrm>
              <a:off x="3509" y="3977"/>
              <a:ext cx="308" cy="154"/>
            </a:xfrm>
            <a:custGeom>
              <a:avLst/>
              <a:gdLst/>
              <a:ahLst/>
              <a:cxnLst>
                <a:cxn ang="0">
                  <a:pos x="307" y="77"/>
                </a:cxn>
                <a:cxn ang="0">
                  <a:pos x="153" y="0"/>
                </a:cxn>
                <a:cxn ang="0">
                  <a:pos x="0" y="77"/>
                </a:cxn>
                <a:cxn ang="0">
                  <a:pos x="153" y="153"/>
                </a:cxn>
                <a:cxn ang="0">
                  <a:pos x="307" y="77"/>
                </a:cxn>
              </a:cxnLst>
              <a:rect l="0" t="0" r="r" b="b"/>
              <a:pathLst>
                <a:path w="308" h="154">
                  <a:moveTo>
                    <a:pt x="307" y="77"/>
                  </a:moveTo>
                  <a:lnTo>
                    <a:pt x="153" y="0"/>
                  </a:lnTo>
                  <a:lnTo>
                    <a:pt x="0" y="77"/>
                  </a:lnTo>
                  <a:lnTo>
                    <a:pt x="153" y="153"/>
                  </a:lnTo>
                  <a:lnTo>
                    <a:pt x="307" y="77"/>
                  </a:lnTo>
                </a:path>
              </a:pathLst>
            </a:custGeom>
            <a:solidFill>
              <a:srgbClr val="C4C4C4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59" name="Freeform 11"/>
            <p:cNvSpPr>
              <a:spLocks/>
            </p:cNvSpPr>
            <p:nvPr/>
          </p:nvSpPr>
          <p:spPr bwMode="auto">
            <a:xfrm>
              <a:off x="3662" y="4054"/>
              <a:ext cx="155" cy="266"/>
            </a:xfrm>
            <a:custGeom>
              <a:avLst/>
              <a:gdLst/>
              <a:ahLst/>
              <a:cxnLst>
                <a:cxn ang="0">
                  <a:pos x="154" y="188"/>
                </a:cxn>
                <a:cxn ang="0">
                  <a:pos x="154" y="0"/>
                </a:cxn>
                <a:cxn ang="0">
                  <a:pos x="0" y="76"/>
                </a:cxn>
                <a:cxn ang="0">
                  <a:pos x="0" y="265"/>
                </a:cxn>
                <a:cxn ang="0">
                  <a:pos x="154" y="188"/>
                </a:cxn>
              </a:cxnLst>
              <a:rect l="0" t="0" r="r" b="b"/>
              <a:pathLst>
                <a:path w="155" h="266">
                  <a:moveTo>
                    <a:pt x="154" y="188"/>
                  </a:moveTo>
                  <a:lnTo>
                    <a:pt x="154" y="0"/>
                  </a:lnTo>
                  <a:lnTo>
                    <a:pt x="0" y="76"/>
                  </a:lnTo>
                  <a:lnTo>
                    <a:pt x="0" y="265"/>
                  </a:lnTo>
                  <a:lnTo>
                    <a:pt x="154" y="188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0" name="Freeform 12"/>
            <p:cNvSpPr>
              <a:spLocks/>
            </p:cNvSpPr>
            <p:nvPr/>
          </p:nvSpPr>
          <p:spPr bwMode="auto">
            <a:xfrm>
              <a:off x="3509" y="4054"/>
              <a:ext cx="154" cy="266"/>
            </a:xfrm>
            <a:custGeom>
              <a:avLst/>
              <a:gdLst/>
              <a:ahLst/>
              <a:cxnLst>
                <a:cxn ang="0">
                  <a:pos x="153" y="76"/>
                </a:cxn>
                <a:cxn ang="0">
                  <a:pos x="0" y="0"/>
                </a:cxn>
                <a:cxn ang="0">
                  <a:pos x="0" y="188"/>
                </a:cxn>
                <a:cxn ang="0">
                  <a:pos x="153" y="265"/>
                </a:cxn>
                <a:cxn ang="0">
                  <a:pos x="153" y="76"/>
                </a:cxn>
              </a:cxnLst>
              <a:rect l="0" t="0" r="r" b="b"/>
              <a:pathLst>
                <a:path w="154" h="266">
                  <a:moveTo>
                    <a:pt x="153" y="76"/>
                  </a:moveTo>
                  <a:lnTo>
                    <a:pt x="0" y="0"/>
                  </a:lnTo>
                  <a:lnTo>
                    <a:pt x="0" y="188"/>
                  </a:lnTo>
                  <a:lnTo>
                    <a:pt x="153" y="265"/>
                  </a:lnTo>
                  <a:lnTo>
                    <a:pt x="153" y="76"/>
                  </a:lnTo>
                </a:path>
              </a:pathLst>
            </a:custGeom>
            <a:solidFill>
              <a:srgbClr val="949494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30061" name="Group 13"/>
          <p:cNvGrpSpPr>
            <a:grpSpLocks/>
          </p:cNvGrpSpPr>
          <p:nvPr/>
        </p:nvGrpSpPr>
        <p:grpSpPr bwMode="auto">
          <a:xfrm>
            <a:off x="3030538" y="566738"/>
            <a:ext cx="1044575" cy="1073150"/>
            <a:chOff x="3028" y="129"/>
            <a:chExt cx="658" cy="676"/>
          </a:xfrm>
        </p:grpSpPr>
        <p:sp>
          <p:nvSpPr>
            <p:cNvPr id="130062" name="Freeform 14"/>
            <p:cNvSpPr>
              <a:spLocks/>
            </p:cNvSpPr>
            <p:nvPr/>
          </p:nvSpPr>
          <p:spPr bwMode="auto">
            <a:xfrm>
              <a:off x="3679" y="135"/>
              <a:ext cx="7" cy="191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0" y="187"/>
                </a:cxn>
                <a:cxn ang="0">
                  <a:pos x="0" y="190"/>
                </a:cxn>
              </a:cxnLst>
              <a:rect l="0" t="0" r="r" b="b"/>
              <a:pathLst>
                <a:path w="7" h="191">
                  <a:moveTo>
                    <a:pt x="0" y="190"/>
                  </a:moveTo>
                  <a:lnTo>
                    <a:pt x="6" y="3"/>
                  </a:lnTo>
                  <a:lnTo>
                    <a:pt x="3" y="0"/>
                  </a:lnTo>
                  <a:lnTo>
                    <a:pt x="0" y="187"/>
                  </a:lnTo>
                  <a:lnTo>
                    <a:pt x="0" y="19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3" name="Freeform 15"/>
            <p:cNvSpPr>
              <a:spLocks/>
            </p:cNvSpPr>
            <p:nvPr/>
          </p:nvSpPr>
          <p:spPr bwMode="auto">
            <a:xfrm>
              <a:off x="3489" y="317"/>
              <a:ext cx="191" cy="10"/>
            </a:xfrm>
            <a:custGeom>
              <a:avLst/>
              <a:gdLst/>
              <a:ahLst/>
              <a:cxnLst>
                <a:cxn ang="0">
                  <a:pos x="189" y="9"/>
                </a:cxn>
                <a:cxn ang="0">
                  <a:pos x="190" y="7"/>
                </a:cxn>
                <a:cxn ang="0">
                  <a:pos x="0" y="0"/>
                </a:cxn>
                <a:cxn ang="0">
                  <a:pos x="1" y="4"/>
                </a:cxn>
                <a:cxn ang="0">
                  <a:pos x="189" y="9"/>
                </a:cxn>
              </a:cxnLst>
              <a:rect l="0" t="0" r="r" b="b"/>
              <a:pathLst>
                <a:path w="191" h="10">
                  <a:moveTo>
                    <a:pt x="189" y="9"/>
                  </a:moveTo>
                  <a:lnTo>
                    <a:pt x="190" y="7"/>
                  </a:lnTo>
                  <a:lnTo>
                    <a:pt x="0" y="0"/>
                  </a:lnTo>
                  <a:lnTo>
                    <a:pt x="1" y="4"/>
                  </a:lnTo>
                  <a:lnTo>
                    <a:pt x="189" y="9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4" name="Freeform 16"/>
            <p:cNvSpPr>
              <a:spLocks/>
            </p:cNvSpPr>
            <p:nvPr/>
          </p:nvSpPr>
          <p:spPr bwMode="auto">
            <a:xfrm>
              <a:off x="3489" y="129"/>
              <a:ext cx="194" cy="196"/>
            </a:xfrm>
            <a:custGeom>
              <a:avLst/>
              <a:gdLst/>
              <a:ahLst/>
              <a:cxnLst>
                <a:cxn ang="0">
                  <a:pos x="190" y="195"/>
                </a:cxn>
                <a:cxn ang="0">
                  <a:pos x="193" y="6"/>
                </a:cxn>
                <a:cxn ang="0">
                  <a:pos x="5" y="0"/>
                </a:cxn>
                <a:cxn ang="0">
                  <a:pos x="0" y="189"/>
                </a:cxn>
                <a:cxn ang="0">
                  <a:pos x="190" y="195"/>
                </a:cxn>
              </a:cxnLst>
              <a:rect l="0" t="0" r="r" b="b"/>
              <a:pathLst>
                <a:path w="194" h="196">
                  <a:moveTo>
                    <a:pt x="190" y="195"/>
                  </a:moveTo>
                  <a:lnTo>
                    <a:pt x="193" y="6"/>
                  </a:lnTo>
                  <a:lnTo>
                    <a:pt x="5" y="0"/>
                  </a:lnTo>
                  <a:lnTo>
                    <a:pt x="0" y="189"/>
                  </a:lnTo>
                  <a:lnTo>
                    <a:pt x="190" y="195"/>
                  </a:lnTo>
                </a:path>
              </a:pathLst>
            </a:custGeom>
            <a:solidFill>
              <a:srgbClr val="B5B5B5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5" name="Freeform 17"/>
            <p:cNvSpPr>
              <a:spLocks/>
            </p:cNvSpPr>
            <p:nvPr/>
          </p:nvSpPr>
          <p:spPr bwMode="auto">
            <a:xfrm>
              <a:off x="3440" y="322"/>
              <a:ext cx="65" cy="240"/>
            </a:xfrm>
            <a:custGeom>
              <a:avLst/>
              <a:gdLst/>
              <a:ahLst/>
              <a:cxnLst>
                <a:cxn ang="0">
                  <a:pos x="53" y="239"/>
                </a:cxn>
                <a:cxn ang="0">
                  <a:pos x="64" y="55"/>
                </a:cxn>
                <a:cxn ang="0">
                  <a:pos x="14" y="0"/>
                </a:cxn>
                <a:cxn ang="0">
                  <a:pos x="0" y="181"/>
                </a:cxn>
                <a:cxn ang="0">
                  <a:pos x="53" y="239"/>
                </a:cxn>
              </a:cxnLst>
              <a:rect l="0" t="0" r="r" b="b"/>
              <a:pathLst>
                <a:path w="65" h="240">
                  <a:moveTo>
                    <a:pt x="53" y="239"/>
                  </a:moveTo>
                  <a:lnTo>
                    <a:pt x="64" y="55"/>
                  </a:lnTo>
                  <a:lnTo>
                    <a:pt x="14" y="0"/>
                  </a:lnTo>
                  <a:lnTo>
                    <a:pt x="0" y="181"/>
                  </a:lnTo>
                  <a:lnTo>
                    <a:pt x="53" y="239"/>
                  </a:lnTo>
                </a:path>
              </a:pathLst>
            </a:custGeom>
            <a:solidFill>
              <a:srgbClr val="2A2A2A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6" name="Freeform 18"/>
            <p:cNvSpPr>
              <a:spLocks/>
            </p:cNvSpPr>
            <p:nvPr/>
          </p:nvSpPr>
          <p:spPr bwMode="auto">
            <a:xfrm>
              <a:off x="3259" y="504"/>
              <a:ext cx="235" cy="59"/>
            </a:xfrm>
            <a:custGeom>
              <a:avLst/>
              <a:gdLst/>
              <a:ahLst/>
              <a:cxnLst>
                <a:cxn ang="0">
                  <a:pos x="234" y="57"/>
                </a:cxn>
                <a:cxn ang="0">
                  <a:pos x="181" y="0"/>
                </a:cxn>
                <a:cxn ang="0">
                  <a:pos x="0" y="7"/>
                </a:cxn>
                <a:cxn ang="0">
                  <a:pos x="52" y="58"/>
                </a:cxn>
                <a:cxn ang="0">
                  <a:pos x="234" y="57"/>
                </a:cxn>
              </a:cxnLst>
              <a:rect l="0" t="0" r="r" b="b"/>
              <a:pathLst>
                <a:path w="235" h="59">
                  <a:moveTo>
                    <a:pt x="234" y="57"/>
                  </a:moveTo>
                  <a:lnTo>
                    <a:pt x="181" y="0"/>
                  </a:lnTo>
                  <a:lnTo>
                    <a:pt x="0" y="7"/>
                  </a:lnTo>
                  <a:lnTo>
                    <a:pt x="52" y="58"/>
                  </a:lnTo>
                  <a:lnTo>
                    <a:pt x="234" y="5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7" name="Freeform 19"/>
            <p:cNvSpPr>
              <a:spLocks/>
            </p:cNvSpPr>
            <p:nvPr/>
          </p:nvSpPr>
          <p:spPr bwMode="auto">
            <a:xfrm>
              <a:off x="3259" y="322"/>
              <a:ext cx="196" cy="189"/>
            </a:xfrm>
            <a:custGeom>
              <a:avLst/>
              <a:gdLst/>
              <a:ahLst/>
              <a:cxnLst>
                <a:cxn ang="0">
                  <a:pos x="181" y="181"/>
                </a:cxn>
                <a:cxn ang="0">
                  <a:pos x="195" y="0"/>
                </a:cxn>
                <a:cxn ang="0">
                  <a:pos x="14" y="3"/>
                </a:cxn>
                <a:cxn ang="0">
                  <a:pos x="0" y="188"/>
                </a:cxn>
                <a:cxn ang="0">
                  <a:pos x="181" y="181"/>
                </a:cxn>
              </a:cxnLst>
              <a:rect l="0" t="0" r="r" b="b"/>
              <a:pathLst>
                <a:path w="196" h="189">
                  <a:moveTo>
                    <a:pt x="181" y="181"/>
                  </a:moveTo>
                  <a:lnTo>
                    <a:pt x="195" y="0"/>
                  </a:lnTo>
                  <a:lnTo>
                    <a:pt x="14" y="3"/>
                  </a:lnTo>
                  <a:lnTo>
                    <a:pt x="0" y="188"/>
                  </a:lnTo>
                  <a:lnTo>
                    <a:pt x="181" y="18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8" name="Freeform 20"/>
            <p:cNvSpPr>
              <a:spLocks/>
            </p:cNvSpPr>
            <p:nvPr/>
          </p:nvSpPr>
          <p:spPr bwMode="auto">
            <a:xfrm>
              <a:off x="3184" y="499"/>
              <a:ext cx="132" cy="257"/>
            </a:xfrm>
            <a:custGeom>
              <a:avLst/>
              <a:gdLst/>
              <a:ahLst/>
              <a:cxnLst>
                <a:cxn ang="0">
                  <a:pos x="106" y="256"/>
                </a:cxn>
                <a:cxn ang="0">
                  <a:pos x="131" y="110"/>
                </a:cxn>
                <a:cxn ang="0">
                  <a:pos x="28" y="0"/>
                </a:cxn>
                <a:cxn ang="0">
                  <a:pos x="0" y="145"/>
                </a:cxn>
                <a:cxn ang="0">
                  <a:pos x="106" y="256"/>
                </a:cxn>
              </a:cxnLst>
              <a:rect l="0" t="0" r="r" b="b"/>
              <a:pathLst>
                <a:path w="132" h="257">
                  <a:moveTo>
                    <a:pt x="106" y="256"/>
                  </a:moveTo>
                  <a:lnTo>
                    <a:pt x="131" y="110"/>
                  </a:lnTo>
                  <a:lnTo>
                    <a:pt x="28" y="0"/>
                  </a:lnTo>
                  <a:lnTo>
                    <a:pt x="0" y="145"/>
                  </a:lnTo>
                  <a:lnTo>
                    <a:pt x="106" y="256"/>
                  </a:lnTo>
                </a:path>
              </a:pathLst>
            </a:custGeom>
            <a:solidFill>
              <a:srgbClr val="7E7E7E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69" name="Freeform 21"/>
            <p:cNvSpPr>
              <a:spLocks/>
            </p:cNvSpPr>
            <p:nvPr/>
          </p:nvSpPr>
          <p:spPr bwMode="auto">
            <a:xfrm>
              <a:off x="3028" y="643"/>
              <a:ext cx="264" cy="162"/>
            </a:xfrm>
            <a:custGeom>
              <a:avLst/>
              <a:gdLst/>
              <a:ahLst/>
              <a:cxnLst>
                <a:cxn ang="0">
                  <a:pos x="263" y="110"/>
                </a:cxn>
                <a:cxn ang="0">
                  <a:pos x="157" y="0"/>
                </a:cxn>
                <a:cxn ang="0">
                  <a:pos x="0" y="51"/>
                </a:cxn>
                <a:cxn ang="0">
                  <a:pos x="110" y="161"/>
                </a:cxn>
                <a:cxn ang="0">
                  <a:pos x="263" y="110"/>
                </a:cxn>
              </a:cxnLst>
              <a:rect l="0" t="0" r="r" b="b"/>
              <a:pathLst>
                <a:path w="264" h="162">
                  <a:moveTo>
                    <a:pt x="263" y="110"/>
                  </a:moveTo>
                  <a:lnTo>
                    <a:pt x="157" y="0"/>
                  </a:lnTo>
                  <a:lnTo>
                    <a:pt x="0" y="51"/>
                  </a:lnTo>
                  <a:lnTo>
                    <a:pt x="110" y="161"/>
                  </a:lnTo>
                  <a:lnTo>
                    <a:pt x="263" y="11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0070" name="Freeform 22"/>
            <p:cNvSpPr>
              <a:spLocks/>
            </p:cNvSpPr>
            <p:nvPr/>
          </p:nvSpPr>
          <p:spPr bwMode="auto">
            <a:xfrm>
              <a:off x="3028" y="499"/>
              <a:ext cx="183" cy="196"/>
            </a:xfrm>
            <a:custGeom>
              <a:avLst/>
              <a:gdLst/>
              <a:ahLst/>
              <a:cxnLst>
                <a:cxn ang="0">
                  <a:pos x="155" y="145"/>
                </a:cxn>
                <a:cxn ang="0">
                  <a:pos x="182" y="0"/>
                </a:cxn>
                <a:cxn ang="0">
                  <a:pos x="28" y="47"/>
                </a:cxn>
                <a:cxn ang="0">
                  <a:pos x="0" y="195"/>
                </a:cxn>
                <a:cxn ang="0">
                  <a:pos x="155" y="145"/>
                </a:cxn>
              </a:cxnLst>
              <a:rect l="0" t="0" r="r" b="b"/>
              <a:pathLst>
                <a:path w="183" h="196">
                  <a:moveTo>
                    <a:pt x="155" y="145"/>
                  </a:moveTo>
                  <a:lnTo>
                    <a:pt x="182" y="0"/>
                  </a:lnTo>
                  <a:lnTo>
                    <a:pt x="28" y="47"/>
                  </a:lnTo>
                  <a:lnTo>
                    <a:pt x="0" y="195"/>
                  </a:lnTo>
                  <a:lnTo>
                    <a:pt x="155" y="145"/>
                  </a:lnTo>
                </a:path>
              </a:pathLst>
            </a:custGeom>
            <a:solidFill>
              <a:srgbClr val="E0E0E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0071" name="Rectangle 2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OVF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130073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5963" y="42863"/>
            <a:ext cx="3011487" cy="286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0074" name="odf_textur_kurz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375" y="2968625"/>
            <a:ext cx="3009900" cy="3133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0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007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0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0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07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14094-2BC8-4552-A3AC-350DC4152B24}" type="slidenum">
              <a:rPr lang="de-DE"/>
              <a:pPr/>
              <a:t>15</a:t>
            </a:fld>
            <a:endParaRPr lang="de-DE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Eulerraum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025" y="304800"/>
            <a:ext cx="6265863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0" y="2359025"/>
            <a:ext cx="2720975" cy="2584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F7759-E51C-4FB9-BC4D-1FC6FD2FC35C}" type="slidenum">
              <a:rPr lang="de-DE"/>
              <a:pPr/>
              <a:t>16</a:t>
            </a:fld>
            <a:endParaRPr lang="de-DE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OVF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24933" name="Group 5"/>
          <p:cNvGrpSpPr>
            <a:grpSpLocks/>
          </p:cNvGrpSpPr>
          <p:nvPr/>
        </p:nvGrpSpPr>
        <p:grpSpPr bwMode="auto">
          <a:xfrm>
            <a:off x="57150" y="1025525"/>
            <a:ext cx="2211388" cy="981075"/>
            <a:chOff x="0" y="0"/>
            <a:chExt cx="5225" cy="748"/>
          </a:xfrm>
        </p:grpSpPr>
        <p:sp>
          <p:nvSpPr>
            <p:cNvPr id="12493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24935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Was ist wichtig </a:t>
              </a:r>
            </a:p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im Eulerraum ?</a:t>
              </a:r>
            </a:p>
          </p:txBody>
        </p:sp>
      </p:grpSp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163" y="0"/>
            <a:ext cx="5330825" cy="712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9D5A2-76EF-40ED-A200-60CE7C2F1D10}" type="slidenum">
              <a:rPr lang="de-DE"/>
              <a:pPr/>
              <a:t>17</a:t>
            </a:fld>
            <a:endParaRPr lang="de-DE"/>
          </a:p>
        </p:txBody>
      </p:sp>
      <p:pic>
        <p:nvPicPr>
          <p:cNvPr id="123906" name="Picture 1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225" y="835025"/>
            <a:ext cx="5819775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7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6238"/>
            <a:ext cx="459105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908" name="Rectangle 1028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Polfigur, OVF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23909" name="Group 1029"/>
          <p:cNvGrpSpPr>
            <a:grpSpLocks/>
          </p:cNvGrpSpPr>
          <p:nvPr/>
        </p:nvGrpSpPr>
        <p:grpSpPr bwMode="auto">
          <a:xfrm>
            <a:off x="42863" y="796925"/>
            <a:ext cx="2211387" cy="617538"/>
            <a:chOff x="0" y="0"/>
            <a:chExt cx="5225" cy="748"/>
          </a:xfrm>
        </p:grpSpPr>
        <p:sp>
          <p:nvSpPr>
            <p:cNvPr id="123910" name="Rectangle 103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23911" name="Rectangle 1031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600">
                  <a:solidFill>
                    <a:schemeClr val="bg1"/>
                  </a:solidFill>
                  <a:latin typeface="Arial" charset="0"/>
                </a:rPr>
                <a:t>Warum OVF?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E8F7-CFFC-464C-93CD-ABF80D69F13B}" type="slidenum">
              <a:rPr lang="de-DE"/>
              <a:pPr/>
              <a:t>18</a:t>
            </a:fld>
            <a:endParaRPr lang="de-DE"/>
          </a:p>
        </p:txBody>
      </p:sp>
      <p:sp>
        <p:nvSpPr>
          <p:cNvPr id="306179" name="Line 3"/>
          <p:cNvSpPr>
            <a:spLocks noChangeShapeType="1"/>
          </p:cNvSpPr>
          <p:nvPr/>
        </p:nvSpPr>
        <p:spPr bwMode="auto">
          <a:xfrm rot="16200000" flipH="1">
            <a:off x="8585994" y="427832"/>
            <a:ext cx="420687" cy="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6180" name="Rectangle 4"/>
          <p:cNvSpPr>
            <a:spLocks noChangeArrowheads="1"/>
          </p:cNvSpPr>
          <p:nvPr/>
        </p:nvSpPr>
        <p:spPr bwMode="auto">
          <a:xfrm>
            <a:off x="7265988" y="433388"/>
            <a:ext cx="2035175" cy="307975"/>
          </a:xfrm>
          <a:prstGeom prst="rect">
            <a:avLst/>
          </a:prstGeom>
          <a:solidFill>
            <a:srgbClr val="C0C0C0"/>
          </a:solidFill>
          <a:ln w="1270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6181" name="Line 5"/>
          <p:cNvSpPr>
            <a:spLocks noChangeShapeType="1"/>
          </p:cNvSpPr>
          <p:nvPr/>
        </p:nvSpPr>
        <p:spPr bwMode="auto">
          <a:xfrm rot="16200000" flipH="1">
            <a:off x="1415257" y="442119"/>
            <a:ext cx="449262" cy="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6182" name="Line 6"/>
          <p:cNvSpPr>
            <a:spLocks noChangeShapeType="1"/>
          </p:cNvSpPr>
          <p:nvPr/>
        </p:nvSpPr>
        <p:spPr bwMode="auto">
          <a:xfrm flipH="1">
            <a:off x="1635125" y="215900"/>
            <a:ext cx="7165975" cy="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6183" name="Line 7"/>
          <p:cNvSpPr>
            <a:spLocks noChangeShapeType="1"/>
          </p:cNvSpPr>
          <p:nvPr/>
        </p:nvSpPr>
        <p:spPr bwMode="auto">
          <a:xfrm rot="16200000" flipH="1">
            <a:off x="3729037" y="1779588"/>
            <a:ext cx="3114675" cy="0"/>
          </a:xfrm>
          <a:prstGeom prst="line">
            <a:avLst/>
          </a:prstGeom>
          <a:noFill/>
          <a:ln w="127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6184" name="Rectangle 8"/>
          <p:cNvSpPr>
            <a:spLocks noChangeArrowheads="1"/>
          </p:cNvSpPr>
          <p:nvPr/>
        </p:nvSpPr>
        <p:spPr bwMode="auto">
          <a:xfrm>
            <a:off x="1360488" y="433388"/>
            <a:ext cx="1771650" cy="320675"/>
          </a:xfrm>
          <a:prstGeom prst="rect">
            <a:avLst/>
          </a:prstGeom>
          <a:solidFill>
            <a:srgbClr val="C0C0C0"/>
          </a:solidFill>
          <a:ln w="1270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6185" name="Text Box 9"/>
          <p:cNvSpPr txBox="1">
            <a:spLocks noChangeArrowheads="1"/>
          </p:cNvSpPr>
          <p:nvPr/>
        </p:nvSpPr>
        <p:spPr bwMode="auto">
          <a:xfrm>
            <a:off x="1274763" y="439738"/>
            <a:ext cx="19462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 eaLnBrk="0" hangingPunct="0"/>
            <a:r>
              <a:rPr lang="de-DE" sz="1400" b="1">
                <a:solidFill>
                  <a:srgbClr val="000066"/>
                </a:solidFill>
              </a:rPr>
              <a:t>nano texture / TEM</a:t>
            </a:r>
          </a:p>
        </p:txBody>
      </p:sp>
      <p:sp>
        <p:nvSpPr>
          <p:cNvPr id="306186" name="Text Box 10"/>
          <p:cNvSpPr txBox="1">
            <a:spLocks noChangeArrowheads="1"/>
          </p:cNvSpPr>
          <p:nvPr/>
        </p:nvSpPr>
        <p:spPr bwMode="auto">
          <a:xfrm>
            <a:off x="7286625" y="434975"/>
            <a:ext cx="2008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 eaLnBrk="0" hangingPunct="0"/>
            <a:r>
              <a:rPr lang="de-DE" sz="1400" b="1">
                <a:solidFill>
                  <a:srgbClr val="000066"/>
                </a:solidFill>
              </a:rPr>
              <a:t>micro texture / SEM</a:t>
            </a:r>
          </a:p>
        </p:txBody>
      </p:sp>
      <p:sp>
        <p:nvSpPr>
          <p:cNvPr id="306187" name="Rectangle 11"/>
          <p:cNvSpPr>
            <a:spLocks noChangeArrowheads="1"/>
          </p:cNvSpPr>
          <p:nvPr/>
        </p:nvSpPr>
        <p:spPr bwMode="auto">
          <a:xfrm>
            <a:off x="4875213" y="3009900"/>
            <a:ext cx="3698875" cy="307975"/>
          </a:xfrm>
          <a:prstGeom prst="rect">
            <a:avLst/>
          </a:prstGeom>
          <a:solidFill>
            <a:srgbClr val="C0C0C0"/>
          </a:solidFill>
          <a:ln w="12700">
            <a:solidFill>
              <a:srgbClr val="4D4D4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6188" name="Text Box 12"/>
          <p:cNvSpPr txBox="1">
            <a:spLocks noChangeArrowheads="1"/>
          </p:cNvSpPr>
          <p:nvPr/>
        </p:nvSpPr>
        <p:spPr bwMode="auto">
          <a:xfrm>
            <a:off x="4672013" y="3001963"/>
            <a:ext cx="41036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762000" eaLnBrk="0" hangingPunct="0"/>
            <a:r>
              <a:rPr lang="de-DE" sz="1400" b="1">
                <a:solidFill>
                  <a:srgbClr val="000066"/>
                </a:solidFill>
              </a:rPr>
              <a:t>X-ray scanning microdiffraction goniometer</a:t>
            </a:r>
          </a:p>
        </p:txBody>
      </p:sp>
      <p:pic>
        <p:nvPicPr>
          <p:cNvPr id="30618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0938" y="3409950"/>
            <a:ext cx="1395412" cy="1390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0619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225" y="3427413"/>
            <a:ext cx="4170363" cy="276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0619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7925" y="4822825"/>
            <a:ext cx="1352550" cy="1401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06192" name="Picture 16"/>
          <p:cNvPicPr>
            <a:picLocks noChangeAspect="1" noChangeArrowheads="1"/>
          </p:cNvPicPr>
          <p:nvPr/>
        </p:nvPicPr>
        <p:blipFill>
          <a:blip r:embed="rId5" cstate="print"/>
          <a:srcRect t="14264"/>
          <a:stretch>
            <a:fillRect/>
          </a:stretch>
        </p:blipFill>
        <p:spPr bwMode="auto">
          <a:xfrm>
            <a:off x="6826250" y="814388"/>
            <a:ext cx="3030538" cy="2078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0619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413" y="847725"/>
            <a:ext cx="3919537" cy="4899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06194" name="Rectangle 18"/>
          <p:cNvSpPr>
            <a:spLocks noChangeArrowheads="1"/>
          </p:cNvSpPr>
          <p:nvPr/>
        </p:nvSpPr>
        <p:spPr bwMode="auto">
          <a:xfrm>
            <a:off x="188912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Texturmessung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B75CA-0979-48F6-ADB0-102C6AE08136}" type="slidenum">
              <a:rPr lang="de-DE"/>
              <a:pPr/>
              <a:t>19</a:t>
            </a:fld>
            <a:endParaRPr lang="de-DE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475" y="98425"/>
            <a:ext cx="756602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1123" name="Group 3"/>
          <p:cNvGrpSpPr>
            <a:grpSpLocks/>
          </p:cNvGrpSpPr>
          <p:nvPr/>
        </p:nvGrpSpPr>
        <p:grpSpPr bwMode="auto">
          <a:xfrm>
            <a:off x="471488" y="696913"/>
            <a:ext cx="2117725" cy="482600"/>
            <a:chOff x="0" y="0"/>
            <a:chExt cx="5225" cy="748"/>
          </a:xfrm>
        </p:grpSpPr>
        <p:sp>
          <p:nvSpPr>
            <p:cNvPr id="261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2611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103327" tIns="51664" rIns="103327" bIns="51664" anchor="ctr"/>
            <a:lstStyle/>
            <a:p>
              <a:pPr algn="ctr" defTabSz="1033463" eaLnBrk="0" hangingPunct="0"/>
              <a:r>
                <a:rPr lang="de-DE" sz="1700" b="1">
                  <a:solidFill>
                    <a:schemeClr val="bg1"/>
                  </a:solidFill>
                  <a:latin typeface="Arial" charset="0"/>
                </a:rPr>
                <a:t>Scharfe Textur</a:t>
              </a:r>
              <a:endParaRPr lang="de-DE" sz="17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261126" name="Group 6"/>
          <p:cNvGrpSpPr>
            <a:grpSpLocks/>
          </p:cNvGrpSpPr>
          <p:nvPr/>
        </p:nvGrpSpPr>
        <p:grpSpPr bwMode="auto">
          <a:xfrm>
            <a:off x="1376363" y="5653088"/>
            <a:ext cx="2119312" cy="482600"/>
            <a:chOff x="0" y="0"/>
            <a:chExt cx="5225" cy="748"/>
          </a:xfrm>
        </p:grpSpPr>
        <p:sp>
          <p:nvSpPr>
            <p:cNvPr id="261127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261128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103327" tIns="51664" rIns="103327" bIns="51664" anchor="ctr"/>
            <a:lstStyle/>
            <a:p>
              <a:pPr algn="ctr" defTabSz="1033463" eaLnBrk="0" hangingPunct="0"/>
              <a:r>
                <a:rPr lang="de-DE" sz="1700" b="1">
                  <a:solidFill>
                    <a:schemeClr val="bg1"/>
                  </a:solidFill>
                  <a:latin typeface="Arial" charset="0"/>
                </a:rPr>
                <a:t>Regellose Textur</a:t>
              </a:r>
              <a:endParaRPr lang="de-DE" sz="17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188912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E50A-CC14-4921-8F33-2B68109A3B31}" type="slidenum">
              <a:rPr lang="de-DE"/>
              <a:pPr/>
              <a:t>2</a:t>
            </a:fld>
            <a:endParaRPr lang="de-DE"/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47810" name="Oval 2"/>
          <p:cNvSpPr>
            <a:spLocks noChangeArrowheads="1"/>
          </p:cNvSpPr>
          <p:nvPr/>
        </p:nvSpPr>
        <p:spPr bwMode="auto">
          <a:xfrm>
            <a:off x="1889125" y="1133475"/>
            <a:ext cx="2671763" cy="938213"/>
          </a:xfrm>
          <a:prstGeom prst="ellipse">
            <a:avLst/>
          </a:prstGeom>
          <a:gradFill rotWithShape="0">
            <a:gsLst>
              <a:gs pos="0">
                <a:srgbClr val="004B6B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3068638" y="1165225"/>
            <a:ext cx="444023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Grundbegriffe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Kristallographie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Textur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Anisotropie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2E4D9-2536-4DCA-A45A-C7A6F06A311C}" type="slidenum">
              <a:rPr lang="de-DE"/>
              <a:pPr/>
              <a:t>20</a:t>
            </a:fld>
            <a:endParaRPr lang="de-DE"/>
          </a:p>
        </p:txBody>
      </p:sp>
      <p:sp>
        <p:nvSpPr>
          <p:cNvPr id="129051" name="Rectangle 27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Textur-Skalen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129060" name="Picture 36" descr="mcsinitial"/>
          <p:cNvPicPr>
            <a:picLocks noChangeAspect="1" noChangeArrowheads="1"/>
          </p:cNvPicPr>
          <p:nvPr/>
        </p:nvPicPr>
        <p:blipFill>
          <a:blip r:embed="rId2" cstate="print"/>
          <a:srcRect l="52109" t="5714" r="2940" b="4910"/>
          <a:stretch>
            <a:fillRect/>
          </a:stretch>
        </p:blipFill>
        <p:spPr bwMode="auto">
          <a:xfrm>
            <a:off x="315913" y="28575"/>
            <a:ext cx="4284662" cy="5692775"/>
          </a:xfrm>
          <a:prstGeom prst="rect">
            <a:avLst/>
          </a:prstGeom>
          <a:noFill/>
        </p:spPr>
      </p:pic>
      <p:pic>
        <p:nvPicPr>
          <p:cNvPr id="129061" name="Picture 37" descr="mcs1000"/>
          <p:cNvPicPr>
            <a:picLocks noChangeAspect="1" noChangeArrowheads="1"/>
          </p:cNvPicPr>
          <p:nvPr/>
        </p:nvPicPr>
        <p:blipFill>
          <a:blip r:embed="rId3" cstate="print"/>
          <a:srcRect l="5156" t="82422" r="76294" b="8286"/>
          <a:stretch>
            <a:fillRect/>
          </a:stretch>
        </p:blipFill>
        <p:spPr bwMode="auto">
          <a:xfrm>
            <a:off x="1147763" y="5022850"/>
            <a:ext cx="1749425" cy="585788"/>
          </a:xfrm>
          <a:prstGeom prst="rect">
            <a:avLst/>
          </a:prstGeom>
          <a:noFill/>
        </p:spPr>
      </p:pic>
      <p:pic>
        <p:nvPicPr>
          <p:cNvPr id="129062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475" y="180975"/>
            <a:ext cx="2530475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26519-8905-4B6B-AF50-278049767F48}" type="slidenum">
              <a:rPr lang="de-DE"/>
              <a:pPr/>
              <a:t>21</a:t>
            </a:fld>
            <a:endParaRPr lang="de-DE"/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Eulerwinkel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11879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61925"/>
            <a:ext cx="972026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C93B-2811-4B86-B9CA-241C112ECD14}" type="slidenum">
              <a:rPr lang="de-DE"/>
              <a:pPr/>
              <a:t>22</a:t>
            </a:fld>
            <a:endParaRPr lang="de-DE"/>
          </a:p>
        </p:txBody>
      </p:sp>
      <p:pic>
        <p:nvPicPr>
          <p:cNvPr id="12084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521652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213" y="2828925"/>
            <a:ext cx="8628062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Mikrotextur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20845" name="Group 13"/>
          <p:cNvGrpSpPr>
            <a:grpSpLocks/>
          </p:cNvGrpSpPr>
          <p:nvPr/>
        </p:nvGrpSpPr>
        <p:grpSpPr bwMode="auto">
          <a:xfrm>
            <a:off x="2560638" y="955675"/>
            <a:ext cx="2027237" cy="571500"/>
            <a:chOff x="0" y="0"/>
            <a:chExt cx="5225" cy="748"/>
          </a:xfrm>
        </p:grpSpPr>
        <p:sp>
          <p:nvSpPr>
            <p:cNvPr id="120846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2084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 b="1">
                  <a:solidFill>
                    <a:schemeClr val="bg1"/>
                  </a:solidFill>
                  <a:latin typeface="Arial" charset="0"/>
                </a:rPr>
                <a:t>Miller Indizes</a:t>
              </a:r>
              <a:endParaRPr lang="de-DE" sz="22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EEFD2-D9CC-4A3E-9FCC-DE873C040697}" type="slidenum">
              <a:rPr lang="de-DE"/>
              <a:pPr/>
              <a:t>23</a:t>
            </a:fld>
            <a:endParaRPr lang="de-DE"/>
          </a:p>
        </p:txBody>
      </p:sp>
      <p:grpSp>
        <p:nvGrpSpPr>
          <p:cNvPr id="121866" name="Group 10"/>
          <p:cNvGrpSpPr>
            <a:grpSpLocks/>
          </p:cNvGrpSpPr>
          <p:nvPr/>
        </p:nvGrpSpPr>
        <p:grpSpPr bwMode="auto">
          <a:xfrm>
            <a:off x="392113" y="1169988"/>
            <a:ext cx="2008187" cy="4622800"/>
            <a:chOff x="1205" y="585"/>
            <a:chExt cx="1265" cy="2912"/>
          </a:xfrm>
        </p:grpSpPr>
        <p:sp>
          <p:nvSpPr>
            <p:cNvPr id="121859" name="Rectangle 3"/>
            <p:cNvSpPr>
              <a:spLocks noChangeArrowheads="1"/>
            </p:cNvSpPr>
            <p:nvPr/>
          </p:nvSpPr>
          <p:spPr bwMode="auto">
            <a:xfrm>
              <a:off x="1205" y="585"/>
              <a:ext cx="1265" cy="291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218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8" y="794"/>
              <a:ext cx="1091" cy="2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1862" name="Group 6"/>
          <p:cNvGrpSpPr>
            <a:grpSpLocks/>
          </p:cNvGrpSpPr>
          <p:nvPr/>
        </p:nvGrpSpPr>
        <p:grpSpPr bwMode="auto">
          <a:xfrm>
            <a:off x="3192463" y="377825"/>
            <a:ext cx="2211387" cy="617538"/>
            <a:chOff x="0" y="0"/>
            <a:chExt cx="5225" cy="748"/>
          </a:xfrm>
        </p:grpSpPr>
        <p:sp>
          <p:nvSpPr>
            <p:cNvPr id="12186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21864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600">
                  <a:solidFill>
                    <a:schemeClr val="bg1"/>
                  </a:solidFill>
                  <a:latin typeface="Symbol" pitchFamily="18" charset="2"/>
                </a:rPr>
                <a:t>g - </a:t>
              </a:r>
              <a:r>
                <a:rPr lang="de-DE" sz="2600">
                  <a:solidFill>
                    <a:schemeClr val="bg1"/>
                  </a:solidFill>
                  <a:latin typeface="Arial" charset="0"/>
                </a:rPr>
                <a:t>Faser</a:t>
              </a:r>
            </a:p>
          </p:txBody>
        </p:sp>
      </p:grp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Polfigur, Fasern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12186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0638" y="1984375"/>
            <a:ext cx="5970587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1873" name="Group 17"/>
          <p:cNvGrpSpPr>
            <a:grpSpLocks/>
          </p:cNvGrpSpPr>
          <p:nvPr/>
        </p:nvGrpSpPr>
        <p:grpSpPr bwMode="auto">
          <a:xfrm>
            <a:off x="7021513" y="28575"/>
            <a:ext cx="3186112" cy="2652713"/>
            <a:chOff x="148" y="119"/>
            <a:chExt cx="2007" cy="1671"/>
          </a:xfrm>
        </p:grpSpPr>
        <p:pic>
          <p:nvPicPr>
            <p:cNvPr id="121868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8" y="119"/>
              <a:ext cx="2007" cy="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1869" name="Group 13"/>
            <p:cNvGrpSpPr>
              <a:grpSpLocks/>
            </p:cNvGrpSpPr>
            <p:nvPr/>
          </p:nvGrpSpPr>
          <p:grpSpPr bwMode="auto">
            <a:xfrm>
              <a:off x="404" y="565"/>
              <a:ext cx="642" cy="703"/>
              <a:chOff x="3509" y="3471"/>
              <a:chExt cx="308" cy="343"/>
            </a:xfrm>
          </p:grpSpPr>
          <p:sp>
            <p:nvSpPr>
              <p:cNvPr id="121870" name="Freeform 14"/>
              <p:cNvSpPr>
                <a:spLocks/>
              </p:cNvSpPr>
              <p:nvPr/>
            </p:nvSpPr>
            <p:spPr bwMode="auto">
              <a:xfrm>
                <a:off x="3509" y="3471"/>
                <a:ext cx="308" cy="154"/>
              </a:xfrm>
              <a:custGeom>
                <a:avLst/>
                <a:gdLst/>
                <a:ahLst/>
                <a:cxnLst>
                  <a:cxn ang="0">
                    <a:pos x="307" y="77"/>
                  </a:cxn>
                  <a:cxn ang="0">
                    <a:pos x="153" y="0"/>
                  </a:cxn>
                  <a:cxn ang="0">
                    <a:pos x="0" y="77"/>
                  </a:cxn>
                  <a:cxn ang="0">
                    <a:pos x="153" y="153"/>
                  </a:cxn>
                  <a:cxn ang="0">
                    <a:pos x="307" y="77"/>
                  </a:cxn>
                </a:cxnLst>
                <a:rect l="0" t="0" r="r" b="b"/>
                <a:pathLst>
                  <a:path w="308" h="154">
                    <a:moveTo>
                      <a:pt x="307" y="77"/>
                    </a:moveTo>
                    <a:lnTo>
                      <a:pt x="153" y="0"/>
                    </a:lnTo>
                    <a:lnTo>
                      <a:pt x="0" y="77"/>
                    </a:lnTo>
                    <a:lnTo>
                      <a:pt x="153" y="153"/>
                    </a:lnTo>
                    <a:lnTo>
                      <a:pt x="307" y="77"/>
                    </a:lnTo>
                  </a:path>
                </a:pathLst>
              </a:custGeom>
              <a:solidFill>
                <a:srgbClr val="C4C4C4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871" name="Freeform 15"/>
              <p:cNvSpPr>
                <a:spLocks/>
              </p:cNvSpPr>
              <p:nvPr/>
            </p:nvSpPr>
            <p:spPr bwMode="auto">
              <a:xfrm>
                <a:off x="3662" y="3548"/>
                <a:ext cx="155" cy="266"/>
              </a:xfrm>
              <a:custGeom>
                <a:avLst/>
                <a:gdLst/>
                <a:ahLst/>
                <a:cxnLst>
                  <a:cxn ang="0">
                    <a:pos x="154" y="188"/>
                  </a:cxn>
                  <a:cxn ang="0">
                    <a:pos x="154" y="0"/>
                  </a:cxn>
                  <a:cxn ang="0">
                    <a:pos x="0" y="76"/>
                  </a:cxn>
                  <a:cxn ang="0">
                    <a:pos x="0" y="265"/>
                  </a:cxn>
                  <a:cxn ang="0">
                    <a:pos x="154" y="188"/>
                  </a:cxn>
                </a:cxnLst>
                <a:rect l="0" t="0" r="r" b="b"/>
                <a:pathLst>
                  <a:path w="155" h="266">
                    <a:moveTo>
                      <a:pt x="154" y="188"/>
                    </a:moveTo>
                    <a:lnTo>
                      <a:pt x="154" y="0"/>
                    </a:lnTo>
                    <a:lnTo>
                      <a:pt x="0" y="76"/>
                    </a:lnTo>
                    <a:lnTo>
                      <a:pt x="0" y="265"/>
                    </a:lnTo>
                    <a:lnTo>
                      <a:pt x="154" y="188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872" name="Freeform 16"/>
              <p:cNvSpPr>
                <a:spLocks/>
              </p:cNvSpPr>
              <p:nvPr/>
            </p:nvSpPr>
            <p:spPr bwMode="auto">
              <a:xfrm>
                <a:off x="3509" y="3548"/>
                <a:ext cx="154" cy="266"/>
              </a:xfrm>
              <a:custGeom>
                <a:avLst/>
                <a:gdLst/>
                <a:ahLst/>
                <a:cxnLst>
                  <a:cxn ang="0">
                    <a:pos x="153" y="76"/>
                  </a:cxn>
                  <a:cxn ang="0">
                    <a:pos x="0" y="0"/>
                  </a:cxn>
                  <a:cxn ang="0">
                    <a:pos x="0" y="188"/>
                  </a:cxn>
                  <a:cxn ang="0">
                    <a:pos x="153" y="265"/>
                  </a:cxn>
                  <a:cxn ang="0">
                    <a:pos x="153" y="76"/>
                  </a:cxn>
                </a:cxnLst>
                <a:rect l="0" t="0" r="r" b="b"/>
                <a:pathLst>
                  <a:path w="154" h="266">
                    <a:moveTo>
                      <a:pt x="153" y="76"/>
                    </a:moveTo>
                    <a:lnTo>
                      <a:pt x="0" y="0"/>
                    </a:lnTo>
                    <a:lnTo>
                      <a:pt x="0" y="188"/>
                    </a:lnTo>
                    <a:lnTo>
                      <a:pt x="153" y="265"/>
                    </a:lnTo>
                    <a:lnTo>
                      <a:pt x="153" y="76"/>
                    </a:lnTo>
                  </a:path>
                </a:pathLst>
              </a:custGeom>
              <a:solidFill>
                <a:srgbClr val="949494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D271-D8B3-4582-9DAD-709B7BBDA082}" type="slidenum">
              <a:rPr lang="de-DE"/>
              <a:pPr/>
              <a:t>24</a:t>
            </a:fld>
            <a:endParaRPr lang="de-DE"/>
          </a:p>
        </p:txBody>
      </p:sp>
      <p:pic>
        <p:nvPicPr>
          <p:cNvPr id="288770" name="Picture 30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28575"/>
            <a:ext cx="102489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8771" name="Rectangle 3075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Fasern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027A-56BE-4763-B5AF-7C6444CDEF57}" type="slidenum">
              <a:rPr lang="de-DE"/>
              <a:pPr/>
              <a:t>25</a:t>
            </a:fld>
            <a:endParaRPr lang="de-DE"/>
          </a:p>
        </p:txBody>
      </p:sp>
      <p:sp>
        <p:nvSpPr>
          <p:cNvPr id="328706" name="Rectangle 2"/>
          <p:cNvSpPr>
            <a:spLocks noChangeArrowheads="1"/>
          </p:cNvSpPr>
          <p:nvPr/>
        </p:nvSpPr>
        <p:spPr bwMode="auto">
          <a:xfrm>
            <a:off x="2078038" y="2252663"/>
            <a:ext cx="5905500" cy="2732087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4400" b="1">
                <a:solidFill>
                  <a:srgbClr val="006699"/>
                </a:solidFill>
                <a:latin typeface="Arial" charset="0"/>
              </a:rPr>
              <a:t>Umform-Texturen</a:t>
            </a:r>
            <a:endParaRPr lang="en-US" sz="44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F69-52E8-454D-BAC2-32F039D38949}" type="slidenum">
              <a:rPr lang="de-DE"/>
              <a:pPr/>
              <a:t>26</a:t>
            </a:fld>
            <a:endParaRPr lang="de-DE"/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Umform-Texturen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0" y="176213"/>
            <a:ext cx="5341938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" y="255588"/>
            <a:ext cx="2792413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6485" name="Group 5"/>
          <p:cNvGrpSpPr>
            <a:grpSpLocks/>
          </p:cNvGrpSpPr>
          <p:nvPr/>
        </p:nvGrpSpPr>
        <p:grpSpPr bwMode="auto">
          <a:xfrm>
            <a:off x="2257425" y="44450"/>
            <a:ext cx="3546475" cy="719138"/>
            <a:chOff x="0" y="0"/>
            <a:chExt cx="5225" cy="748"/>
          </a:xfrm>
        </p:grpSpPr>
        <p:sp>
          <p:nvSpPr>
            <p:cNvPr id="27648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276487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Wie entstehen Texturen ?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11027-0019-4B32-8AAE-0C8B33A19DEC}" type="slidenum">
              <a:rPr lang="de-DE"/>
              <a:pPr/>
              <a:t>27</a:t>
            </a:fld>
            <a:endParaRPr lang="de-DE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813" y="177800"/>
            <a:ext cx="4548187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575" y="4149725"/>
            <a:ext cx="78486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913" y="1544638"/>
            <a:ext cx="4416425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Umform-Texturen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19C74-17ED-47DD-89D1-7FF8078A61CD}" type="slidenum">
              <a:rPr lang="de-DE"/>
              <a:pPr/>
              <a:t>28</a:t>
            </a:fld>
            <a:endParaRPr lang="de-DE"/>
          </a:p>
        </p:txBody>
      </p:sp>
      <p:pic>
        <p:nvPicPr>
          <p:cNvPr id="257026" name="Picture 2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4663"/>
            <a:ext cx="10287000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7027" name="Text Box 2051"/>
          <p:cNvSpPr txBox="1">
            <a:spLocks noChangeArrowheads="1"/>
          </p:cNvSpPr>
          <p:nvPr/>
        </p:nvSpPr>
        <p:spPr bwMode="auto">
          <a:xfrm>
            <a:off x="1897063" y="90488"/>
            <a:ext cx="6778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algn="ctr" defTabSz="995363"/>
            <a:r>
              <a:rPr lang="de-DE" sz="2600" b="1">
                <a:latin typeface="Arial" charset="0"/>
              </a:rPr>
              <a:t>3%</a:t>
            </a:r>
          </a:p>
        </p:txBody>
      </p:sp>
      <p:sp>
        <p:nvSpPr>
          <p:cNvPr id="257028" name="Text Box 2052"/>
          <p:cNvSpPr txBox="1">
            <a:spLocks noChangeArrowheads="1"/>
          </p:cNvSpPr>
          <p:nvPr/>
        </p:nvSpPr>
        <p:spPr bwMode="auto">
          <a:xfrm>
            <a:off x="7196138" y="55563"/>
            <a:ext cx="6778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algn="ctr" defTabSz="995363"/>
            <a:r>
              <a:rPr lang="de-DE" sz="2600" b="1">
                <a:latin typeface="Arial" charset="0"/>
              </a:rPr>
              <a:t>8%</a:t>
            </a:r>
          </a:p>
        </p:txBody>
      </p:sp>
      <p:sp>
        <p:nvSpPr>
          <p:cNvPr id="257029" name="Text Box 2053"/>
          <p:cNvSpPr txBox="1">
            <a:spLocks noChangeArrowheads="1"/>
          </p:cNvSpPr>
          <p:nvPr/>
        </p:nvSpPr>
        <p:spPr bwMode="auto">
          <a:xfrm>
            <a:off x="2078038" y="5792788"/>
            <a:ext cx="8620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algn="ctr" defTabSz="995363"/>
            <a:r>
              <a:rPr lang="de-DE" sz="2600" b="1">
                <a:latin typeface="Arial" charset="0"/>
              </a:rPr>
              <a:t>15%</a:t>
            </a:r>
          </a:p>
        </p:txBody>
      </p:sp>
      <p:sp>
        <p:nvSpPr>
          <p:cNvPr id="257030" name="Rectangle 2054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Umform-Texturen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A42A-9BF1-4293-B821-566CC9EB82B2}" type="slidenum">
              <a:rPr lang="de-DE"/>
              <a:pPr/>
              <a:t>29</a:t>
            </a:fld>
            <a:endParaRPr lang="de-DE"/>
          </a:p>
        </p:txBody>
      </p:sp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Umform-Texturen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330755" name="Picture 3" descr="bk078a-l070-prof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525463"/>
            <a:ext cx="4387850" cy="1789112"/>
          </a:xfrm>
          <a:prstGeom prst="rect">
            <a:avLst/>
          </a:prstGeom>
          <a:noFill/>
        </p:spPr>
      </p:pic>
      <p:pic>
        <p:nvPicPr>
          <p:cNvPr id="330756" name="Picture 4" descr="bk078a-l070-mis"/>
          <p:cNvPicPr>
            <a:picLocks noChangeAspect="1" noChangeArrowheads="1"/>
          </p:cNvPicPr>
          <p:nvPr/>
        </p:nvPicPr>
        <p:blipFill>
          <a:blip r:embed="rId3" cstate="print"/>
          <a:srcRect l="4971" t="3917" r="11841"/>
          <a:stretch>
            <a:fillRect/>
          </a:stretch>
        </p:blipFill>
        <p:spPr bwMode="auto">
          <a:xfrm>
            <a:off x="200025" y="2306638"/>
            <a:ext cx="4383088" cy="3894137"/>
          </a:xfrm>
          <a:prstGeom prst="rect">
            <a:avLst/>
          </a:prstGeom>
          <a:noFill/>
        </p:spPr>
      </p:pic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1289050" y="134938"/>
            <a:ext cx="2282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>
                <a:latin typeface="Arial" charset="0"/>
                <a:cs typeface="Times New Roman" pitchFamily="18" charset="0"/>
              </a:rPr>
              <a:t>7.8°, 30% reduction</a:t>
            </a:r>
          </a:p>
        </p:txBody>
      </p:sp>
      <p:pic>
        <p:nvPicPr>
          <p:cNvPr id="330758" name="Picture 6" descr="bk307a-r090-prof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8613" y="531813"/>
            <a:ext cx="4473575" cy="1774825"/>
          </a:xfrm>
          <a:prstGeom prst="rect">
            <a:avLst/>
          </a:prstGeom>
          <a:noFill/>
        </p:spPr>
      </p:pic>
      <p:sp>
        <p:nvSpPr>
          <p:cNvPr id="330759" name="Rectangle 7"/>
          <p:cNvSpPr>
            <a:spLocks noChangeArrowheads="1"/>
          </p:cNvSpPr>
          <p:nvPr/>
        </p:nvSpPr>
        <p:spPr bwMode="auto">
          <a:xfrm>
            <a:off x="6604000" y="149225"/>
            <a:ext cx="2409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>
                <a:latin typeface="Arial" charset="0"/>
                <a:cs typeface="Times New Roman" pitchFamily="18" charset="0"/>
              </a:rPr>
              <a:t>34.8°, 30% reduction</a:t>
            </a:r>
          </a:p>
        </p:txBody>
      </p:sp>
      <p:pic>
        <p:nvPicPr>
          <p:cNvPr id="330760" name="Picture 8" descr="bk307a-r127-mis"/>
          <p:cNvPicPr>
            <a:picLocks noChangeAspect="1" noChangeArrowheads="1"/>
          </p:cNvPicPr>
          <p:nvPr/>
        </p:nvPicPr>
        <p:blipFill>
          <a:blip r:embed="rId5" cstate="print"/>
          <a:srcRect l="3838" t="4990" r="9216"/>
          <a:stretch>
            <a:fillRect/>
          </a:stretch>
        </p:blipFill>
        <p:spPr bwMode="auto">
          <a:xfrm>
            <a:off x="5241925" y="2308225"/>
            <a:ext cx="4625975" cy="3887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B4E1-BFBA-451E-8F8B-8F29A1524BA3}" type="slidenum">
              <a:rPr lang="de-DE"/>
              <a:pPr/>
              <a:t>3</a:t>
            </a:fld>
            <a:endParaRPr lang="de-DE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Grundbegriffe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88900" y="279400"/>
            <a:ext cx="10188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Mikrostruktur / Gefüge</a:t>
            </a:r>
            <a:r>
              <a:rPr lang="de-DE" sz="1800">
                <a:latin typeface="Arial" charset="0"/>
              </a:rPr>
              <a:t>: Gesamtheit aller Gitterfehler, die sich nicht im thermodynamischen Gleichgewicht befinden (</a:t>
            </a:r>
            <a:r>
              <a:rPr lang="de-DE" sz="1800" i="1">
                <a:latin typeface="Arial" charset="0"/>
              </a:rPr>
              <a:t>kompensiert die Entropie die Bildungsenthalpie ?</a:t>
            </a:r>
            <a:r>
              <a:rPr lang="de-DE" sz="1800">
                <a:latin typeface="Arial" charset="0"/>
              </a:rPr>
              <a:t>)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 b="1">
              <a:latin typeface="Arial" charset="0"/>
            </a:endParaRP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Textur</a:t>
            </a:r>
            <a:r>
              <a:rPr lang="de-DE" sz="1800">
                <a:latin typeface="Arial" charset="0"/>
              </a:rPr>
              <a:t>: Volumengewichtete Gesamtheit aller Kristallorientierungen in einer Probe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>
              <a:latin typeface="Arial" charset="0"/>
            </a:endParaRP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OVF</a:t>
            </a:r>
            <a:r>
              <a:rPr lang="de-DE" sz="1800">
                <a:latin typeface="Arial" charset="0"/>
              </a:rPr>
              <a:t>: Orientierungsverteilungsfunktion, 3D Textur, quantitativ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 b="1">
              <a:latin typeface="Arial" charset="0"/>
            </a:endParaRP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Polfigur</a:t>
            </a:r>
            <a:r>
              <a:rPr lang="de-DE" sz="1800">
                <a:latin typeface="Arial" charset="0"/>
              </a:rPr>
              <a:t>: 2D Projektion der Orientierungsverteilungsfunktion, qualitativ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 b="1">
              <a:latin typeface="Arial" charset="0"/>
            </a:endParaRP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Isotropie</a:t>
            </a:r>
            <a:r>
              <a:rPr lang="de-DE" sz="1800">
                <a:latin typeface="Arial" charset="0"/>
              </a:rPr>
              <a:t>: Richtungsunabhängigkeit (</a:t>
            </a:r>
            <a:r>
              <a:rPr lang="de-DE" sz="1800" i="1">
                <a:latin typeface="Arial" charset="0"/>
              </a:rPr>
              <a:t>Tropos (gr.): Richtung</a:t>
            </a:r>
            <a:r>
              <a:rPr lang="de-DE" sz="1800">
                <a:latin typeface="Arial" charset="0"/>
              </a:rPr>
              <a:t>)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 b="1">
              <a:latin typeface="Arial" charset="0"/>
            </a:endParaRP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Anisotropie</a:t>
            </a:r>
            <a:r>
              <a:rPr lang="de-DE" sz="1800">
                <a:latin typeface="Arial" charset="0"/>
              </a:rPr>
              <a:t>: Richtungsabhängigkeit (Gefügezeiligkeit, Textur, etc.)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 b="1">
              <a:latin typeface="Arial" charset="0"/>
            </a:endParaRP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Fließort</a:t>
            </a:r>
            <a:r>
              <a:rPr lang="de-DE" sz="1800">
                <a:latin typeface="Arial" charset="0"/>
              </a:rPr>
              <a:t>: Gesamtheit aller Spannungszustände, bei denen plastisches Fließen auftritt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>
              <a:latin typeface="Arial" charset="0"/>
            </a:endParaRP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r>
              <a:rPr lang="de-DE" sz="1800" b="1">
                <a:latin typeface="Arial" charset="0"/>
              </a:rPr>
              <a:t>R-Wert</a:t>
            </a:r>
            <a:r>
              <a:rPr lang="de-DE" sz="1800">
                <a:latin typeface="Arial" charset="0"/>
              </a:rPr>
              <a:t>: Verhältnis von Breiten- zu Dickenabnahme an </a:t>
            </a:r>
            <a:r>
              <a:rPr lang="de-DE" sz="1800" u="sng">
                <a:latin typeface="Arial" charset="0"/>
              </a:rPr>
              <a:t>einer</a:t>
            </a:r>
            <a:r>
              <a:rPr lang="de-DE" sz="1800">
                <a:latin typeface="Arial" charset="0"/>
              </a:rPr>
              <a:t> Stelle des Fließortes</a:t>
            </a:r>
          </a:p>
          <a:p>
            <a:pPr marL="457200" indent="-457200" eaLnBrk="0" hangingPunct="0">
              <a:lnSpc>
                <a:spcPct val="120000"/>
              </a:lnSpc>
              <a:buFont typeface="Symbol" pitchFamily="18" charset="2"/>
              <a:buChar char="·"/>
            </a:pPr>
            <a:endParaRPr lang="de-DE" sz="180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60AC-C058-409E-908D-65DE22DB286F}" type="slidenum">
              <a:rPr lang="de-DE"/>
              <a:pPr/>
              <a:t>30</a:t>
            </a:fld>
            <a:endParaRPr lang="de-D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225" y="1181100"/>
            <a:ext cx="6919913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Umform-Texturen, Warmwalzen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257425" y="287338"/>
            <a:ext cx="2936875" cy="530225"/>
            <a:chOff x="0" y="0"/>
            <a:chExt cx="5225" cy="748"/>
          </a:xfrm>
        </p:grpSpPr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2663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Warmwalzen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ECB8-417B-4961-A713-DE1C4361A242}" type="slidenum">
              <a:rPr lang="de-DE"/>
              <a:pPr/>
              <a:t>31</a:t>
            </a:fld>
            <a:endParaRPr lang="de-DE"/>
          </a:p>
        </p:txBody>
      </p:sp>
      <p:pic>
        <p:nvPicPr>
          <p:cNvPr id="160770" name="Picture 1026"/>
          <p:cNvPicPr>
            <a:picLocks noChangeAspect="1" noChangeArrowheads="1"/>
          </p:cNvPicPr>
          <p:nvPr/>
        </p:nvPicPr>
        <p:blipFill>
          <a:blip r:embed="rId2" cstate="print"/>
          <a:srcRect r="6508"/>
          <a:stretch>
            <a:fillRect/>
          </a:stretch>
        </p:blipFill>
        <p:spPr bwMode="auto">
          <a:xfrm>
            <a:off x="163513" y="1912938"/>
            <a:ext cx="5435600" cy="287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60772" name="Rectangle 1028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Umform-Texturen, Warmwalzen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160779" name="Picture 1035"/>
          <p:cNvPicPr>
            <a:picLocks noChangeArrowheads="1"/>
          </p:cNvPicPr>
          <p:nvPr/>
        </p:nvPicPr>
        <p:blipFill>
          <a:blip r:embed="rId3" cstate="print"/>
          <a:srcRect t="5826" b="5635"/>
          <a:stretch>
            <a:fillRect/>
          </a:stretch>
        </p:blipFill>
        <p:spPr bwMode="auto">
          <a:xfrm>
            <a:off x="6556375" y="295275"/>
            <a:ext cx="3095625" cy="270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60782" name="Picture 103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5263" y="2986088"/>
            <a:ext cx="3124200" cy="318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60780" name="Picture 1036"/>
          <p:cNvPicPr>
            <a:picLocks noChangeArrowheads="1"/>
          </p:cNvPicPr>
          <p:nvPr/>
        </p:nvPicPr>
        <p:blipFill>
          <a:blip r:embed="rId5" cstate="print"/>
          <a:srcRect l="10915" t="81824" r="10664" b="6038"/>
          <a:stretch>
            <a:fillRect/>
          </a:stretch>
        </p:blipFill>
        <p:spPr bwMode="auto">
          <a:xfrm>
            <a:off x="8113713" y="5851525"/>
            <a:ext cx="1482725" cy="30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60773" name="Line 1029"/>
          <p:cNvSpPr>
            <a:spLocks noChangeShapeType="1"/>
          </p:cNvSpPr>
          <p:nvPr/>
        </p:nvSpPr>
        <p:spPr bwMode="auto">
          <a:xfrm flipH="1">
            <a:off x="4906963" y="1512888"/>
            <a:ext cx="1692275" cy="1198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0774" name="Line 1030"/>
          <p:cNvSpPr>
            <a:spLocks noChangeShapeType="1"/>
          </p:cNvSpPr>
          <p:nvPr/>
        </p:nvSpPr>
        <p:spPr bwMode="auto">
          <a:xfrm flipH="1" flipV="1">
            <a:off x="4713288" y="4346575"/>
            <a:ext cx="1924050" cy="361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0783" name="Group 1039"/>
          <p:cNvGrpSpPr>
            <a:grpSpLocks/>
          </p:cNvGrpSpPr>
          <p:nvPr/>
        </p:nvGrpSpPr>
        <p:grpSpPr bwMode="auto">
          <a:xfrm>
            <a:off x="3863975" y="1041400"/>
            <a:ext cx="1882775" cy="463550"/>
            <a:chOff x="0" y="0"/>
            <a:chExt cx="5225" cy="748"/>
          </a:xfrm>
        </p:grpSpPr>
        <p:sp>
          <p:nvSpPr>
            <p:cNvPr id="160784" name="Rectangle 104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60785" name="Rectangle 1041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Oberfläche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160786" name="Group 1042"/>
          <p:cNvGrpSpPr>
            <a:grpSpLocks/>
          </p:cNvGrpSpPr>
          <p:nvPr/>
        </p:nvGrpSpPr>
        <p:grpSpPr bwMode="auto">
          <a:xfrm>
            <a:off x="3921125" y="4975225"/>
            <a:ext cx="1882775" cy="463550"/>
            <a:chOff x="0" y="0"/>
            <a:chExt cx="5225" cy="748"/>
          </a:xfrm>
        </p:grpSpPr>
        <p:sp>
          <p:nvSpPr>
            <p:cNvPr id="160787" name="Rectangle 1043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60788" name="Rectangle 1044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Mitte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98573-C120-4E58-AA0C-28F1D7C7A4A4}" type="slidenum">
              <a:rPr lang="de-DE"/>
              <a:pPr/>
              <a:t>32</a:t>
            </a:fld>
            <a:endParaRPr lang="de-DE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1044575"/>
            <a:ext cx="8459788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1843" name="Rectangle 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Warmwalzen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B780-073F-40FF-BF9A-60206E69FDCB}" type="slidenum">
              <a:rPr lang="de-DE"/>
              <a:pPr/>
              <a:t>33</a:t>
            </a:fld>
            <a:endParaRPr lang="de-DE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158750"/>
            <a:ext cx="9070975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83E1D-5346-4E73-BC30-4F0304F1FEAA}" type="slidenum">
              <a:rPr lang="de-DE"/>
              <a:pPr/>
              <a:t>34</a:t>
            </a:fld>
            <a:endParaRPr lang="de-DE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33350"/>
            <a:ext cx="49530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63" y="3244850"/>
            <a:ext cx="4960937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Warmwalzen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88070" name="Group 6"/>
          <p:cNvGrpSpPr>
            <a:grpSpLocks/>
          </p:cNvGrpSpPr>
          <p:nvPr/>
        </p:nvGrpSpPr>
        <p:grpSpPr bwMode="auto">
          <a:xfrm>
            <a:off x="7750175" y="346075"/>
            <a:ext cx="1882775" cy="463550"/>
            <a:chOff x="0" y="0"/>
            <a:chExt cx="5225" cy="748"/>
          </a:xfrm>
        </p:grpSpPr>
        <p:sp>
          <p:nvSpPr>
            <p:cNvPr id="88071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7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Oberfläche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88073" name="Group 9"/>
          <p:cNvGrpSpPr>
            <a:grpSpLocks/>
          </p:cNvGrpSpPr>
          <p:nvPr/>
        </p:nvGrpSpPr>
        <p:grpSpPr bwMode="auto">
          <a:xfrm>
            <a:off x="676275" y="346075"/>
            <a:ext cx="1882775" cy="463550"/>
            <a:chOff x="0" y="0"/>
            <a:chExt cx="5225" cy="748"/>
          </a:xfrm>
        </p:grpSpPr>
        <p:sp>
          <p:nvSpPr>
            <p:cNvPr id="88074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75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Mitte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88076" name="Group 12"/>
          <p:cNvGrpSpPr>
            <a:grpSpLocks/>
          </p:cNvGrpSpPr>
          <p:nvPr/>
        </p:nvGrpSpPr>
        <p:grpSpPr bwMode="auto">
          <a:xfrm>
            <a:off x="723900" y="3508375"/>
            <a:ext cx="1882775" cy="463550"/>
            <a:chOff x="0" y="0"/>
            <a:chExt cx="5225" cy="748"/>
          </a:xfrm>
        </p:grpSpPr>
        <p:sp>
          <p:nvSpPr>
            <p:cNvPr id="88077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78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Mitte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88079" name="Group 15"/>
          <p:cNvGrpSpPr>
            <a:grpSpLocks/>
          </p:cNvGrpSpPr>
          <p:nvPr/>
        </p:nvGrpSpPr>
        <p:grpSpPr bwMode="auto">
          <a:xfrm>
            <a:off x="7769225" y="3517900"/>
            <a:ext cx="1882775" cy="463550"/>
            <a:chOff x="0" y="0"/>
            <a:chExt cx="5225" cy="748"/>
          </a:xfrm>
        </p:grpSpPr>
        <p:sp>
          <p:nvSpPr>
            <p:cNvPr id="88080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8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Oberfläche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88082" name="Group 18"/>
          <p:cNvGrpSpPr>
            <a:grpSpLocks/>
          </p:cNvGrpSpPr>
          <p:nvPr/>
        </p:nvGrpSpPr>
        <p:grpSpPr bwMode="auto">
          <a:xfrm>
            <a:off x="952500" y="927100"/>
            <a:ext cx="1349375" cy="463550"/>
            <a:chOff x="0" y="0"/>
            <a:chExt cx="5225" cy="748"/>
          </a:xfrm>
        </p:grpSpPr>
        <p:sp>
          <p:nvSpPr>
            <p:cNvPr id="88083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84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low-C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88085" name="Group 21"/>
          <p:cNvGrpSpPr>
            <a:grpSpLocks/>
          </p:cNvGrpSpPr>
          <p:nvPr/>
        </p:nvGrpSpPr>
        <p:grpSpPr bwMode="auto">
          <a:xfrm>
            <a:off x="8048625" y="908050"/>
            <a:ext cx="1349375" cy="463550"/>
            <a:chOff x="0" y="0"/>
            <a:chExt cx="5225" cy="748"/>
          </a:xfrm>
        </p:grpSpPr>
        <p:sp>
          <p:nvSpPr>
            <p:cNvPr id="88086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87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low-C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88088" name="Group 24"/>
          <p:cNvGrpSpPr>
            <a:grpSpLocks/>
          </p:cNvGrpSpPr>
          <p:nvPr/>
        </p:nvGrpSpPr>
        <p:grpSpPr bwMode="auto">
          <a:xfrm>
            <a:off x="990600" y="4089400"/>
            <a:ext cx="1349375" cy="463550"/>
            <a:chOff x="0" y="0"/>
            <a:chExt cx="5225" cy="748"/>
          </a:xfrm>
        </p:grpSpPr>
        <p:sp>
          <p:nvSpPr>
            <p:cNvPr id="88089" name="Rectangle 25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90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Fe-Cr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88091" name="Group 27"/>
          <p:cNvGrpSpPr>
            <a:grpSpLocks/>
          </p:cNvGrpSpPr>
          <p:nvPr/>
        </p:nvGrpSpPr>
        <p:grpSpPr bwMode="auto">
          <a:xfrm>
            <a:off x="8048625" y="4089400"/>
            <a:ext cx="1349375" cy="463550"/>
            <a:chOff x="0" y="0"/>
            <a:chExt cx="5225" cy="748"/>
          </a:xfrm>
        </p:grpSpPr>
        <p:sp>
          <p:nvSpPr>
            <p:cNvPr id="88092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8809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Fe-Cr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2177-F410-4514-8FD4-E5F2A6BFE82C}" type="slidenum">
              <a:rPr lang="de-DE"/>
              <a:pPr/>
              <a:t>35</a:t>
            </a:fld>
            <a:endParaRPr lang="de-DE"/>
          </a:p>
        </p:txBody>
      </p:sp>
      <p:pic>
        <p:nvPicPr>
          <p:cNvPr id="295939" name="Picture 2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075" y="228600"/>
            <a:ext cx="7154863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0" name="Rectangle 2052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Warmwalzen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58CA-F722-4F57-B6D4-DC42E96B423B}" type="slidenum">
              <a:rPr lang="de-DE"/>
              <a:pPr/>
              <a:t>36</a:t>
            </a:fld>
            <a:endParaRPr lang="de-DE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850" y="0"/>
            <a:ext cx="4848225" cy="631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187007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Legierungseinfluß, Textur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2601-0042-4B2F-A8BE-B2036618D941}" type="slidenum">
              <a:rPr lang="de-DE"/>
              <a:pPr/>
              <a:t>37</a:t>
            </a:fld>
            <a:endParaRPr lang="de-DE"/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369888"/>
            <a:ext cx="9844088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Bandgießen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EAA2E-3E98-4F47-BD01-9AF6F3369856}" type="slidenum">
              <a:rPr lang="de-DE"/>
              <a:pPr/>
              <a:t>38</a:t>
            </a:fld>
            <a:endParaRPr lang="de-DE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2238" y="1524000"/>
            <a:ext cx="70453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Umwandlungstexturen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228357" name="Group 5"/>
          <p:cNvGrpSpPr>
            <a:grpSpLocks/>
          </p:cNvGrpSpPr>
          <p:nvPr/>
        </p:nvGrpSpPr>
        <p:grpSpPr bwMode="auto">
          <a:xfrm>
            <a:off x="7651750" y="322263"/>
            <a:ext cx="1882775" cy="463550"/>
            <a:chOff x="0" y="0"/>
            <a:chExt cx="5225" cy="748"/>
          </a:xfrm>
        </p:grpSpPr>
        <p:sp>
          <p:nvSpPr>
            <p:cNvPr id="22835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228359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Martensit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88C22-4DD9-4100-A983-B1BD66F599BE}" type="slidenum">
              <a:rPr lang="de-DE"/>
              <a:pPr/>
              <a:t>39</a:t>
            </a:fld>
            <a:endParaRPr lang="de-DE"/>
          </a:p>
        </p:txBody>
      </p:sp>
      <p:sp>
        <p:nvSpPr>
          <p:cNvPr id="137221" name="Rectangle 1029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Umwandlungstexturen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37229" name="Group 1037"/>
          <p:cNvGrpSpPr>
            <a:grpSpLocks/>
          </p:cNvGrpSpPr>
          <p:nvPr/>
        </p:nvGrpSpPr>
        <p:grpSpPr bwMode="auto">
          <a:xfrm>
            <a:off x="2432050" y="1009650"/>
            <a:ext cx="5183188" cy="4087813"/>
            <a:chOff x="1068" y="756"/>
            <a:chExt cx="3526" cy="2986"/>
          </a:xfrm>
        </p:grpSpPr>
        <p:pic>
          <p:nvPicPr>
            <p:cNvPr id="137218" name="Picture 1026"/>
            <p:cNvPicPr>
              <a:picLocks noChangeAspect="1" noChangeArrowheads="1"/>
            </p:cNvPicPr>
            <p:nvPr/>
          </p:nvPicPr>
          <p:blipFill>
            <a:blip r:embed="rId2" cstate="print"/>
            <a:srcRect l="7681" t="35800" r="32597" b="7028"/>
            <a:stretch>
              <a:fillRect/>
            </a:stretch>
          </p:blipFill>
          <p:spPr bwMode="auto">
            <a:xfrm>
              <a:off x="1372" y="1445"/>
              <a:ext cx="3222" cy="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7223" name="Line 1031"/>
            <p:cNvSpPr>
              <a:spLocks noChangeShapeType="1"/>
            </p:cNvSpPr>
            <p:nvPr/>
          </p:nvSpPr>
          <p:spPr bwMode="auto">
            <a:xfrm>
              <a:off x="1252" y="1342"/>
              <a:ext cx="325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7225" name="Line 1033"/>
            <p:cNvSpPr>
              <a:spLocks noChangeShapeType="1"/>
            </p:cNvSpPr>
            <p:nvPr/>
          </p:nvSpPr>
          <p:spPr bwMode="auto">
            <a:xfrm>
              <a:off x="1274" y="3742"/>
              <a:ext cx="325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7226" name="Text Box 1034"/>
            <p:cNvSpPr txBox="1">
              <a:spLocks noChangeArrowheads="1"/>
            </p:cNvSpPr>
            <p:nvPr/>
          </p:nvSpPr>
          <p:spPr bwMode="auto">
            <a:xfrm>
              <a:off x="1068" y="756"/>
              <a:ext cx="1701" cy="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2200">
                  <a:latin typeface="Arial" charset="0"/>
                </a:rPr>
                <a:t>Orientierung </a:t>
              </a:r>
            </a:p>
            <a:p>
              <a:pPr algn="ctr"/>
              <a:r>
                <a:rPr lang="de-DE" sz="2200">
                  <a:latin typeface="Arial" charset="0"/>
                </a:rPr>
                <a:t>nach Umwandlung</a:t>
              </a:r>
            </a:p>
          </p:txBody>
        </p:sp>
        <p:sp>
          <p:nvSpPr>
            <p:cNvPr id="137227" name="Text Box 1035"/>
            <p:cNvSpPr txBox="1">
              <a:spLocks noChangeArrowheads="1"/>
            </p:cNvSpPr>
            <p:nvPr/>
          </p:nvSpPr>
          <p:spPr bwMode="auto">
            <a:xfrm>
              <a:off x="3052" y="769"/>
              <a:ext cx="1226" cy="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2200">
                  <a:latin typeface="Arial" charset="0"/>
                </a:rPr>
                <a:t>Orientierung </a:t>
              </a:r>
            </a:p>
            <a:p>
              <a:pPr algn="ctr"/>
              <a:r>
                <a:rPr lang="de-DE" sz="2200">
                  <a:latin typeface="Arial" charset="0"/>
                </a:rPr>
                <a:t>im Austenit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6C86-90B0-4DA2-8A39-3B4418EEEB7A}" type="slidenum">
              <a:rPr lang="de-DE"/>
              <a:pPr/>
              <a:t>4</a:t>
            </a:fld>
            <a:endParaRPr lang="de-DE"/>
          </a:p>
        </p:txBody>
      </p:sp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48839" name="Oval 7"/>
          <p:cNvSpPr>
            <a:spLocks noChangeArrowheads="1"/>
          </p:cNvSpPr>
          <p:nvPr/>
        </p:nvSpPr>
        <p:spPr bwMode="auto">
          <a:xfrm>
            <a:off x="1889125" y="2233613"/>
            <a:ext cx="2671763" cy="938212"/>
          </a:xfrm>
          <a:prstGeom prst="ellipse">
            <a:avLst/>
          </a:prstGeom>
          <a:gradFill rotWithShape="0">
            <a:gsLst>
              <a:gs pos="0">
                <a:srgbClr val="004B6B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48840" name="Rectangle 8"/>
          <p:cNvSpPr>
            <a:spLocks noChangeArrowheads="1"/>
          </p:cNvSpPr>
          <p:nvPr/>
        </p:nvSpPr>
        <p:spPr bwMode="auto">
          <a:xfrm>
            <a:off x="3068638" y="1165225"/>
            <a:ext cx="444023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Grundbegriffe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Kristallographie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Textur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Anisotropie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C207-F789-4510-B36E-BE1098FB70DE}" type="slidenum">
              <a:rPr lang="de-DE"/>
              <a:pPr/>
              <a:t>40</a:t>
            </a:fld>
            <a:endParaRPr lang="de-DE"/>
          </a:p>
        </p:txBody>
      </p:sp>
      <p:pic>
        <p:nvPicPr>
          <p:cNvPr id="186370" name="Picture 1026"/>
          <p:cNvPicPr>
            <a:picLocks noChangeAspect="1" noChangeArrowheads="1"/>
          </p:cNvPicPr>
          <p:nvPr/>
        </p:nvPicPr>
        <p:blipFill>
          <a:blip r:embed="rId2" cstate="print"/>
          <a:srcRect b="34259"/>
          <a:stretch>
            <a:fillRect/>
          </a:stretch>
        </p:blipFill>
        <p:spPr bwMode="auto">
          <a:xfrm>
            <a:off x="723900" y="0"/>
            <a:ext cx="5459413" cy="6296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86371" name="Picture 1027"/>
          <p:cNvPicPr>
            <a:picLocks noChangeAspect="1" noChangeArrowheads="1"/>
          </p:cNvPicPr>
          <p:nvPr/>
        </p:nvPicPr>
        <p:blipFill>
          <a:blip r:embed="rId2" cstate="print"/>
          <a:srcRect t="66756" r="49811" b="1987"/>
          <a:stretch>
            <a:fillRect/>
          </a:stretch>
        </p:blipFill>
        <p:spPr bwMode="auto">
          <a:xfrm>
            <a:off x="5894388" y="3240088"/>
            <a:ext cx="2744787" cy="299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86372" name="Picture 1028"/>
          <p:cNvPicPr>
            <a:picLocks noChangeAspect="1" noChangeArrowheads="1"/>
          </p:cNvPicPr>
          <p:nvPr/>
        </p:nvPicPr>
        <p:blipFill>
          <a:blip r:embed="rId2" cstate="print"/>
          <a:srcRect l="51714" t="69965" r="5063" b="3316"/>
          <a:stretch>
            <a:fillRect/>
          </a:stretch>
        </p:blipFill>
        <p:spPr bwMode="auto">
          <a:xfrm>
            <a:off x="6672263" y="238125"/>
            <a:ext cx="2519362" cy="273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86373" name="Rectangle 1029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Kaltwalzen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86374" name="Group 1030"/>
          <p:cNvGrpSpPr>
            <a:grpSpLocks/>
          </p:cNvGrpSpPr>
          <p:nvPr/>
        </p:nvGrpSpPr>
        <p:grpSpPr bwMode="auto">
          <a:xfrm>
            <a:off x="6481763" y="917575"/>
            <a:ext cx="2936875" cy="530225"/>
            <a:chOff x="0" y="0"/>
            <a:chExt cx="5225" cy="748"/>
          </a:xfrm>
        </p:grpSpPr>
        <p:sp>
          <p:nvSpPr>
            <p:cNvPr id="186375" name="Rectangle 1031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86376" name="Rectangle 1032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Kaltwalzen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146B-6D2B-4F41-94A4-572AF86FA8B2}" type="slidenum">
              <a:rPr lang="de-DE"/>
              <a:pPr/>
              <a:t>41</a:t>
            </a:fld>
            <a:endParaRPr lang="de-DE"/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658813"/>
            <a:ext cx="10075862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3541" name="Group 5"/>
          <p:cNvGrpSpPr>
            <a:grpSpLocks/>
          </p:cNvGrpSpPr>
          <p:nvPr/>
        </p:nvGrpSpPr>
        <p:grpSpPr bwMode="auto">
          <a:xfrm>
            <a:off x="7219950" y="133350"/>
            <a:ext cx="1625600" cy="463550"/>
            <a:chOff x="0" y="0"/>
            <a:chExt cx="5225" cy="748"/>
          </a:xfrm>
        </p:grpSpPr>
        <p:sp>
          <p:nvSpPr>
            <p:cNvPr id="19354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9354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Simulation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193544" name="Group 8"/>
          <p:cNvGrpSpPr>
            <a:grpSpLocks/>
          </p:cNvGrpSpPr>
          <p:nvPr/>
        </p:nvGrpSpPr>
        <p:grpSpPr bwMode="auto">
          <a:xfrm>
            <a:off x="1733550" y="136525"/>
            <a:ext cx="1625600" cy="463550"/>
            <a:chOff x="0" y="0"/>
            <a:chExt cx="5225" cy="748"/>
          </a:xfrm>
        </p:grpSpPr>
        <p:sp>
          <p:nvSpPr>
            <p:cNvPr id="19354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93546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Experiment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Kaltwalzen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93548" name="Group 12"/>
          <p:cNvGrpSpPr>
            <a:grpSpLocks/>
          </p:cNvGrpSpPr>
          <p:nvPr/>
        </p:nvGrpSpPr>
        <p:grpSpPr bwMode="auto">
          <a:xfrm>
            <a:off x="3795713" y="50800"/>
            <a:ext cx="2936875" cy="530225"/>
            <a:chOff x="0" y="0"/>
            <a:chExt cx="5225" cy="748"/>
          </a:xfrm>
        </p:grpSpPr>
        <p:sp>
          <p:nvSpPr>
            <p:cNvPr id="193549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93550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Kaltwalzen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6C19-9F84-480C-A4F8-0F73A56E543A}" type="slidenum">
              <a:rPr lang="de-DE"/>
              <a:pPr/>
              <a:t>42</a:t>
            </a:fld>
            <a:endParaRPr lang="de-DE"/>
          </a:p>
        </p:txBody>
      </p:sp>
      <p:pic>
        <p:nvPicPr>
          <p:cNvPr id="279554" name="Picture 2" descr="79088whL_ipf_cl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988" y="300038"/>
            <a:ext cx="4022725" cy="4273550"/>
          </a:xfrm>
          <a:prstGeom prst="rect">
            <a:avLst/>
          </a:prstGeom>
          <a:noFill/>
        </p:spPr>
      </p:pic>
      <p:pic>
        <p:nvPicPr>
          <p:cNvPr id="279555" name="Picture 3" descr="79088whL_ipf_clea_leg"/>
          <p:cNvPicPr>
            <a:picLocks noChangeAspect="1" noChangeArrowheads="1"/>
          </p:cNvPicPr>
          <p:nvPr/>
        </p:nvPicPr>
        <p:blipFill>
          <a:blip r:embed="rId3" cstate="print"/>
          <a:srcRect t="35233" r="30769" b="14999"/>
          <a:stretch>
            <a:fillRect/>
          </a:stretch>
        </p:blipFill>
        <p:spPr bwMode="auto">
          <a:xfrm>
            <a:off x="1773238" y="4589463"/>
            <a:ext cx="2347912" cy="1666875"/>
          </a:xfrm>
          <a:prstGeom prst="rect">
            <a:avLst/>
          </a:prstGeom>
          <a:noFill/>
        </p:spPr>
      </p:pic>
      <p:pic>
        <p:nvPicPr>
          <p:cNvPr id="279556" name="Picture 4" descr="24cropa_fibers_leg"/>
          <p:cNvPicPr>
            <a:picLocks noChangeAspect="1" noChangeArrowheads="1"/>
          </p:cNvPicPr>
          <p:nvPr/>
        </p:nvPicPr>
        <p:blipFill>
          <a:blip r:embed="rId4" cstate="print"/>
          <a:srcRect t="36761" b="21225"/>
          <a:stretch>
            <a:fillRect/>
          </a:stretch>
        </p:blipFill>
        <p:spPr bwMode="auto">
          <a:xfrm>
            <a:off x="5856288" y="4838700"/>
            <a:ext cx="4062412" cy="881063"/>
          </a:xfrm>
          <a:prstGeom prst="rect">
            <a:avLst/>
          </a:prstGeom>
          <a:noFill/>
        </p:spPr>
      </p:pic>
      <p:grpSp>
        <p:nvGrpSpPr>
          <p:cNvPr id="279557" name="Group 5"/>
          <p:cNvGrpSpPr>
            <a:grpSpLocks/>
          </p:cNvGrpSpPr>
          <p:nvPr/>
        </p:nvGrpSpPr>
        <p:grpSpPr bwMode="auto">
          <a:xfrm>
            <a:off x="238125" y="2025650"/>
            <a:ext cx="1373188" cy="1266825"/>
            <a:chOff x="4512" y="3120"/>
            <a:chExt cx="1067" cy="1039"/>
          </a:xfrm>
        </p:grpSpPr>
        <p:grpSp>
          <p:nvGrpSpPr>
            <p:cNvPr id="279558" name="Group 6"/>
            <p:cNvGrpSpPr>
              <a:grpSpLocks/>
            </p:cNvGrpSpPr>
            <p:nvPr/>
          </p:nvGrpSpPr>
          <p:grpSpPr bwMode="auto">
            <a:xfrm>
              <a:off x="4786" y="3331"/>
              <a:ext cx="369" cy="381"/>
              <a:chOff x="384" y="3504"/>
              <a:chExt cx="432" cy="432"/>
            </a:xfrm>
          </p:grpSpPr>
          <p:sp>
            <p:nvSpPr>
              <p:cNvPr id="279559" name="Line 7"/>
              <p:cNvSpPr>
                <a:spLocks noChangeShapeType="1"/>
              </p:cNvSpPr>
              <p:nvPr/>
            </p:nvSpPr>
            <p:spPr bwMode="auto">
              <a:xfrm rot="-10800000">
                <a:off x="384" y="3504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60" name="Line 8"/>
              <p:cNvSpPr>
                <a:spLocks noChangeShapeType="1"/>
              </p:cNvSpPr>
              <p:nvPr/>
            </p:nvSpPr>
            <p:spPr bwMode="auto">
              <a:xfrm rot="-5400000">
                <a:off x="600" y="37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79561" name="Text Box 9"/>
            <p:cNvSpPr txBox="1">
              <a:spLocks noChangeArrowheads="1"/>
            </p:cNvSpPr>
            <p:nvPr/>
          </p:nvSpPr>
          <p:spPr bwMode="auto">
            <a:xfrm>
              <a:off x="4703" y="3120"/>
              <a:ext cx="38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ND</a:t>
              </a:r>
            </a:p>
          </p:txBody>
        </p:sp>
        <p:sp>
          <p:nvSpPr>
            <p:cNvPr id="279562" name="Text Box 10"/>
            <p:cNvSpPr txBox="1">
              <a:spLocks noChangeArrowheads="1"/>
            </p:cNvSpPr>
            <p:nvPr/>
          </p:nvSpPr>
          <p:spPr bwMode="auto">
            <a:xfrm>
              <a:off x="5194" y="3609"/>
              <a:ext cx="385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RD</a:t>
              </a:r>
            </a:p>
          </p:txBody>
        </p:sp>
        <p:sp>
          <p:nvSpPr>
            <p:cNvPr id="279563" name="Text Box 11"/>
            <p:cNvSpPr txBox="1">
              <a:spLocks noChangeArrowheads="1"/>
            </p:cNvSpPr>
            <p:nvPr/>
          </p:nvSpPr>
          <p:spPr bwMode="auto">
            <a:xfrm>
              <a:off x="4512" y="3887"/>
              <a:ext cx="36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TD</a:t>
              </a:r>
            </a:p>
          </p:txBody>
        </p:sp>
        <p:sp>
          <p:nvSpPr>
            <p:cNvPr id="279564" name="Line 12"/>
            <p:cNvSpPr>
              <a:spLocks noChangeShapeType="1"/>
            </p:cNvSpPr>
            <p:nvPr/>
          </p:nvSpPr>
          <p:spPr bwMode="auto">
            <a:xfrm flipH="1">
              <a:off x="4560" y="369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315913" y="974725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</a:rPr>
              <a:t>walzhart</a:t>
            </a:r>
          </a:p>
        </p:txBody>
      </p:sp>
      <p:pic>
        <p:nvPicPr>
          <p:cNvPr id="279568" name="Picture 16" descr="24cropa_fib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2163" y="300038"/>
            <a:ext cx="4084637" cy="4340225"/>
          </a:xfrm>
          <a:prstGeom prst="rect">
            <a:avLst/>
          </a:prstGeom>
          <a:noFill/>
        </p:spPr>
      </p:pic>
      <p:sp>
        <p:nvSpPr>
          <p:cNvPr id="279570" name="Rectangle 18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Kaltwalzen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AFB57-E7D2-4E5F-8A63-ACEF66C0FC31}" type="slidenum">
              <a:rPr lang="de-DE"/>
              <a:pPr/>
              <a:t>43</a:t>
            </a:fld>
            <a:endParaRPr lang="de-DE"/>
          </a:p>
        </p:txBody>
      </p:sp>
      <p:grpSp>
        <p:nvGrpSpPr>
          <p:cNvPr id="280592" name="Group 16"/>
          <p:cNvGrpSpPr>
            <a:grpSpLocks/>
          </p:cNvGrpSpPr>
          <p:nvPr/>
        </p:nvGrpSpPr>
        <p:grpSpPr bwMode="auto">
          <a:xfrm>
            <a:off x="4795838" y="11113"/>
            <a:ext cx="5491162" cy="4406900"/>
            <a:chOff x="3399" y="144"/>
            <a:chExt cx="2409" cy="1788"/>
          </a:xfrm>
        </p:grpSpPr>
        <p:graphicFrame>
          <p:nvGraphicFramePr>
            <p:cNvPr id="337920" name="Object 1024"/>
            <p:cNvGraphicFramePr>
              <a:graphicFrameLocks noChangeAspect="1"/>
            </p:cNvGraphicFramePr>
            <p:nvPr/>
          </p:nvGraphicFramePr>
          <p:xfrm>
            <a:off x="3399" y="144"/>
            <a:ext cx="2409" cy="1788"/>
          </p:xfrm>
          <a:graphic>
            <a:graphicData uri="http://schemas.openxmlformats.org/presentationml/2006/ole">
              <p:oleObj spid="_x0000_s337920" name="Dokument" r:id="rId3" imgW="4915440" imgH="3695760" progId="Word.Document.8">
                <p:embed/>
              </p:oleObj>
            </a:graphicData>
          </a:graphic>
        </p:graphicFrame>
        <p:sp>
          <p:nvSpPr>
            <p:cNvPr id="280594" name="Line 18"/>
            <p:cNvSpPr>
              <a:spLocks noChangeShapeType="1"/>
            </p:cNvSpPr>
            <p:nvPr/>
          </p:nvSpPr>
          <p:spPr bwMode="auto">
            <a:xfrm>
              <a:off x="3744" y="1200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80578" name="Group 2"/>
          <p:cNvGrpSpPr>
            <a:grpSpLocks/>
          </p:cNvGrpSpPr>
          <p:nvPr/>
        </p:nvGrpSpPr>
        <p:grpSpPr bwMode="auto">
          <a:xfrm>
            <a:off x="8272463" y="4284663"/>
            <a:ext cx="1354137" cy="1271587"/>
            <a:chOff x="4512" y="3120"/>
            <a:chExt cx="1052" cy="1043"/>
          </a:xfrm>
        </p:grpSpPr>
        <p:grpSp>
          <p:nvGrpSpPr>
            <p:cNvPr id="280579" name="Group 3"/>
            <p:cNvGrpSpPr>
              <a:grpSpLocks/>
            </p:cNvGrpSpPr>
            <p:nvPr/>
          </p:nvGrpSpPr>
          <p:grpSpPr bwMode="auto">
            <a:xfrm>
              <a:off x="4786" y="3331"/>
              <a:ext cx="369" cy="381"/>
              <a:chOff x="384" y="3504"/>
              <a:chExt cx="432" cy="432"/>
            </a:xfrm>
          </p:grpSpPr>
          <p:sp>
            <p:nvSpPr>
              <p:cNvPr id="280580" name="Line 4"/>
              <p:cNvSpPr>
                <a:spLocks noChangeShapeType="1"/>
              </p:cNvSpPr>
              <p:nvPr/>
            </p:nvSpPr>
            <p:spPr bwMode="auto">
              <a:xfrm rot="-10800000">
                <a:off x="384" y="3504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81" name="Line 5"/>
              <p:cNvSpPr>
                <a:spLocks noChangeShapeType="1"/>
              </p:cNvSpPr>
              <p:nvPr/>
            </p:nvSpPr>
            <p:spPr bwMode="auto">
              <a:xfrm rot="-5400000">
                <a:off x="600" y="37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80582" name="Text Box 6"/>
            <p:cNvSpPr txBox="1">
              <a:spLocks noChangeArrowheads="1"/>
            </p:cNvSpPr>
            <p:nvPr/>
          </p:nvSpPr>
          <p:spPr bwMode="auto">
            <a:xfrm>
              <a:off x="4703" y="3120"/>
              <a:ext cx="37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ND</a:t>
              </a:r>
            </a:p>
          </p:txBody>
        </p:sp>
        <p:sp>
          <p:nvSpPr>
            <p:cNvPr id="280583" name="Text Box 7"/>
            <p:cNvSpPr txBox="1">
              <a:spLocks noChangeArrowheads="1"/>
            </p:cNvSpPr>
            <p:nvPr/>
          </p:nvSpPr>
          <p:spPr bwMode="auto">
            <a:xfrm>
              <a:off x="5194" y="3610"/>
              <a:ext cx="37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RD</a:t>
              </a:r>
            </a:p>
          </p:txBody>
        </p:sp>
        <p:sp>
          <p:nvSpPr>
            <p:cNvPr id="280584" name="Text Box 8"/>
            <p:cNvSpPr txBox="1">
              <a:spLocks noChangeArrowheads="1"/>
            </p:cNvSpPr>
            <p:nvPr/>
          </p:nvSpPr>
          <p:spPr bwMode="auto">
            <a:xfrm>
              <a:off x="4512" y="3887"/>
              <a:ext cx="353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TD</a:t>
              </a:r>
            </a:p>
          </p:txBody>
        </p:sp>
        <p:sp>
          <p:nvSpPr>
            <p:cNvPr id="280585" name="Line 9"/>
            <p:cNvSpPr>
              <a:spLocks noChangeShapeType="1"/>
            </p:cNvSpPr>
            <p:nvPr/>
          </p:nvSpPr>
          <p:spPr bwMode="auto">
            <a:xfrm flipH="1">
              <a:off x="4560" y="369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280586" name="Text Box 10"/>
          <p:cNvSpPr txBox="1">
            <a:spLocks noChangeArrowheads="1"/>
          </p:cNvSpPr>
          <p:nvPr/>
        </p:nvSpPr>
        <p:spPr bwMode="auto">
          <a:xfrm>
            <a:off x="315913" y="554990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</a:rPr>
              <a:t>walzhart</a:t>
            </a:r>
          </a:p>
        </p:txBody>
      </p:sp>
      <p:sp>
        <p:nvSpPr>
          <p:cNvPr id="280587" name="Text Box 11"/>
          <p:cNvSpPr txBox="1">
            <a:spLocks noChangeArrowheads="1"/>
          </p:cNvSpPr>
          <p:nvPr/>
        </p:nvSpPr>
        <p:spPr bwMode="auto">
          <a:xfrm>
            <a:off x="2136775" y="5699125"/>
            <a:ext cx="72326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  <a:cs typeface="Arial" charset="0"/>
              </a:rPr>
              <a:t>• </a:t>
            </a:r>
            <a:r>
              <a:rPr lang="de-DE" sz="2000">
                <a:solidFill>
                  <a:schemeClr val="tx2"/>
                </a:solidFill>
                <a:latin typeface="Arial" charset="0"/>
              </a:rPr>
              <a:t>Alpha-Faser zeigt kontinuierlichen Orientierungsgradienten</a:t>
            </a:r>
          </a:p>
        </p:txBody>
      </p:sp>
      <p:pic>
        <p:nvPicPr>
          <p:cNvPr id="280588" name="Picture 12" descr="24cropa_ipf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225425"/>
            <a:ext cx="4865688" cy="5172075"/>
          </a:xfrm>
          <a:prstGeom prst="rect">
            <a:avLst/>
          </a:prstGeom>
          <a:noFill/>
        </p:spPr>
      </p:pic>
      <p:sp>
        <p:nvSpPr>
          <p:cNvPr id="280589" name="Line 13"/>
          <p:cNvSpPr>
            <a:spLocks noChangeShapeType="1"/>
          </p:cNvSpPr>
          <p:nvPr/>
        </p:nvSpPr>
        <p:spPr bwMode="auto">
          <a:xfrm flipV="1">
            <a:off x="2727325" y="3062288"/>
            <a:ext cx="209867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280590" name="Line 14"/>
          <p:cNvSpPr>
            <a:spLocks noChangeShapeType="1"/>
          </p:cNvSpPr>
          <p:nvPr/>
        </p:nvSpPr>
        <p:spPr bwMode="auto">
          <a:xfrm flipV="1">
            <a:off x="3892550" y="2100263"/>
            <a:ext cx="1884363" cy="817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pic>
        <p:nvPicPr>
          <p:cNvPr id="280591" name="Picture 15" descr="79088whL_ipf_clea_leg"/>
          <p:cNvPicPr>
            <a:picLocks noChangeAspect="1" noChangeArrowheads="1"/>
          </p:cNvPicPr>
          <p:nvPr/>
        </p:nvPicPr>
        <p:blipFill>
          <a:blip r:embed="rId5" cstate="print"/>
          <a:srcRect t="35916" r="34785" b="15384"/>
          <a:stretch>
            <a:fillRect/>
          </a:stretch>
        </p:blipFill>
        <p:spPr bwMode="auto">
          <a:xfrm>
            <a:off x="5143500" y="4229100"/>
            <a:ext cx="1871663" cy="1379538"/>
          </a:xfrm>
          <a:prstGeom prst="rect">
            <a:avLst/>
          </a:prstGeom>
          <a:noFill/>
        </p:spPr>
      </p:pic>
      <p:sp>
        <p:nvSpPr>
          <p:cNvPr id="280596" name="Rectangle 20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Kaltwalzen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A3B7C-57EB-40E2-8288-03339988B0FE}" type="slidenum">
              <a:rPr lang="de-DE"/>
              <a:pPr/>
              <a:t>44</a:t>
            </a:fld>
            <a:endParaRPr lang="de-DE"/>
          </a:p>
        </p:txBody>
      </p:sp>
      <p:sp>
        <p:nvSpPr>
          <p:cNvPr id="164869" name="Line 1029"/>
          <p:cNvSpPr>
            <a:spLocks noChangeShapeType="1"/>
          </p:cNvSpPr>
          <p:nvPr/>
        </p:nvSpPr>
        <p:spPr bwMode="auto">
          <a:xfrm flipH="1">
            <a:off x="838200" y="38862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4870" name="Text Box 1030"/>
          <p:cNvSpPr txBox="1">
            <a:spLocks noChangeArrowheads="1"/>
          </p:cNvSpPr>
          <p:nvPr/>
        </p:nvSpPr>
        <p:spPr bwMode="auto">
          <a:xfrm>
            <a:off x="609600" y="4495800"/>
            <a:ext cx="477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latin typeface="Arial" charset="0"/>
              </a:rPr>
              <a:t>RD</a:t>
            </a:r>
          </a:p>
        </p:txBody>
      </p:sp>
      <p:sp>
        <p:nvSpPr>
          <p:cNvPr id="164892" name="Rectangle 1052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Kaltwalzen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64893" name="Group 1053"/>
          <p:cNvGrpSpPr>
            <a:grpSpLocks/>
          </p:cNvGrpSpPr>
          <p:nvPr/>
        </p:nvGrpSpPr>
        <p:grpSpPr bwMode="auto">
          <a:xfrm>
            <a:off x="1563688" y="420688"/>
            <a:ext cx="7102475" cy="5476875"/>
            <a:chOff x="652" y="733"/>
            <a:chExt cx="4474" cy="3450"/>
          </a:xfrm>
        </p:grpSpPr>
        <p:sp>
          <p:nvSpPr>
            <p:cNvPr id="164894" name="Text Box 1054"/>
            <p:cNvSpPr txBox="1">
              <a:spLocks noChangeArrowheads="1"/>
            </p:cNvSpPr>
            <p:nvPr/>
          </p:nvSpPr>
          <p:spPr bwMode="auto">
            <a:xfrm>
              <a:off x="1046" y="3952"/>
              <a:ext cx="15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latin typeface="Arial" charset="0"/>
                </a:rPr>
                <a:t>alpha-fiber, cold rolled</a:t>
              </a:r>
            </a:p>
          </p:txBody>
        </p:sp>
        <p:sp>
          <p:nvSpPr>
            <p:cNvPr id="164895" name="Text Box 1055"/>
            <p:cNvSpPr txBox="1">
              <a:spLocks noChangeArrowheads="1"/>
            </p:cNvSpPr>
            <p:nvPr/>
          </p:nvSpPr>
          <p:spPr bwMode="auto">
            <a:xfrm>
              <a:off x="3600" y="2824"/>
              <a:ext cx="1364" cy="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de-DE" sz="1600">
                  <a:latin typeface="Arial" charset="0"/>
                </a:rPr>
                <a:t>misorientations of</a:t>
              </a:r>
            </a:p>
            <a:p>
              <a:pPr eaLnBrk="0" hangingPunct="0"/>
              <a:r>
                <a:rPr lang="de-DE" sz="1600">
                  <a:latin typeface="Arial" charset="0"/>
                </a:rPr>
                <a:t>adjacent subgrains:</a:t>
              </a:r>
            </a:p>
            <a:p>
              <a:pPr eaLnBrk="0" hangingPunct="0">
                <a:lnSpc>
                  <a:spcPct val="140000"/>
                </a:lnSpc>
              </a:pPr>
              <a:r>
                <a:rPr lang="de-DE" sz="1600">
                  <a:latin typeface="Arial" charset="0"/>
                </a:rPr>
                <a:t>   2/3  :   2.8°   </a:t>
              </a:r>
            </a:p>
            <a:p>
              <a:pPr eaLnBrk="0" hangingPunct="0"/>
              <a:r>
                <a:rPr lang="de-DE" sz="1600">
                  <a:latin typeface="Arial" charset="0"/>
                </a:rPr>
                <a:t>   3/1  :   1.2°</a:t>
              </a:r>
            </a:p>
            <a:p>
              <a:pPr eaLnBrk="0" hangingPunct="0"/>
              <a:r>
                <a:rPr lang="de-DE" sz="1600">
                  <a:latin typeface="Arial" charset="0"/>
                </a:rPr>
                <a:t>   1/5  :   4.4°</a:t>
              </a:r>
            </a:p>
            <a:p>
              <a:pPr eaLnBrk="0" hangingPunct="0"/>
              <a:r>
                <a:rPr lang="de-DE" sz="1600">
                  <a:latin typeface="Arial" charset="0"/>
                </a:rPr>
                <a:t>   5/6  :   1.9°</a:t>
              </a:r>
            </a:p>
            <a:p>
              <a:pPr eaLnBrk="0" hangingPunct="0"/>
              <a:r>
                <a:rPr lang="de-DE" sz="1600">
                  <a:latin typeface="Arial" charset="0"/>
                </a:rPr>
                <a:t>   9/10:   1.5°</a:t>
              </a:r>
            </a:p>
            <a:p>
              <a:pPr eaLnBrk="0" hangingPunct="0"/>
              <a:r>
                <a:rPr lang="de-DE" sz="1600">
                  <a:latin typeface="Arial" charset="0"/>
                </a:rPr>
                <a:t> 14/15:   1.3°</a:t>
              </a:r>
            </a:p>
          </p:txBody>
        </p:sp>
        <p:grpSp>
          <p:nvGrpSpPr>
            <p:cNvPr id="164896" name="Group 1056"/>
            <p:cNvGrpSpPr>
              <a:grpSpLocks/>
            </p:cNvGrpSpPr>
            <p:nvPr/>
          </p:nvGrpSpPr>
          <p:grpSpPr bwMode="auto">
            <a:xfrm>
              <a:off x="652" y="855"/>
              <a:ext cx="2564" cy="3081"/>
              <a:chOff x="652" y="855"/>
              <a:chExt cx="2564" cy="3081"/>
            </a:xfrm>
          </p:grpSpPr>
          <p:pic>
            <p:nvPicPr>
              <p:cNvPr id="164897" name="Picture 105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52" y="855"/>
                <a:ext cx="2564" cy="3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4898" name="Text Box 1058"/>
              <p:cNvSpPr txBox="1">
                <a:spLocks noChangeArrowheads="1"/>
              </p:cNvSpPr>
              <p:nvPr/>
            </p:nvSpPr>
            <p:spPr bwMode="auto">
              <a:xfrm>
                <a:off x="2187" y="1622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164899" name="Text Box 1059"/>
              <p:cNvSpPr txBox="1">
                <a:spLocks noChangeArrowheads="1"/>
              </p:cNvSpPr>
              <p:nvPr/>
            </p:nvSpPr>
            <p:spPr bwMode="auto">
              <a:xfrm>
                <a:off x="2369" y="892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164900" name="Text Box 1060"/>
              <p:cNvSpPr txBox="1">
                <a:spLocks noChangeArrowheads="1"/>
              </p:cNvSpPr>
              <p:nvPr/>
            </p:nvSpPr>
            <p:spPr bwMode="auto">
              <a:xfrm>
                <a:off x="2619" y="1334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164901" name="Text Box 1061"/>
              <p:cNvSpPr txBox="1">
                <a:spLocks noChangeArrowheads="1"/>
              </p:cNvSpPr>
              <p:nvPr/>
            </p:nvSpPr>
            <p:spPr bwMode="auto">
              <a:xfrm>
                <a:off x="2081" y="1180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164902" name="Text Box 1062"/>
              <p:cNvSpPr txBox="1">
                <a:spLocks noChangeArrowheads="1"/>
              </p:cNvSpPr>
              <p:nvPr/>
            </p:nvSpPr>
            <p:spPr bwMode="auto">
              <a:xfrm>
                <a:off x="1755" y="1574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18</a:t>
                </a:r>
              </a:p>
            </p:txBody>
          </p:sp>
          <p:sp>
            <p:nvSpPr>
              <p:cNvPr id="164903" name="Text Box 1063"/>
              <p:cNvSpPr txBox="1">
                <a:spLocks noChangeArrowheads="1"/>
              </p:cNvSpPr>
              <p:nvPr/>
            </p:nvSpPr>
            <p:spPr bwMode="auto">
              <a:xfrm>
                <a:off x="1611" y="1766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17</a:t>
                </a:r>
              </a:p>
            </p:txBody>
          </p:sp>
          <p:sp>
            <p:nvSpPr>
              <p:cNvPr id="164904" name="Text Box 1064"/>
              <p:cNvSpPr txBox="1">
                <a:spLocks noChangeArrowheads="1"/>
              </p:cNvSpPr>
              <p:nvPr/>
            </p:nvSpPr>
            <p:spPr bwMode="auto">
              <a:xfrm>
                <a:off x="1899" y="2054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7</a:t>
                </a:r>
              </a:p>
            </p:txBody>
          </p:sp>
          <p:sp>
            <p:nvSpPr>
              <p:cNvPr id="164905" name="Text Box 1065"/>
              <p:cNvSpPr txBox="1">
                <a:spLocks noChangeArrowheads="1"/>
              </p:cNvSpPr>
              <p:nvPr/>
            </p:nvSpPr>
            <p:spPr bwMode="auto">
              <a:xfrm>
                <a:off x="2273" y="2044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164906" name="Text Box 1066"/>
              <p:cNvSpPr txBox="1">
                <a:spLocks noChangeArrowheads="1"/>
              </p:cNvSpPr>
              <p:nvPr/>
            </p:nvSpPr>
            <p:spPr bwMode="auto">
              <a:xfrm>
                <a:off x="2187" y="2294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6</a:t>
                </a:r>
              </a:p>
            </p:txBody>
          </p:sp>
          <p:sp>
            <p:nvSpPr>
              <p:cNvPr id="164907" name="Text Box 1067"/>
              <p:cNvSpPr txBox="1">
                <a:spLocks noChangeArrowheads="1"/>
              </p:cNvSpPr>
              <p:nvPr/>
            </p:nvSpPr>
            <p:spPr bwMode="auto">
              <a:xfrm>
                <a:off x="2081" y="26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9</a:t>
                </a:r>
              </a:p>
            </p:txBody>
          </p:sp>
          <p:sp>
            <p:nvSpPr>
              <p:cNvPr id="164908" name="Text Box 1068"/>
              <p:cNvSpPr txBox="1">
                <a:spLocks noChangeArrowheads="1"/>
              </p:cNvSpPr>
              <p:nvPr/>
            </p:nvSpPr>
            <p:spPr bwMode="auto">
              <a:xfrm>
                <a:off x="1889" y="2908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10</a:t>
                </a:r>
              </a:p>
            </p:txBody>
          </p:sp>
          <p:sp>
            <p:nvSpPr>
              <p:cNvPr id="164909" name="Text Box 1069"/>
              <p:cNvSpPr txBox="1">
                <a:spLocks noChangeArrowheads="1"/>
              </p:cNvSpPr>
              <p:nvPr/>
            </p:nvSpPr>
            <p:spPr bwMode="auto">
              <a:xfrm>
                <a:off x="1505" y="2620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11</a:t>
                </a:r>
              </a:p>
            </p:txBody>
          </p:sp>
          <p:sp>
            <p:nvSpPr>
              <p:cNvPr id="164910" name="Text Box 1070"/>
              <p:cNvSpPr txBox="1">
                <a:spLocks noChangeArrowheads="1"/>
              </p:cNvSpPr>
              <p:nvPr/>
            </p:nvSpPr>
            <p:spPr bwMode="auto">
              <a:xfrm>
                <a:off x="1217" y="3292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12</a:t>
                </a:r>
              </a:p>
            </p:txBody>
          </p:sp>
          <p:sp>
            <p:nvSpPr>
              <p:cNvPr id="164911" name="Text Box 1071"/>
              <p:cNvSpPr txBox="1">
                <a:spLocks noChangeArrowheads="1"/>
              </p:cNvSpPr>
              <p:nvPr/>
            </p:nvSpPr>
            <p:spPr bwMode="auto">
              <a:xfrm>
                <a:off x="977" y="3004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16</a:t>
                </a:r>
              </a:p>
            </p:txBody>
          </p:sp>
          <p:sp>
            <p:nvSpPr>
              <p:cNvPr id="164912" name="Text Box 1072"/>
              <p:cNvSpPr txBox="1">
                <a:spLocks noChangeArrowheads="1"/>
              </p:cNvSpPr>
              <p:nvPr/>
            </p:nvSpPr>
            <p:spPr bwMode="auto">
              <a:xfrm>
                <a:off x="1169" y="2716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15</a:t>
                </a:r>
              </a:p>
            </p:txBody>
          </p:sp>
          <p:sp>
            <p:nvSpPr>
              <p:cNvPr id="164913" name="Text Box 1073"/>
              <p:cNvSpPr txBox="1">
                <a:spLocks noChangeArrowheads="1"/>
              </p:cNvSpPr>
              <p:nvPr/>
            </p:nvSpPr>
            <p:spPr bwMode="auto">
              <a:xfrm>
                <a:off x="1275" y="2390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14</a:t>
                </a:r>
              </a:p>
            </p:txBody>
          </p:sp>
          <p:sp>
            <p:nvSpPr>
              <p:cNvPr id="164914" name="Text Box 1074"/>
              <p:cNvSpPr txBox="1">
                <a:spLocks noChangeArrowheads="1"/>
              </p:cNvSpPr>
              <p:nvPr/>
            </p:nvSpPr>
            <p:spPr bwMode="auto">
              <a:xfrm>
                <a:off x="1563" y="2342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1600" b="1">
                    <a:solidFill>
                      <a:srgbClr val="FF0000"/>
                    </a:solidFill>
                    <a:latin typeface="Arial" charset="0"/>
                  </a:rPr>
                  <a:t>8</a:t>
                </a:r>
              </a:p>
            </p:txBody>
          </p:sp>
          <p:graphicFrame>
            <p:nvGraphicFramePr>
              <p:cNvPr id="338944" name="Object 1024"/>
              <p:cNvGraphicFramePr>
                <a:graphicFrameLocks noChangeAspect="1"/>
              </p:cNvGraphicFramePr>
              <p:nvPr/>
            </p:nvGraphicFramePr>
            <p:xfrm>
              <a:off x="2571" y="3542"/>
              <a:ext cx="432" cy="262"/>
            </p:xfrm>
            <a:graphic>
              <a:graphicData uri="http://schemas.openxmlformats.org/presentationml/2006/ole">
                <p:oleObj spid="_x0000_s338944" r:id="rId4" imgW="317225" imgH="203024" progId="Equation.DSMT4">
                  <p:embed/>
                </p:oleObj>
              </a:graphicData>
            </a:graphic>
          </p:graphicFrame>
          <p:sp>
            <p:nvSpPr>
              <p:cNvPr id="164916" name="Line 1076"/>
              <p:cNvSpPr>
                <a:spLocks noChangeShapeType="1"/>
              </p:cNvSpPr>
              <p:nvPr/>
            </p:nvSpPr>
            <p:spPr bwMode="auto">
              <a:xfrm>
                <a:off x="2571" y="3830"/>
                <a:ext cx="384" cy="0"/>
              </a:xfrm>
              <a:prstGeom prst="line">
                <a:avLst/>
              </a:prstGeom>
              <a:noFill/>
              <a:ln w="635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164917" name="Picture 1077" descr="Bild100polf011"/>
            <p:cNvPicPr>
              <a:picLocks noChangeAspect="1" noChangeArrowheads="1"/>
            </p:cNvPicPr>
            <p:nvPr/>
          </p:nvPicPr>
          <p:blipFill>
            <a:blip r:embed="rId5" cstate="print"/>
            <a:srcRect l="9068" r="9355" b="1089"/>
            <a:stretch>
              <a:fillRect/>
            </a:stretch>
          </p:blipFill>
          <p:spPr bwMode="auto">
            <a:xfrm>
              <a:off x="3456" y="891"/>
              <a:ext cx="1403" cy="1403"/>
            </a:xfrm>
            <a:prstGeom prst="rect">
              <a:avLst/>
            </a:prstGeom>
            <a:noFill/>
          </p:spPr>
        </p:pic>
        <p:sp>
          <p:nvSpPr>
            <p:cNvPr id="164918" name="Text Box 1078"/>
            <p:cNvSpPr txBox="1">
              <a:spLocks noChangeArrowheads="1"/>
            </p:cNvSpPr>
            <p:nvPr/>
          </p:nvSpPr>
          <p:spPr bwMode="auto">
            <a:xfrm>
              <a:off x="3600" y="2304"/>
              <a:ext cx="11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latin typeface="Arial" charset="0"/>
                </a:rPr>
                <a:t>pole figure (011)</a:t>
              </a:r>
            </a:p>
          </p:txBody>
        </p:sp>
        <p:sp>
          <p:nvSpPr>
            <p:cNvPr id="164919" name="Text Box 1079"/>
            <p:cNvSpPr txBox="1">
              <a:spLocks noChangeArrowheads="1"/>
            </p:cNvSpPr>
            <p:nvPr/>
          </p:nvSpPr>
          <p:spPr bwMode="auto">
            <a:xfrm>
              <a:off x="4032" y="733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>
                  <a:latin typeface="Arial" charset="0"/>
                </a:rPr>
                <a:t>TD</a:t>
              </a:r>
            </a:p>
          </p:txBody>
        </p:sp>
        <p:sp>
          <p:nvSpPr>
            <p:cNvPr id="164920" name="Text Box 1080"/>
            <p:cNvSpPr txBox="1">
              <a:spLocks noChangeArrowheads="1"/>
            </p:cNvSpPr>
            <p:nvPr/>
          </p:nvSpPr>
          <p:spPr bwMode="auto">
            <a:xfrm>
              <a:off x="4848" y="1484"/>
              <a:ext cx="2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400">
                  <a:latin typeface="Arial" charset="0"/>
                </a:rPr>
                <a:t>RD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266F-C9A4-446D-8A49-9A0F3A3F54E5}" type="slidenum">
              <a:rPr lang="de-DE"/>
              <a:pPr/>
              <a:t>45</a:t>
            </a:fld>
            <a:endParaRPr lang="de-DE"/>
          </a:p>
        </p:txBody>
      </p:sp>
      <p:pic>
        <p:nvPicPr>
          <p:cNvPr id="281621" name="Picture 21" descr="79088whL_ipf_clea_leg"/>
          <p:cNvPicPr>
            <a:picLocks noChangeAspect="1" noChangeArrowheads="1"/>
          </p:cNvPicPr>
          <p:nvPr/>
        </p:nvPicPr>
        <p:blipFill>
          <a:blip r:embed="rId3" cstate="print"/>
          <a:srcRect t="35916" r="34785" b="15384"/>
          <a:stretch>
            <a:fillRect/>
          </a:stretch>
        </p:blipFill>
        <p:spPr bwMode="auto">
          <a:xfrm>
            <a:off x="4781550" y="4400550"/>
            <a:ext cx="1773238" cy="1306513"/>
          </a:xfrm>
          <a:prstGeom prst="rect">
            <a:avLst/>
          </a:prstGeom>
          <a:noFill/>
        </p:spPr>
      </p:pic>
      <p:graphicFrame>
        <p:nvGraphicFramePr>
          <p:cNvPr id="339968" name="Object 0"/>
          <p:cNvGraphicFramePr>
            <a:graphicFrameLocks noChangeAspect="1"/>
          </p:cNvGraphicFramePr>
          <p:nvPr/>
        </p:nvGraphicFramePr>
        <p:xfrm>
          <a:off x="3987800" y="0"/>
          <a:ext cx="6327775" cy="4624388"/>
        </p:xfrm>
        <a:graphic>
          <a:graphicData uri="http://schemas.openxmlformats.org/presentationml/2006/ole">
            <p:oleObj spid="_x0000_s339968" name="Dokument" r:id="rId4" imgW="5258520" imgH="3952440" progId="Word.Document.8">
              <p:embed/>
            </p:oleObj>
          </a:graphicData>
        </a:graphic>
      </p:graphicFrame>
      <p:sp>
        <p:nvSpPr>
          <p:cNvPr id="281618" name="Line 18"/>
          <p:cNvSpPr>
            <a:spLocks noChangeShapeType="1"/>
          </p:cNvSpPr>
          <p:nvPr/>
        </p:nvSpPr>
        <p:spPr bwMode="auto">
          <a:xfrm>
            <a:off x="4943475" y="3136900"/>
            <a:ext cx="4894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1602" name="Text Box 2"/>
          <p:cNvSpPr txBox="1">
            <a:spLocks noChangeArrowheads="1"/>
          </p:cNvSpPr>
          <p:nvPr/>
        </p:nvSpPr>
        <p:spPr bwMode="auto">
          <a:xfrm>
            <a:off x="1028700" y="5775325"/>
            <a:ext cx="74295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  <a:cs typeface="Arial" charset="0"/>
              </a:rPr>
              <a:t>• </a:t>
            </a:r>
            <a:r>
              <a:rPr lang="de-DE" sz="2000">
                <a:solidFill>
                  <a:schemeClr val="tx2"/>
                </a:solidFill>
                <a:latin typeface="Arial" charset="0"/>
              </a:rPr>
              <a:t>in der Gamma-Faser zeigt die Orientierung diskrete Sprünge</a:t>
            </a:r>
          </a:p>
        </p:txBody>
      </p:sp>
      <p:grpSp>
        <p:nvGrpSpPr>
          <p:cNvPr id="281603" name="Group 3"/>
          <p:cNvGrpSpPr>
            <a:grpSpLocks/>
          </p:cNvGrpSpPr>
          <p:nvPr/>
        </p:nvGrpSpPr>
        <p:grpSpPr bwMode="auto">
          <a:xfrm>
            <a:off x="8027988" y="4608513"/>
            <a:ext cx="1354137" cy="1271587"/>
            <a:chOff x="4512" y="3120"/>
            <a:chExt cx="1052" cy="1043"/>
          </a:xfrm>
        </p:grpSpPr>
        <p:grpSp>
          <p:nvGrpSpPr>
            <p:cNvPr id="281604" name="Group 4"/>
            <p:cNvGrpSpPr>
              <a:grpSpLocks/>
            </p:cNvGrpSpPr>
            <p:nvPr/>
          </p:nvGrpSpPr>
          <p:grpSpPr bwMode="auto">
            <a:xfrm>
              <a:off x="4786" y="3331"/>
              <a:ext cx="369" cy="381"/>
              <a:chOff x="384" y="3504"/>
              <a:chExt cx="432" cy="432"/>
            </a:xfrm>
          </p:grpSpPr>
          <p:sp>
            <p:nvSpPr>
              <p:cNvPr id="281605" name="Line 5"/>
              <p:cNvSpPr>
                <a:spLocks noChangeShapeType="1"/>
              </p:cNvSpPr>
              <p:nvPr/>
            </p:nvSpPr>
            <p:spPr bwMode="auto">
              <a:xfrm rot="-10800000">
                <a:off x="384" y="3504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06" name="Line 6"/>
              <p:cNvSpPr>
                <a:spLocks noChangeShapeType="1"/>
              </p:cNvSpPr>
              <p:nvPr/>
            </p:nvSpPr>
            <p:spPr bwMode="auto">
              <a:xfrm rot="-5400000">
                <a:off x="600" y="37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81607" name="Text Box 7"/>
            <p:cNvSpPr txBox="1">
              <a:spLocks noChangeArrowheads="1"/>
            </p:cNvSpPr>
            <p:nvPr/>
          </p:nvSpPr>
          <p:spPr bwMode="auto">
            <a:xfrm>
              <a:off x="4703" y="3120"/>
              <a:ext cx="37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ND</a:t>
              </a:r>
            </a:p>
          </p:txBody>
        </p:sp>
        <p:sp>
          <p:nvSpPr>
            <p:cNvPr id="281608" name="Text Box 8"/>
            <p:cNvSpPr txBox="1">
              <a:spLocks noChangeArrowheads="1"/>
            </p:cNvSpPr>
            <p:nvPr/>
          </p:nvSpPr>
          <p:spPr bwMode="auto">
            <a:xfrm>
              <a:off x="5194" y="3610"/>
              <a:ext cx="37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RD</a:t>
              </a:r>
            </a:p>
          </p:txBody>
        </p:sp>
        <p:sp>
          <p:nvSpPr>
            <p:cNvPr id="281609" name="Text Box 9"/>
            <p:cNvSpPr txBox="1">
              <a:spLocks noChangeArrowheads="1"/>
            </p:cNvSpPr>
            <p:nvPr/>
          </p:nvSpPr>
          <p:spPr bwMode="auto">
            <a:xfrm>
              <a:off x="4512" y="3887"/>
              <a:ext cx="353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TD</a:t>
              </a:r>
            </a:p>
          </p:txBody>
        </p:sp>
        <p:sp>
          <p:nvSpPr>
            <p:cNvPr id="281610" name="Line 10"/>
            <p:cNvSpPr>
              <a:spLocks noChangeShapeType="1"/>
            </p:cNvSpPr>
            <p:nvPr/>
          </p:nvSpPr>
          <p:spPr bwMode="auto">
            <a:xfrm flipH="1">
              <a:off x="4560" y="369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pic>
        <p:nvPicPr>
          <p:cNvPr id="281611" name="Picture 11" descr="24cropa_ipf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6200" y="974725"/>
            <a:ext cx="4300538" cy="4573588"/>
          </a:xfrm>
          <a:prstGeom prst="rect">
            <a:avLst/>
          </a:prstGeom>
          <a:noFill/>
        </p:spPr>
      </p:pic>
      <p:sp>
        <p:nvSpPr>
          <p:cNvPr id="281612" name="Line 12"/>
          <p:cNvSpPr>
            <a:spLocks noChangeShapeType="1"/>
          </p:cNvSpPr>
          <p:nvPr/>
        </p:nvSpPr>
        <p:spPr bwMode="auto">
          <a:xfrm>
            <a:off x="2176463" y="1892300"/>
            <a:ext cx="2374900" cy="450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281613" name="Line 13"/>
          <p:cNvSpPr>
            <a:spLocks noChangeShapeType="1"/>
          </p:cNvSpPr>
          <p:nvPr/>
        </p:nvSpPr>
        <p:spPr bwMode="auto">
          <a:xfrm>
            <a:off x="198438" y="1743075"/>
            <a:ext cx="1662112" cy="74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554038" y="374650"/>
            <a:ext cx="11731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</a:rPr>
              <a:t>walzhart</a:t>
            </a:r>
          </a:p>
        </p:txBody>
      </p:sp>
      <p:sp>
        <p:nvSpPr>
          <p:cNvPr id="281620" name="Rectangle 20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Kaltwalzen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685C-CCC7-431F-9D46-64D0A64C4B36}" type="slidenum">
              <a:rPr lang="de-DE"/>
              <a:pPr/>
              <a:t>46</a:t>
            </a:fld>
            <a:endParaRPr lang="de-DE"/>
          </a:p>
        </p:txBody>
      </p:sp>
      <p:grpSp>
        <p:nvGrpSpPr>
          <p:cNvPr id="282626" name="Group 2"/>
          <p:cNvGrpSpPr>
            <a:grpSpLocks/>
          </p:cNvGrpSpPr>
          <p:nvPr/>
        </p:nvGrpSpPr>
        <p:grpSpPr bwMode="auto">
          <a:xfrm>
            <a:off x="6410325" y="1349375"/>
            <a:ext cx="1373188" cy="1268413"/>
            <a:chOff x="4512" y="3120"/>
            <a:chExt cx="1067" cy="1039"/>
          </a:xfrm>
        </p:grpSpPr>
        <p:grpSp>
          <p:nvGrpSpPr>
            <p:cNvPr id="282627" name="Group 3"/>
            <p:cNvGrpSpPr>
              <a:grpSpLocks/>
            </p:cNvGrpSpPr>
            <p:nvPr/>
          </p:nvGrpSpPr>
          <p:grpSpPr bwMode="auto">
            <a:xfrm>
              <a:off x="4786" y="3331"/>
              <a:ext cx="369" cy="381"/>
              <a:chOff x="384" y="3504"/>
              <a:chExt cx="432" cy="432"/>
            </a:xfrm>
          </p:grpSpPr>
          <p:sp>
            <p:nvSpPr>
              <p:cNvPr id="282628" name="Line 4"/>
              <p:cNvSpPr>
                <a:spLocks noChangeShapeType="1"/>
              </p:cNvSpPr>
              <p:nvPr/>
            </p:nvSpPr>
            <p:spPr bwMode="auto">
              <a:xfrm rot="-10800000">
                <a:off x="384" y="3504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29" name="Line 5"/>
              <p:cNvSpPr>
                <a:spLocks noChangeShapeType="1"/>
              </p:cNvSpPr>
              <p:nvPr/>
            </p:nvSpPr>
            <p:spPr bwMode="auto">
              <a:xfrm rot="-5400000">
                <a:off x="600" y="37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82630" name="Text Box 6"/>
            <p:cNvSpPr txBox="1">
              <a:spLocks noChangeArrowheads="1"/>
            </p:cNvSpPr>
            <p:nvPr/>
          </p:nvSpPr>
          <p:spPr bwMode="auto">
            <a:xfrm>
              <a:off x="4703" y="3120"/>
              <a:ext cx="38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ND</a:t>
              </a:r>
            </a:p>
          </p:txBody>
        </p:sp>
        <p:sp>
          <p:nvSpPr>
            <p:cNvPr id="282631" name="Text Box 7"/>
            <p:cNvSpPr txBox="1">
              <a:spLocks noChangeArrowheads="1"/>
            </p:cNvSpPr>
            <p:nvPr/>
          </p:nvSpPr>
          <p:spPr bwMode="auto">
            <a:xfrm>
              <a:off x="5194" y="3609"/>
              <a:ext cx="385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RD</a:t>
              </a:r>
            </a:p>
          </p:txBody>
        </p:sp>
        <p:sp>
          <p:nvSpPr>
            <p:cNvPr id="282632" name="Text Box 8"/>
            <p:cNvSpPr txBox="1">
              <a:spLocks noChangeArrowheads="1"/>
            </p:cNvSpPr>
            <p:nvPr/>
          </p:nvSpPr>
          <p:spPr bwMode="auto">
            <a:xfrm>
              <a:off x="4512" y="3887"/>
              <a:ext cx="36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TD</a:t>
              </a:r>
            </a:p>
          </p:txBody>
        </p:sp>
        <p:sp>
          <p:nvSpPr>
            <p:cNvPr id="282633" name="Line 9"/>
            <p:cNvSpPr>
              <a:spLocks noChangeShapeType="1"/>
            </p:cNvSpPr>
            <p:nvPr/>
          </p:nvSpPr>
          <p:spPr bwMode="auto">
            <a:xfrm flipH="1">
              <a:off x="4560" y="369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282634" name="Text Box 10"/>
          <p:cNvSpPr txBox="1">
            <a:spLocks noChangeArrowheads="1"/>
          </p:cNvSpPr>
          <p:nvPr/>
        </p:nvSpPr>
        <p:spPr bwMode="auto">
          <a:xfrm>
            <a:off x="8467725" y="225425"/>
            <a:ext cx="11731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</a:rPr>
              <a:t>walzhart</a:t>
            </a:r>
          </a:p>
        </p:txBody>
      </p:sp>
      <p:sp>
        <p:nvSpPr>
          <p:cNvPr id="282635" name="Text Box 11"/>
          <p:cNvSpPr txBox="1">
            <a:spLocks noChangeArrowheads="1"/>
          </p:cNvSpPr>
          <p:nvPr/>
        </p:nvSpPr>
        <p:spPr bwMode="auto">
          <a:xfrm>
            <a:off x="2452688" y="5624513"/>
            <a:ext cx="19208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de-DE" sz="1600">
              <a:latin typeface="Arial" charset="0"/>
            </a:endParaRPr>
          </a:p>
        </p:txBody>
      </p:sp>
      <p:sp>
        <p:nvSpPr>
          <p:cNvPr id="282636" name="Text Box 12"/>
          <p:cNvSpPr txBox="1">
            <a:spLocks noChangeArrowheads="1"/>
          </p:cNvSpPr>
          <p:nvPr/>
        </p:nvSpPr>
        <p:spPr bwMode="auto">
          <a:xfrm>
            <a:off x="1358900" y="5718175"/>
            <a:ext cx="614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  <a:cs typeface="Arial" charset="0"/>
              </a:rPr>
              <a:t>• </a:t>
            </a:r>
            <a:r>
              <a:rPr lang="de-DE" sz="2000">
                <a:solidFill>
                  <a:schemeClr val="tx2"/>
                </a:solidFill>
                <a:latin typeface="Arial" charset="0"/>
              </a:rPr>
              <a:t>Subkörner bilden teilweise Großwinkelkorngrenzen </a:t>
            </a:r>
          </a:p>
        </p:txBody>
      </p:sp>
      <p:pic>
        <p:nvPicPr>
          <p:cNvPr id="282637" name="Picture 13" descr="24cropa_i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14288"/>
            <a:ext cx="5165725" cy="5491162"/>
          </a:xfrm>
          <a:prstGeom prst="rect">
            <a:avLst/>
          </a:prstGeom>
          <a:noFill/>
        </p:spPr>
      </p:pic>
      <p:pic>
        <p:nvPicPr>
          <p:cNvPr id="282638" name="Picture 14" descr="24cropa_iq_leg"/>
          <p:cNvPicPr>
            <a:picLocks noChangeAspect="1" noChangeArrowheads="1"/>
          </p:cNvPicPr>
          <p:nvPr/>
        </p:nvPicPr>
        <p:blipFill>
          <a:blip r:embed="rId3" cstate="print"/>
          <a:srcRect t="35687" r="36000" b="28624"/>
          <a:stretch>
            <a:fillRect/>
          </a:stretch>
        </p:blipFill>
        <p:spPr bwMode="auto">
          <a:xfrm>
            <a:off x="5738813" y="3343275"/>
            <a:ext cx="3451225" cy="1722438"/>
          </a:xfrm>
          <a:prstGeom prst="rect">
            <a:avLst/>
          </a:prstGeom>
          <a:noFill/>
        </p:spPr>
      </p:pic>
      <p:sp>
        <p:nvSpPr>
          <p:cNvPr id="282640" name="Rectangle 16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Kaltwalzen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005C0-EB7E-4F86-84EF-75C01F013789}" type="slidenum">
              <a:rPr lang="de-DE"/>
              <a:pPr/>
              <a:t>47</a:t>
            </a:fld>
            <a:endParaRPr lang="de-DE"/>
          </a:p>
        </p:txBody>
      </p:sp>
      <p:pic>
        <p:nvPicPr>
          <p:cNvPr id="335874" name="Picture 2" descr="Scan1area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0038"/>
            <a:ext cx="67818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990600" y="300038"/>
            <a:ext cx="5791200" cy="510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35876" name="Group 4"/>
          <p:cNvGrpSpPr>
            <a:grpSpLocks/>
          </p:cNvGrpSpPr>
          <p:nvPr/>
        </p:nvGrpSpPr>
        <p:grpSpPr bwMode="auto">
          <a:xfrm>
            <a:off x="6477000" y="2738438"/>
            <a:ext cx="2514600" cy="3352800"/>
            <a:chOff x="4080" y="2112"/>
            <a:chExt cx="1584" cy="2112"/>
          </a:xfrm>
        </p:grpSpPr>
        <p:pic>
          <p:nvPicPr>
            <p:cNvPr id="335877" name="Picture 5" descr="PhaseMap"/>
            <p:cNvPicPr>
              <a:picLocks noChangeAspect="1" noChangeArrowheads="1"/>
            </p:cNvPicPr>
            <p:nvPr/>
          </p:nvPicPr>
          <p:blipFill>
            <a:blip r:embed="rId3" cstate="print"/>
            <a:srcRect t="4955" b="23940"/>
            <a:stretch>
              <a:fillRect/>
            </a:stretch>
          </p:blipFill>
          <p:spPr bwMode="auto">
            <a:xfrm>
              <a:off x="4080" y="2688"/>
              <a:ext cx="1513" cy="15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35878" name="Text Box 6"/>
            <p:cNvSpPr txBox="1">
              <a:spLocks noChangeArrowheads="1"/>
            </p:cNvSpPr>
            <p:nvPr/>
          </p:nvSpPr>
          <p:spPr bwMode="auto">
            <a:xfrm>
              <a:off x="4656" y="2112"/>
              <a:ext cx="100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/>
              <a:r>
                <a:rPr lang="de-DE" sz="1800">
                  <a:latin typeface="Arial" charset="0"/>
                </a:rPr>
                <a:t>Phase distribution</a:t>
              </a:r>
            </a:p>
            <a:p>
              <a:pPr algn="r"/>
              <a:r>
                <a:rPr lang="de-DE" sz="1800">
                  <a:latin typeface="Arial" charset="0"/>
                </a:rPr>
                <a:t>(from ACOM)</a:t>
              </a:r>
              <a:endParaRPr lang="en-US" sz="1800">
                <a:latin typeface="Arial" charset="0"/>
              </a:endParaRPr>
            </a:p>
          </p:txBody>
        </p:sp>
      </p:grpSp>
      <p:sp>
        <p:nvSpPr>
          <p:cNvPr id="335879" name="Rectangle 7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TRIP Stahl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A530-11B8-49CA-BE52-0DD3BEFE1942}" type="slidenum">
              <a:rPr lang="de-DE"/>
              <a:pPr/>
              <a:t>48</a:t>
            </a:fld>
            <a:endParaRPr lang="de-DE"/>
          </a:p>
        </p:txBody>
      </p:sp>
      <p:sp>
        <p:nvSpPr>
          <p:cNvPr id="336898" name="Rectangle 2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TRIP Stahl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336899" name="Group 3"/>
          <p:cNvGrpSpPr>
            <a:grpSpLocks/>
          </p:cNvGrpSpPr>
          <p:nvPr/>
        </p:nvGrpSpPr>
        <p:grpSpPr bwMode="auto">
          <a:xfrm>
            <a:off x="0" y="200025"/>
            <a:ext cx="2676525" cy="4021138"/>
            <a:chOff x="101" y="768"/>
            <a:chExt cx="1387" cy="2317"/>
          </a:xfrm>
        </p:grpSpPr>
        <p:pic>
          <p:nvPicPr>
            <p:cNvPr id="336900" name="Picture 4" descr="GrainMisorientationMa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" y="768"/>
              <a:ext cx="1364" cy="19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36901" name="Text Box 5"/>
            <p:cNvSpPr txBox="1">
              <a:spLocks noChangeArrowheads="1"/>
            </p:cNvSpPr>
            <p:nvPr/>
          </p:nvSpPr>
          <p:spPr bwMode="auto">
            <a:xfrm>
              <a:off x="101" y="2716"/>
              <a:ext cx="1147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800">
                  <a:latin typeface="Arial" charset="0"/>
                </a:rPr>
                <a:t>grain average  misorientation</a:t>
              </a:r>
              <a:endParaRPr lang="en-US" sz="1800">
                <a:latin typeface="Arial" charset="0"/>
              </a:endParaRPr>
            </a:p>
          </p:txBody>
        </p:sp>
      </p:grpSp>
      <p:grpSp>
        <p:nvGrpSpPr>
          <p:cNvPr id="336902" name="Group 6"/>
          <p:cNvGrpSpPr>
            <a:grpSpLocks/>
          </p:cNvGrpSpPr>
          <p:nvPr/>
        </p:nvGrpSpPr>
        <p:grpSpPr bwMode="auto">
          <a:xfrm>
            <a:off x="2289175" y="887413"/>
            <a:ext cx="2803525" cy="3740150"/>
            <a:chOff x="1440" y="1185"/>
            <a:chExt cx="1453" cy="2155"/>
          </a:xfrm>
        </p:grpSpPr>
        <p:pic>
          <p:nvPicPr>
            <p:cNvPr id="336903" name="Picture 7" descr="CI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9" y="1185"/>
              <a:ext cx="1364" cy="19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36904" name="Text Box 8"/>
            <p:cNvSpPr txBox="1">
              <a:spLocks noChangeArrowheads="1"/>
            </p:cNvSpPr>
            <p:nvPr/>
          </p:nvSpPr>
          <p:spPr bwMode="auto">
            <a:xfrm>
              <a:off x="1440" y="3129"/>
              <a:ext cx="98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>
                  <a:latin typeface="Arial" charset="0"/>
                </a:rPr>
                <a:t>confidence index</a:t>
              </a:r>
              <a:endParaRPr lang="en-US" sz="1800">
                <a:latin typeface="Arial" charset="0"/>
              </a:endParaRPr>
            </a:p>
          </p:txBody>
        </p:sp>
      </p:grpSp>
      <p:grpSp>
        <p:nvGrpSpPr>
          <p:cNvPr id="336907" name="Group 11"/>
          <p:cNvGrpSpPr>
            <a:grpSpLocks/>
          </p:cNvGrpSpPr>
          <p:nvPr/>
        </p:nvGrpSpPr>
        <p:grpSpPr bwMode="auto">
          <a:xfrm>
            <a:off x="5921375" y="1835150"/>
            <a:ext cx="4260850" cy="4198938"/>
            <a:chOff x="3504" y="1804"/>
            <a:chExt cx="2208" cy="2420"/>
          </a:xfrm>
        </p:grpSpPr>
        <p:pic>
          <p:nvPicPr>
            <p:cNvPr id="336908" name="Picture 12" descr="GrainBoundariesLegend"/>
            <p:cNvPicPr>
              <a:picLocks noChangeAspect="1" noChangeArrowheads="1"/>
            </p:cNvPicPr>
            <p:nvPr/>
          </p:nvPicPr>
          <p:blipFill>
            <a:blip r:embed="rId4" cstate="print"/>
            <a:srcRect t="38403" r="38306" b="16667"/>
            <a:stretch>
              <a:fillRect/>
            </a:stretch>
          </p:blipFill>
          <p:spPr bwMode="auto">
            <a:xfrm>
              <a:off x="3504" y="3577"/>
              <a:ext cx="641" cy="647"/>
            </a:xfrm>
            <a:prstGeom prst="rect">
              <a:avLst/>
            </a:prstGeom>
            <a:noFill/>
          </p:spPr>
        </p:pic>
        <p:grpSp>
          <p:nvGrpSpPr>
            <p:cNvPr id="336909" name="Group 13"/>
            <p:cNvGrpSpPr>
              <a:grpSpLocks/>
            </p:cNvGrpSpPr>
            <p:nvPr/>
          </p:nvGrpSpPr>
          <p:grpSpPr bwMode="auto">
            <a:xfrm>
              <a:off x="4354" y="1804"/>
              <a:ext cx="1358" cy="2343"/>
              <a:chOff x="4354" y="1804"/>
              <a:chExt cx="1358" cy="2343"/>
            </a:xfrm>
          </p:grpSpPr>
          <p:pic>
            <p:nvPicPr>
              <p:cNvPr id="336910" name="Picture 14" descr="GrainBoundarie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54" y="2209"/>
                <a:ext cx="1358" cy="19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36911" name="Text Box 15"/>
              <p:cNvSpPr txBox="1">
                <a:spLocks noChangeArrowheads="1"/>
              </p:cNvSpPr>
              <p:nvPr/>
            </p:nvSpPr>
            <p:spPr bwMode="auto">
              <a:xfrm>
                <a:off x="4464" y="1804"/>
                <a:ext cx="1248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/>
                <a:r>
                  <a:rPr lang="de-DE" sz="1800">
                    <a:latin typeface="Arial" charset="0"/>
                  </a:rPr>
                  <a:t>grain boundary character</a:t>
                </a:r>
                <a:endParaRPr lang="en-US" sz="1800">
                  <a:latin typeface="Arial" charset="0"/>
                </a:endParaRPr>
              </a:p>
            </p:txBody>
          </p:sp>
        </p:grpSp>
      </p:grpSp>
      <p:grpSp>
        <p:nvGrpSpPr>
          <p:cNvPr id="336912" name="Group 16"/>
          <p:cNvGrpSpPr>
            <a:grpSpLocks/>
          </p:cNvGrpSpPr>
          <p:nvPr/>
        </p:nvGrpSpPr>
        <p:grpSpPr bwMode="auto">
          <a:xfrm>
            <a:off x="5011738" y="854075"/>
            <a:ext cx="2751137" cy="4083050"/>
            <a:chOff x="2942" y="1180"/>
            <a:chExt cx="1426" cy="2353"/>
          </a:xfrm>
        </p:grpSpPr>
        <p:pic>
          <p:nvPicPr>
            <p:cNvPr id="336913" name="Picture 17" descr="InternalMisorientationMap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2" y="1585"/>
              <a:ext cx="1364" cy="19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36914" name="Text Box 18"/>
            <p:cNvSpPr txBox="1">
              <a:spLocks noChangeArrowheads="1"/>
            </p:cNvSpPr>
            <p:nvPr/>
          </p:nvSpPr>
          <p:spPr bwMode="auto">
            <a:xfrm>
              <a:off x="3264" y="1180"/>
              <a:ext cx="1104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/>
              <a:r>
                <a:rPr lang="de-DE" sz="1800">
                  <a:latin typeface="Arial" charset="0"/>
                </a:rPr>
                <a:t>grain internal misorientations</a:t>
              </a:r>
              <a:endParaRPr lang="en-US" sz="1800"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A7CF-EE5A-47A2-A026-158CA60BD1AD}" type="slidenum">
              <a:rPr lang="de-DE"/>
              <a:pPr/>
              <a:t>49</a:t>
            </a:fld>
            <a:endParaRPr lang="de-DE"/>
          </a:p>
        </p:txBody>
      </p:sp>
      <p:sp>
        <p:nvSpPr>
          <p:cNvPr id="329730" name="Rectangle 2"/>
          <p:cNvSpPr>
            <a:spLocks noChangeArrowheads="1"/>
          </p:cNvSpPr>
          <p:nvPr/>
        </p:nvSpPr>
        <p:spPr bwMode="auto">
          <a:xfrm>
            <a:off x="2078038" y="2252663"/>
            <a:ext cx="5905500" cy="2732087"/>
          </a:xfrm>
          <a:prstGeom prst="rect">
            <a:avLst/>
          </a:prstGeom>
          <a:solidFill>
            <a:schemeClr val="folHlink">
              <a:alpha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4400" b="1">
                <a:solidFill>
                  <a:srgbClr val="006699"/>
                </a:solidFill>
                <a:latin typeface="Arial" charset="0"/>
              </a:rPr>
              <a:t>Glühtexturen</a:t>
            </a:r>
            <a:endParaRPr lang="en-US" sz="44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29731" name="Rectangle 3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4331-5B84-4C1B-93E0-8614DA8FF31A}" type="slidenum">
              <a:rPr lang="de-DE"/>
              <a:pPr/>
              <a:t>5</a:t>
            </a:fld>
            <a:endParaRPr lang="de-DE"/>
          </a:p>
        </p:txBody>
      </p:sp>
      <p:pic>
        <p:nvPicPr>
          <p:cNvPr id="310277" name="Picture 5"/>
          <p:cNvPicPr>
            <a:picLocks noChangeAspect="1" noChangeArrowheads="1"/>
          </p:cNvPicPr>
          <p:nvPr/>
        </p:nvPicPr>
        <p:blipFill>
          <a:blip r:embed="rId2" cstate="print"/>
          <a:srcRect l="5585" b="7074"/>
          <a:stretch>
            <a:fillRect/>
          </a:stretch>
        </p:blipFill>
        <p:spPr bwMode="auto">
          <a:xfrm>
            <a:off x="250825" y="1693863"/>
            <a:ext cx="8829675" cy="456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0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088" y="-6350"/>
            <a:ext cx="5141912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0276" name="Rectangle 4"/>
          <p:cNvSpPr>
            <a:spLocks noChangeArrowheads="1"/>
          </p:cNvSpPr>
          <p:nvPr/>
        </p:nvSpPr>
        <p:spPr bwMode="auto">
          <a:xfrm>
            <a:off x="188912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KRZ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9850" y="90488"/>
            <a:ext cx="4364038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>
                <a:latin typeface="Arial" charset="0"/>
              </a:rPr>
              <a:t>Fe, Cr, Mo, Ta, Nb, Mo, W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55563" y="1658938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Atome pro Zelle</a:t>
            </a:r>
          </a:p>
        </p:txBody>
      </p: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1108075" y="2425700"/>
            <a:ext cx="261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Koordinationszahl</a:t>
            </a:r>
          </a:p>
        </p:txBody>
      </p:sp>
      <p:sp>
        <p:nvSpPr>
          <p:cNvPr id="310281" name="Text Box 9"/>
          <p:cNvSpPr txBox="1">
            <a:spLocks noChangeArrowheads="1"/>
          </p:cNvSpPr>
          <p:nvPr/>
        </p:nvSpPr>
        <p:spPr bwMode="auto">
          <a:xfrm>
            <a:off x="371475" y="3159125"/>
            <a:ext cx="3541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atomare Packungsdichte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76357-8A42-4D6D-882F-A028CA621B1F}" type="slidenum">
              <a:rPr lang="de-DE"/>
              <a:pPr/>
              <a:t>50</a:t>
            </a:fld>
            <a:endParaRPr lang="de-DE"/>
          </a:p>
        </p:txBody>
      </p:sp>
      <p:pic>
        <p:nvPicPr>
          <p:cNvPr id="175106" name="Picture 2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319088"/>
            <a:ext cx="7851775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5107" name="Rectangle 2051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Erholung und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75108" name="Group 2052"/>
          <p:cNvGrpSpPr>
            <a:grpSpLocks/>
          </p:cNvGrpSpPr>
          <p:nvPr/>
        </p:nvGrpSpPr>
        <p:grpSpPr bwMode="auto">
          <a:xfrm>
            <a:off x="8580438" y="2589213"/>
            <a:ext cx="1625600" cy="463550"/>
            <a:chOff x="0" y="0"/>
            <a:chExt cx="5225" cy="748"/>
          </a:xfrm>
        </p:grpSpPr>
        <p:sp>
          <p:nvSpPr>
            <p:cNvPr id="175109" name="Rectangle 2053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75110" name="Rectangle 2054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low C, kein IF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175111" name="Group 2055"/>
          <p:cNvGrpSpPr>
            <a:grpSpLocks/>
          </p:cNvGrpSpPr>
          <p:nvPr/>
        </p:nvGrpSpPr>
        <p:grpSpPr bwMode="auto">
          <a:xfrm>
            <a:off x="8342313" y="669925"/>
            <a:ext cx="1876425" cy="530225"/>
            <a:chOff x="0" y="0"/>
            <a:chExt cx="5225" cy="748"/>
          </a:xfrm>
        </p:grpSpPr>
        <p:sp>
          <p:nvSpPr>
            <p:cNvPr id="175112" name="Rectangle 2056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75113" name="Rectangle 205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Glühung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9B36F-0AD1-4F72-B03A-52E33AB817BE}" type="slidenum">
              <a:rPr lang="de-DE"/>
              <a:pPr/>
              <a:t>51</a:t>
            </a:fld>
            <a:endParaRPr lang="de-DE"/>
          </a:p>
        </p:txBody>
      </p:sp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2" cstate="print"/>
          <a:srcRect t="3517" r="909" b="1450"/>
          <a:stretch>
            <a:fillRect/>
          </a:stretch>
        </p:blipFill>
        <p:spPr bwMode="auto">
          <a:xfrm>
            <a:off x="849313" y="982663"/>
            <a:ext cx="8810625" cy="463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27683" name="Rectangle 3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Erholung und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C3F7E-FEE7-4847-A656-C669CE50F57A}" type="slidenum">
              <a:rPr lang="de-DE"/>
              <a:pPr/>
              <a:t>52</a:t>
            </a:fld>
            <a:endParaRPr lang="de-DE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 b="18420"/>
          <a:stretch>
            <a:fillRect/>
          </a:stretch>
        </p:blipFill>
        <p:spPr bwMode="auto">
          <a:xfrm>
            <a:off x="2297113" y="3570288"/>
            <a:ext cx="7453312" cy="2763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b="8282"/>
          <a:stretch>
            <a:fillRect/>
          </a:stretch>
        </p:blipFill>
        <p:spPr bwMode="auto">
          <a:xfrm>
            <a:off x="2268538" y="103188"/>
            <a:ext cx="7577137" cy="347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Erholung und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1272" name="Group 8"/>
          <p:cNvGrpSpPr>
            <a:grpSpLocks/>
          </p:cNvGrpSpPr>
          <p:nvPr/>
        </p:nvGrpSpPr>
        <p:grpSpPr bwMode="auto">
          <a:xfrm>
            <a:off x="430213" y="1479550"/>
            <a:ext cx="1625600" cy="463550"/>
            <a:chOff x="0" y="0"/>
            <a:chExt cx="5225" cy="748"/>
          </a:xfrm>
        </p:grpSpPr>
        <p:sp>
          <p:nvSpPr>
            <p:cNvPr id="1127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1274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800" b="1">
                  <a:solidFill>
                    <a:schemeClr val="bg1"/>
                  </a:solidFill>
                  <a:latin typeface="Arial" charset="0"/>
                </a:rPr>
                <a:t>low C, kein IF</a:t>
              </a:r>
              <a:endParaRPr lang="de-DE" sz="18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295275" y="700088"/>
            <a:ext cx="1876425" cy="530225"/>
            <a:chOff x="0" y="0"/>
            <a:chExt cx="5225" cy="748"/>
          </a:xfrm>
        </p:grpSpPr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1277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2200">
                  <a:solidFill>
                    <a:schemeClr val="bg1"/>
                  </a:solidFill>
                  <a:latin typeface="Arial" charset="0"/>
                </a:rPr>
                <a:t>Glühung</a:t>
              </a: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2EA8-F933-4052-8477-70744AC9BB3B}" type="slidenum">
              <a:rPr lang="de-DE"/>
              <a:pPr/>
              <a:t>53</a:t>
            </a:fld>
            <a:endParaRPr lang="de-DE"/>
          </a:p>
        </p:txBody>
      </p:sp>
      <p:grpSp>
        <p:nvGrpSpPr>
          <p:cNvPr id="316418" name="Group 2"/>
          <p:cNvGrpSpPr>
            <a:grpSpLocks/>
          </p:cNvGrpSpPr>
          <p:nvPr/>
        </p:nvGrpSpPr>
        <p:grpSpPr bwMode="auto">
          <a:xfrm>
            <a:off x="6340475" y="676275"/>
            <a:ext cx="3860800" cy="5567363"/>
            <a:chOff x="2832" y="624"/>
            <a:chExt cx="1848" cy="2928"/>
          </a:xfrm>
        </p:grpSpPr>
        <p:pic>
          <p:nvPicPr>
            <p:cNvPr id="316419" name="Picture 3" descr="st1avmi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2" y="624"/>
              <a:ext cx="728" cy="2160"/>
            </a:xfrm>
            <a:prstGeom prst="rect">
              <a:avLst/>
            </a:prstGeom>
            <a:noFill/>
          </p:spPr>
        </p:pic>
        <p:pic>
          <p:nvPicPr>
            <p:cNvPr id="316420" name="Picture 4" descr="st1avmis_leg"/>
            <p:cNvPicPr>
              <a:picLocks noChangeAspect="1" noChangeArrowheads="1"/>
            </p:cNvPicPr>
            <p:nvPr/>
          </p:nvPicPr>
          <p:blipFill>
            <a:blip r:embed="rId3" cstate="print"/>
            <a:srcRect b="20497"/>
            <a:stretch>
              <a:fillRect/>
            </a:stretch>
          </p:blipFill>
          <p:spPr bwMode="auto">
            <a:xfrm>
              <a:off x="2832" y="2784"/>
              <a:ext cx="1848" cy="768"/>
            </a:xfrm>
            <a:prstGeom prst="rect">
              <a:avLst/>
            </a:prstGeom>
            <a:noFill/>
          </p:spPr>
        </p:pic>
      </p:grp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71450" y="85725"/>
            <a:ext cx="27908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600" b="1">
                <a:solidFill>
                  <a:schemeClr val="tx2"/>
                </a:solidFill>
                <a:latin typeface="Arial" charset="0"/>
              </a:rPr>
              <a:t>Gefügevergleich</a:t>
            </a:r>
          </a:p>
        </p:txBody>
      </p:sp>
      <p:grpSp>
        <p:nvGrpSpPr>
          <p:cNvPr id="316422" name="Group 6"/>
          <p:cNvGrpSpPr>
            <a:grpSpLocks/>
          </p:cNvGrpSpPr>
          <p:nvPr/>
        </p:nvGrpSpPr>
        <p:grpSpPr bwMode="auto">
          <a:xfrm>
            <a:off x="2600325" y="619125"/>
            <a:ext cx="3895725" cy="5538788"/>
            <a:chOff x="576" y="576"/>
            <a:chExt cx="1848" cy="2928"/>
          </a:xfrm>
        </p:grpSpPr>
        <p:pic>
          <p:nvPicPr>
            <p:cNvPr id="316423" name="Picture 7" descr="st2avmi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6" y="576"/>
              <a:ext cx="757" cy="2208"/>
            </a:xfrm>
            <a:prstGeom prst="rect">
              <a:avLst/>
            </a:prstGeom>
            <a:noFill/>
          </p:spPr>
        </p:pic>
        <p:pic>
          <p:nvPicPr>
            <p:cNvPr id="316424" name="Picture 8" descr="st2avmis_leg"/>
            <p:cNvPicPr>
              <a:picLocks noChangeAspect="1" noChangeArrowheads="1"/>
            </p:cNvPicPr>
            <p:nvPr/>
          </p:nvPicPr>
          <p:blipFill>
            <a:blip r:embed="rId5" cstate="print"/>
            <a:srcRect b="25465"/>
            <a:stretch>
              <a:fillRect/>
            </a:stretch>
          </p:blipFill>
          <p:spPr bwMode="auto">
            <a:xfrm>
              <a:off x="576" y="2784"/>
              <a:ext cx="1848" cy="720"/>
            </a:xfrm>
            <a:prstGeom prst="rect">
              <a:avLst/>
            </a:prstGeom>
            <a:noFill/>
          </p:spPr>
        </p:pic>
      </p:grpSp>
      <p:sp>
        <p:nvSpPr>
          <p:cNvPr id="316425" name="Text Box 9"/>
          <p:cNvSpPr txBox="1">
            <a:spLocks noChangeArrowheads="1"/>
          </p:cNvSpPr>
          <p:nvPr/>
        </p:nvSpPr>
        <p:spPr bwMode="auto">
          <a:xfrm>
            <a:off x="3400425" y="130175"/>
            <a:ext cx="200501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verformt/erholt</a:t>
            </a:r>
          </a:p>
        </p:txBody>
      </p:sp>
      <p:sp>
        <p:nvSpPr>
          <p:cNvPr id="316426" name="Text Box 10"/>
          <p:cNvSpPr txBox="1">
            <a:spLocks noChangeArrowheads="1"/>
          </p:cNvSpPr>
          <p:nvPr/>
        </p:nvSpPr>
        <p:spPr bwMode="auto">
          <a:xfrm>
            <a:off x="6915150" y="144463"/>
            <a:ext cx="218916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teilrekristallisiert</a:t>
            </a:r>
          </a:p>
        </p:txBody>
      </p:sp>
      <p:grpSp>
        <p:nvGrpSpPr>
          <p:cNvPr id="316427" name="Group 11"/>
          <p:cNvGrpSpPr>
            <a:grpSpLocks/>
          </p:cNvGrpSpPr>
          <p:nvPr/>
        </p:nvGrpSpPr>
        <p:grpSpPr bwMode="auto">
          <a:xfrm>
            <a:off x="5400675" y="2660650"/>
            <a:ext cx="1462088" cy="1344613"/>
            <a:chOff x="4512" y="3120"/>
            <a:chExt cx="1049" cy="1045"/>
          </a:xfrm>
        </p:grpSpPr>
        <p:grpSp>
          <p:nvGrpSpPr>
            <p:cNvPr id="316428" name="Group 12"/>
            <p:cNvGrpSpPr>
              <a:grpSpLocks/>
            </p:cNvGrpSpPr>
            <p:nvPr/>
          </p:nvGrpSpPr>
          <p:grpSpPr bwMode="auto">
            <a:xfrm>
              <a:off x="4786" y="3331"/>
              <a:ext cx="369" cy="381"/>
              <a:chOff x="384" y="3504"/>
              <a:chExt cx="432" cy="432"/>
            </a:xfrm>
          </p:grpSpPr>
          <p:sp>
            <p:nvSpPr>
              <p:cNvPr id="316429" name="Line 13"/>
              <p:cNvSpPr>
                <a:spLocks noChangeShapeType="1"/>
              </p:cNvSpPr>
              <p:nvPr/>
            </p:nvSpPr>
            <p:spPr bwMode="auto">
              <a:xfrm rot="-10800000">
                <a:off x="384" y="3504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/>
            </p:nvSpPr>
            <p:spPr bwMode="auto">
              <a:xfrm rot="-5400000">
                <a:off x="600" y="37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16431" name="Text Box 15"/>
            <p:cNvSpPr txBox="1">
              <a:spLocks noChangeArrowheads="1"/>
            </p:cNvSpPr>
            <p:nvPr/>
          </p:nvSpPr>
          <p:spPr bwMode="auto">
            <a:xfrm>
              <a:off x="4703" y="3120"/>
              <a:ext cx="350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700">
                  <a:latin typeface="Arial" charset="0"/>
                </a:rPr>
                <a:t>TD</a:t>
              </a:r>
            </a:p>
          </p:txBody>
        </p:sp>
        <p:sp>
          <p:nvSpPr>
            <p:cNvPr id="316432" name="Text Box 16"/>
            <p:cNvSpPr txBox="1">
              <a:spLocks noChangeArrowheads="1"/>
            </p:cNvSpPr>
            <p:nvPr/>
          </p:nvSpPr>
          <p:spPr bwMode="auto">
            <a:xfrm>
              <a:off x="5194" y="3609"/>
              <a:ext cx="367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700">
                  <a:latin typeface="Arial" charset="0"/>
                </a:rPr>
                <a:t>RD</a:t>
              </a:r>
            </a:p>
          </p:txBody>
        </p:sp>
        <p:sp>
          <p:nvSpPr>
            <p:cNvPr id="316433" name="Text Box 17"/>
            <p:cNvSpPr txBox="1">
              <a:spLocks noChangeArrowheads="1"/>
            </p:cNvSpPr>
            <p:nvPr/>
          </p:nvSpPr>
          <p:spPr bwMode="auto">
            <a:xfrm>
              <a:off x="4512" y="3888"/>
              <a:ext cx="367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700">
                  <a:latin typeface="Arial" charset="0"/>
                </a:rPr>
                <a:t>ND</a:t>
              </a:r>
            </a:p>
          </p:txBody>
        </p:sp>
        <p:sp>
          <p:nvSpPr>
            <p:cNvPr id="316434" name="Line 18"/>
            <p:cNvSpPr>
              <a:spLocks noChangeShapeType="1"/>
            </p:cNvSpPr>
            <p:nvPr/>
          </p:nvSpPr>
          <p:spPr bwMode="auto">
            <a:xfrm flipH="1">
              <a:off x="4560" y="369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316435" name="Text Box 19"/>
          <p:cNvSpPr txBox="1">
            <a:spLocks noChangeArrowheads="1"/>
          </p:cNvSpPr>
          <p:nvPr/>
        </p:nvSpPr>
        <p:spPr bwMode="auto">
          <a:xfrm>
            <a:off x="171450" y="2738438"/>
            <a:ext cx="3108325" cy="110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Misorientierung</a:t>
            </a:r>
          </a:p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innerhalb der einzelnen</a:t>
            </a:r>
          </a:p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Körner</a:t>
            </a:r>
          </a:p>
        </p:txBody>
      </p:sp>
      <p:sp>
        <p:nvSpPr>
          <p:cNvPr id="316436" name="Rectangle 20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Erholung und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C7165-33E1-4B51-990C-DD34100DF5B5}" type="slidenum">
              <a:rPr lang="de-DE"/>
              <a:pPr/>
              <a:t>54</a:t>
            </a:fld>
            <a:endParaRPr lang="de-DE"/>
          </a:p>
        </p:txBody>
      </p:sp>
      <p:grpSp>
        <p:nvGrpSpPr>
          <p:cNvPr id="317442" name="Group 2"/>
          <p:cNvGrpSpPr>
            <a:grpSpLocks/>
          </p:cNvGrpSpPr>
          <p:nvPr/>
        </p:nvGrpSpPr>
        <p:grpSpPr bwMode="auto">
          <a:xfrm>
            <a:off x="8572500" y="5018088"/>
            <a:ext cx="1462088" cy="1344612"/>
            <a:chOff x="4512" y="3120"/>
            <a:chExt cx="1049" cy="1044"/>
          </a:xfrm>
        </p:grpSpPr>
        <p:grpSp>
          <p:nvGrpSpPr>
            <p:cNvPr id="317443" name="Group 3"/>
            <p:cNvGrpSpPr>
              <a:grpSpLocks/>
            </p:cNvGrpSpPr>
            <p:nvPr/>
          </p:nvGrpSpPr>
          <p:grpSpPr bwMode="auto">
            <a:xfrm>
              <a:off x="4786" y="3331"/>
              <a:ext cx="369" cy="381"/>
              <a:chOff x="384" y="3504"/>
              <a:chExt cx="432" cy="432"/>
            </a:xfrm>
          </p:grpSpPr>
          <p:sp>
            <p:nvSpPr>
              <p:cNvPr id="317444" name="Line 4"/>
              <p:cNvSpPr>
                <a:spLocks noChangeShapeType="1"/>
              </p:cNvSpPr>
              <p:nvPr/>
            </p:nvSpPr>
            <p:spPr bwMode="auto">
              <a:xfrm rot="-10800000">
                <a:off x="384" y="3504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445" name="Line 5"/>
              <p:cNvSpPr>
                <a:spLocks noChangeShapeType="1"/>
              </p:cNvSpPr>
              <p:nvPr/>
            </p:nvSpPr>
            <p:spPr bwMode="auto">
              <a:xfrm rot="-5400000">
                <a:off x="600" y="37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17446" name="Text Box 6"/>
            <p:cNvSpPr txBox="1">
              <a:spLocks noChangeArrowheads="1"/>
            </p:cNvSpPr>
            <p:nvPr/>
          </p:nvSpPr>
          <p:spPr bwMode="auto">
            <a:xfrm>
              <a:off x="4703" y="3120"/>
              <a:ext cx="350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700">
                  <a:latin typeface="Arial" charset="0"/>
                </a:rPr>
                <a:t>TD</a:t>
              </a:r>
            </a:p>
          </p:txBody>
        </p:sp>
        <p:sp>
          <p:nvSpPr>
            <p:cNvPr id="317447" name="Text Box 7"/>
            <p:cNvSpPr txBox="1">
              <a:spLocks noChangeArrowheads="1"/>
            </p:cNvSpPr>
            <p:nvPr/>
          </p:nvSpPr>
          <p:spPr bwMode="auto">
            <a:xfrm>
              <a:off x="5194" y="3609"/>
              <a:ext cx="367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700">
                  <a:latin typeface="Arial" charset="0"/>
                </a:rPr>
                <a:t>RD</a:t>
              </a:r>
            </a:p>
          </p:txBody>
        </p:sp>
        <p:sp>
          <p:nvSpPr>
            <p:cNvPr id="317448" name="Text Box 8"/>
            <p:cNvSpPr txBox="1">
              <a:spLocks noChangeArrowheads="1"/>
            </p:cNvSpPr>
            <p:nvPr/>
          </p:nvSpPr>
          <p:spPr bwMode="auto">
            <a:xfrm>
              <a:off x="4512" y="3887"/>
              <a:ext cx="367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700">
                  <a:latin typeface="Arial" charset="0"/>
                </a:rPr>
                <a:t>ND</a:t>
              </a:r>
            </a:p>
          </p:txBody>
        </p:sp>
        <p:sp>
          <p:nvSpPr>
            <p:cNvPr id="317449" name="Line 9"/>
            <p:cNvSpPr>
              <a:spLocks noChangeShapeType="1"/>
            </p:cNvSpPr>
            <p:nvPr/>
          </p:nvSpPr>
          <p:spPr bwMode="auto">
            <a:xfrm flipH="1">
              <a:off x="4560" y="369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317451" name="Group 11"/>
          <p:cNvGrpSpPr>
            <a:grpSpLocks/>
          </p:cNvGrpSpPr>
          <p:nvPr/>
        </p:nvGrpSpPr>
        <p:grpSpPr bwMode="auto">
          <a:xfrm>
            <a:off x="600075" y="585788"/>
            <a:ext cx="4029075" cy="5224462"/>
            <a:chOff x="336" y="240"/>
            <a:chExt cx="2477" cy="3408"/>
          </a:xfrm>
        </p:grpSpPr>
        <p:grpSp>
          <p:nvGrpSpPr>
            <p:cNvPr id="317452" name="Group 12"/>
            <p:cNvGrpSpPr>
              <a:grpSpLocks/>
            </p:cNvGrpSpPr>
            <p:nvPr/>
          </p:nvGrpSpPr>
          <p:grpSpPr bwMode="auto">
            <a:xfrm>
              <a:off x="336" y="240"/>
              <a:ext cx="2477" cy="1497"/>
              <a:chOff x="3168" y="576"/>
              <a:chExt cx="2477" cy="1497"/>
            </a:xfrm>
          </p:grpSpPr>
          <p:pic>
            <p:nvPicPr>
              <p:cNvPr id="317453" name="Picture 13" descr="2od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68" y="576"/>
                <a:ext cx="1872" cy="1497"/>
              </a:xfrm>
              <a:prstGeom prst="rect">
                <a:avLst/>
              </a:prstGeom>
              <a:noFill/>
            </p:spPr>
          </p:pic>
          <p:pic>
            <p:nvPicPr>
              <p:cNvPr id="317454" name="Picture 14" descr="2odf_le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40" y="912"/>
                <a:ext cx="605" cy="1140"/>
              </a:xfrm>
              <a:prstGeom prst="rect">
                <a:avLst/>
              </a:prstGeom>
              <a:noFill/>
            </p:spPr>
          </p:pic>
        </p:grpSp>
        <p:sp>
          <p:nvSpPr>
            <p:cNvPr id="317455" name="Line 15"/>
            <p:cNvSpPr>
              <a:spLocks noChangeShapeType="1"/>
            </p:cNvSpPr>
            <p:nvPr/>
          </p:nvSpPr>
          <p:spPr bwMode="auto">
            <a:xfrm flipH="1">
              <a:off x="1872" y="1728"/>
              <a:ext cx="33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317456" name="Line 16"/>
            <p:cNvSpPr>
              <a:spLocks noChangeShapeType="1"/>
            </p:cNvSpPr>
            <p:nvPr/>
          </p:nvSpPr>
          <p:spPr bwMode="auto">
            <a:xfrm>
              <a:off x="336" y="1728"/>
              <a:ext cx="28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  <p:pic>
          <p:nvPicPr>
            <p:cNvPr id="317457" name="Picture 17" descr="stelle2_cut"/>
            <p:cNvPicPr>
              <a:picLocks noChangeAspect="1" noChangeArrowheads="1"/>
            </p:cNvPicPr>
            <p:nvPr/>
          </p:nvPicPr>
          <p:blipFill>
            <a:blip r:embed="rId5" cstate="print"/>
            <a:srcRect b="13805"/>
            <a:stretch>
              <a:fillRect/>
            </a:stretch>
          </p:blipFill>
          <p:spPr bwMode="auto">
            <a:xfrm>
              <a:off x="624" y="2112"/>
              <a:ext cx="1260" cy="1536"/>
            </a:xfrm>
            <a:prstGeom prst="rect">
              <a:avLst/>
            </a:prstGeom>
            <a:noFill/>
          </p:spPr>
        </p:pic>
      </p:grpSp>
      <p:grpSp>
        <p:nvGrpSpPr>
          <p:cNvPr id="317458" name="Group 18"/>
          <p:cNvGrpSpPr>
            <a:grpSpLocks/>
          </p:cNvGrpSpPr>
          <p:nvPr/>
        </p:nvGrpSpPr>
        <p:grpSpPr bwMode="auto">
          <a:xfrm>
            <a:off x="6000750" y="585788"/>
            <a:ext cx="3857625" cy="5619750"/>
            <a:chOff x="3072" y="240"/>
            <a:chExt cx="2480" cy="3696"/>
          </a:xfrm>
        </p:grpSpPr>
        <p:grpSp>
          <p:nvGrpSpPr>
            <p:cNvPr id="317459" name="Group 19"/>
            <p:cNvGrpSpPr>
              <a:grpSpLocks/>
            </p:cNvGrpSpPr>
            <p:nvPr/>
          </p:nvGrpSpPr>
          <p:grpSpPr bwMode="auto">
            <a:xfrm>
              <a:off x="3072" y="240"/>
              <a:ext cx="2480" cy="1497"/>
              <a:chOff x="240" y="192"/>
              <a:chExt cx="2480" cy="1497"/>
            </a:xfrm>
          </p:grpSpPr>
          <p:pic>
            <p:nvPicPr>
              <p:cNvPr id="317460" name="Picture 20" descr="1od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0" y="192"/>
                <a:ext cx="1872" cy="1497"/>
              </a:xfrm>
              <a:prstGeom prst="rect">
                <a:avLst/>
              </a:prstGeom>
              <a:noFill/>
            </p:spPr>
          </p:pic>
          <p:pic>
            <p:nvPicPr>
              <p:cNvPr id="317461" name="Picture 21" descr="1odf_le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112" y="528"/>
                <a:ext cx="608" cy="1146"/>
              </a:xfrm>
              <a:prstGeom prst="rect">
                <a:avLst/>
              </a:prstGeom>
              <a:noFill/>
            </p:spPr>
          </p:pic>
        </p:grpSp>
        <p:sp>
          <p:nvSpPr>
            <p:cNvPr id="317462" name="Line 22"/>
            <p:cNvSpPr>
              <a:spLocks noChangeShapeType="1"/>
            </p:cNvSpPr>
            <p:nvPr/>
          </p:nvSpPr>
          <p:spPr bwMode="auto">
            <a:xfrm>
              <a:off x="3072" y="172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  <p:sp>
          <p:nvSpPr>
            <p:cNvPr id="317463" name="Line 23"/>
            <p:cNvSpPr>
              <a:spLocks noChangeShapeType="1"/>
            </p:cNvSpPr>
            <p:nvPr/>
          </p:nvSpPr>
          <p:spPr bwMode="auto">
            <a:xfrm flipH="1">
              <a:off x="4560" y="1728"/>
              <a:ext cx="38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  <p:pic>
          <p:nvPicPr>
            <p:cNvPr id="317464" name="Picture 24" descr="stelle1_cut"/>
            <p:cNvPicPr>
              <a:picLocks noChangeAspect="1" noChangeArrowheads="1"/>
            </p:cNvPicPr>
            <p:nvPr/>
          </p:nvPicPr>
          <p:blipFill>
            <a:blip r:embed="rId8" cstate="print"/>
            <a:srcRect l="12807" t="1810" r="10352" b="2263"/>
            <a:stretch>
              <a:fillRect/>
            </a:stretch>
          </p:blipFill>
          <p:spPr bwMode="auto">
            <a:xfrm>
              <a:off x="3504" y="2016"/>
              <a:ext cx="1087" cy="1920"/>
            </a:xfrm>
            <a:prstGeom prst="rect">
              <a:avLst/>
            </a:prstGeom>
            <a:noFill/>
          </p:spPr>
        </p:pic>
      </p:grpSp>
      <p:sp>
        <p:nvSpPr>
          <p:cNvPr id="317465" name="Text Box 25"/>
          <p:cNvSpPr txBox="1">
            <a:spLocks noChangeArrowheads="1"/>
          </p:cNvSpPr>
          <p:nvPr/>
        </p:nvSpPr>
        <p:spPr bwMode="auto">
          <a:xfrm>
            <a:off x="5840413" y="109538"/>
            <a:ext cx="435133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teilrekristallisierter Gefügebereich</a:t>
            </a:r>
          </a:p>
        </p:txBody>
      </p:sp>
      <p:sp>
        <p:nvSpPr>
          <p:cNvPr id="317466" name="Text Box 26"/>
          <p:cNvSpPr txBox="1">
            <a:spLocks noChangeArrowheads="1"/>
          </p:cNvSpPr>
          <p:nvPr/>
        </p:nvSpPr>
        <p:spPr bwMode="auto">
          <a:xfrm>
            <a:off x="600075" y="109538"/>
            <a:ext cx="441642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verformter/erholter Gefügebereich</a:t>
            </a:r>
          </a:p>
        </p:txBody>
      </p:sp>
      <p:sp>
        <p:nvSpPr>
          <p:cNvPr id="317467" name="Rectangle 27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Erholung und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405F8-B2DD-4449-BB27-0592B726509D}" type="slidenum">
              <a:rPr lang="de-DE"/>
              <a:pPr/>
              <a:t>55</a:t>
            </a:fld>
            <a:endParaRPr lang="de-DE"/>
          </a:p>
        </p:txBody>
      </p:sp>
      <p:grpSp>
        <p:nvGrpSpPr>
          <p:cNvPr id="319490" name="Group 2"/>
          <p:cNvGrpSpPr>
            <a:grpSpLocks/>
          </p:cNvGrpSpPr>
          <p:nvPr/>
        </p:nvGrpSpPr>
        <p:grpSpPr bwMode="auto">
          <a:xfrm>
            <a:off x="5611813" y="3817938"/>
            <a:ext cx="4217987" cy="2411412"/>
            <a:chOff x="144" y="576"/>
            <a:chExt cx="2480" cy="1497"/>
          </a:xfrm>
        </p:grpSpPr>
        <p:pic>
          <p:nvPicPr>
            <p:cNvPr id="319491" name="Picture 3" descr="1od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576"/>
              <a:ext cx="1872" cy="1497"/>
            </a:xfrm>
            <a:prstGeom prst="rect">
              <a:avLst/>
            </a:prstGeom>
            <a:noFill/>
          </p:spPr>
        </p:pic>
        <p:pic>
          <p:nvPicPr>
            <p:cNvPr id="319492" name="Picture 4" descr="1odf_l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16" y="912"/>
              <a:ext cx="608" cy="1146"/>
            </a:xfrm>
            <a:prstGeom prst="rect">
              <a:avLst/>
            </a:prstGeom>
            <a:noFill/>
          </p:spPr>
        </p:pic>
      </p:grpSp>
      <p:grpSp>
        <p:nvGrpSpPr>
          <p:cNvPr id="319493" name="Group 5"/>
          <p:cNvGrpSpPr>
            <a:grpSpLocks/>
          </p:cNvGrpSpPr>
          <p:nvPr/>
        </p:nvGrpSpPr>
        <p:grpSpPr bwMode="auto">
          <a:xfrm>
            <a:off x="5626100" y="979488"/>
            <a:ext cx="4198938" cy="2270125"/>
            <a:chOff x="3168" y="576"/>
            <a:chExt cx="2477" cy="1497"/>
          </a:xfrm>
        </p:grpSpPr>
        <p:pic>
          <p:nvPicPr>
            <p:cNvPr id="319494" name="Picture 6" descr="2od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8" y="576"/>
              <a:ext cx="1872" cy="1497"/>
            </a:xfrm>
            <a:prstGeom prst="rect">
              <a:avLst/>
            </a:prstGeom>
            <a:noFill/>
          </p:spPr>
        </p:pic>
        <p:pic>
          <p:nvPicPr>
            <p:cNvPr id="319495" name="Picture 7" descr="2odf_le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0" y="912"/>
              <a:ext cx="605" cy="1140"/>
            </a:xfrm>
            <a:prstGeom prst="rect">
              <a:avLst/>
            </a:prstGeom>
            <a:noFill/>
          </p:spPr>
        </p:pic>
      </p:grpSp>
      <p:pic>
        <p:nvPicPr>
          <p:cNvPr id="319496" name="Picture 8" descr="makro_odf"/>
          <p:cNvPicPr>
            <a:picLocks noChangeAspect="1" noChangeArrowheads="1"/>
          </p:cNvPicPr>
          <p:nvPr/>
        </p:nvPicPr>
        <p:blipFill>
          <a:blip r:embed="rId7" cstate="print"/>
          <a:srcRect t="2478" b="5833"/>
          <a:stretch>
            <a:fillRect/>
          </a:stretch>
        </p:blipFill>
        <p:spPr bwMode="auto">
          <a:xfrm>
            <a:off x="85725" y="835025"/>
            <a:ext cx="5045075" cy="4376738"/>
          </a:xfrm>
          <a:prstGeom prst="rect">
            <a:avLst/>
          </a:prstGeom>
          <a:noFill/>
        </p:spPr>
      </p:pic>
      <p:sp>
        <p:nvSpPr>
          <p:cNvPr id="319498" name="Text Box 10"/>
          <p:cNvSpPr txBox="1">
            <a:spLocks noChangeArrowheads="1"/>
          </p:cNvSpPr>
          <p:nvPr/>
        </p:nvSpPr>
        <p:spPr bwMode="auto">
          <a:xfrm>
            <a:off x="239713" y="28575"/>
            <a:ext cx="2000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endParaRPr lang="de-DE" sz="2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19499" name="Text Box 11"/>
          <p:cNvSpPr txBox="1">
            <a:spLocks noChangeArrowheads="1"/>
          </p:cNvSpPr>
          <p:nvPr/>
        </p:nvSpPr>
        <p:spPr bwMode="auto">
          <a:xfrm>
            <a:off x="5572125" y="3421063"/>
            <a:ext cx="435133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teilrekristallisierter Gefügebereich</a:t>
            </a:r>
          </a:p>
        </p:txBody>
      </p:sp>
      <p:sp>
        <p:nvSpPr>
          <p:cNvPr id="319500" name="Text Box 12"/>
          <p:cNvSpPr txBox="1">
            <a:spLocks noChangeArrowheads="1"/>
          </p:cNvSpPr>
          <p:nvPr/>
        </p:nvSpPr>
        <p:spPr bwMode="auto">
          <a:xfrm>
            <a:off x="5743575" y="558800"/>
            <a:ext cx="44164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verformter/erholter Gefügebereich</a:t>
            </a:r>
          </a:p>
        </p:txBody>
      </p:sp>
      <p:sp>
        <p:nvSpPr>
          <p:cNvPr id="319501" name="Text Box 13"/>
          <p:cNvSpPr txBox="1">
            <a:spLocks noChangeArrowheads="1"/>
          </p:cNvSpPr>
          <p:nvPr/>
        </p:nvSpPr>
        <p:spPr bwMode="auto">
          <a:xfrm>
            <a:off x="1628775" y="19050"/>
            <a:ext cx="167798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Makrotextur</a:t>
            </a:r>
          </a:p>
        </p:txBody>
      </p:sp>
      <p:sp>
        <p:nvSpPr>
          <p:cNvPr id="319503" name="Text Box 15"/>
          <p:cNvSpPr txBox="1">
            <a:spLocks noChangeArrowheads="1"/>
          </p:cNvSpPr>
          <p:nvPr/>
        </p:nvSpPr>
        <p:spPr bwMode="auto">
          <a:xfrm>
            <a:off x="6429375" y="19050"/>
            <a:ext cx="15843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200">
                <a:solidFill>
                  <a:schemeClr val="tx2"/>
                </a:solidFill>
                <a:latin typeface="Arial" charset="0"/>
              </a:rPr>
              <a:t>Mikrotextur</a:t>
            </a:r>
          </a:p>
        </p:txBody>
      </p:sp>
      <p:sp>
        <p:nvSpPr>
          <p:cNvPr id="319504" name="Line 16"/>
          <p:cNvSpPr>
            <a:spLocks noChangeShapeType="1"/>
          </p:cNvSpPr>
          <p:nvPr/>
        </p:nvSpPr>
        <p:spPr bwMode="auto">
          <a:xfrm>
            <a:off x="5229225" y="96838"/>
            <a:ext cx="0" cy="601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319505" name="Rectangle 17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Erholung und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70A29-4B0B-4029-9612-7E71A4366F93}" type="slidenum">
              <a:rPr lang="de-DE"/>
              <a:pPr/>
              <a:t>56</a:t>
            </a:fld>
            <a:endParaRPr lang="de-DE"/>
          </a:p>
        </p:txBody>
      </p:sp>
      <p:pic>
        <p:nvPicPr>
          <p:cNvPr id="283650" name="Picture 1026" descr="31_680_ipfnd_leg"/>
          <p:cNvPicPr>
            <a:picLocks noChangeAspect="1" noChangeArrowheads="1"/>
          </p:cNvPicPr>
          <p:nvPr/>
        </p:nvPicPr>
        <p:blipFill>
          <a:blip r:embed="rId2" cstate="print"/>
          <a:srcRect t="14723" b="16565"/>
          <a:stretch>
            <a:fillRect/>
          </a:stretch>
        </p:blipFill>
        <p:spPr bwMode="auto">
          <a:xfrm>
            <a:off x="238125" y="4613275"/>
            <a:ext cx="1819275" cy="1236663"/>
          </a:xfrm>
          <a:prstGeom prst="rect">
            <a:avLst/>
          </a:prstGeom>
          <a:noFill/>
        </p:spPr>
      </p:pic>
      <p:grpSp>
        <p:nvGrpSpPr>
          <p:cNvPr id="283651" name="Group 1027"/>
          <p:cNvGrpSpPr>
            <a:grpSpLocks/>
          </p:cNvGrpSpPr>
          <p:nvPr/>
        </p:nvGrpSpPr>
        <p:grpSpPr bwMode="auto">
          <a:xfrm>
            <a:off x="4114800" y="825500"/>
            <a:ext cx="1373188" cy="1266825"/>
            <a:chOff x="4512" y="3120"/>
            <a:chExt cx="1067" cy="1039"/>
          </a:xfrm>
        </p:grpSpPr>
        <p:grpSp>
          <p:nvGrpSpPr>
            <p:cNvPr id="283652" name="Group 1028"/>
            <p:cNvGrpSpPr>
              <a:grpSpLocks/>
            </p:cNvGrpSpPr>
            <p:nvPr/>
          </p:nvGrpSpPr>
          <p:grpSpPr bwMode="auto">
            <a:xfrm>
              <a:off x="4786" y="3331"/>
              <a:ext cx="369" cy="381"/>
              <a:chOff x="384" y="3504"/>
              <a:chExt cx="432" cy="432"/>
            </a:xfrm>
          </p:grpSpPr>
          <p:sp>
            <p:nvSpPr>
              <p:cNvPr id="283653" name="Line 1029"/>
              <p:cNvSpPr>
                <a:spLocks noChangeShapeType="1"/>
              </p:cNvSpPr>
              <p:nvPr/>
            </p:nvSpPr>
            <p:spPr bwMode="auto">
              <a:xfrm rot="-10800000">
                <a:off x="384" y="3504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54" name="Line 1030"/>
              <p:cNvSpPr>
                <a:spLocks noChangeShapeType="1"/>
              </p:cNvSpPr>
              <p:nvPr/>
            </p:nvSpPr>
            <p:spPr bwMode="auto">
              <a:xfrm rot="-5400000">
                <a:off x="600" y="3720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83655" name="Text Box 1031"/>
            <p:cNvSpPr txBox="1">
              <a:spLocks noChangeArrowheads="1"/>
            </p:cNvSpPr>
            <p:nvPr/>
          </p:nvSpPr>
          <p:spPr bwMode="auto">
            <a:xfrm>
              <a:off x="4703" y="3120"/>
              <a:ext cx="384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ND</a:t>
              </a:r>
            </a:p>
          </p:txBody>
        </p:sp>
        <p:sp>
          <p:nvSpPr>
            <p:cNvPr id="283656" name="Text Box 1032"/>
            <p:cNvSpPr txBox="1">
              <a:spLocks noChangeArrowheads="1"/>
            </p:cNvSpPr>
            <p:nvPr/>
          </p:nvSpPr>
          <p:spPr bwMode="auto">
            <a:xfrm>
              <a:off x="5194" y="3609"/>
              <a:ext cx="385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RD</a:t>
              </a:r>
            </a:p>
          </p:txBody>
        </p:sp>
        <p:sp>
          <p:nvSpPr>
            <p:cNvPr id="283657" name="Text Box 1033"/>
            <p:cNvSpPr txBox="1">
              <a:spLocks noChangeArrowheads="1"/>
            </p:cNvSpPr>
            <p:nvPr/>
          </p:nvSpPr>
          <p:spPr bwMode="auto">
            <a:xfrm>
              <a:off x="4512" y="3887"/>
              <a:ext cx="36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latin typeface="Arial" charset="0"/>
                </a:rPr>
                <a:t>TD</a:t>
              </a:r>
            </a:p>
          </p:txBody>
        </p:sp>
        <p:sp>
          <p:nvSpPr>
            <p:cNvPr id="283658" name="Line 1034"/>
            <p:cNvSpPr>
              <a:spLocks noChangeShapeType="1"/>
            </p:cNvSpPr>
            <p:nvPr/>
          </p:nvSpPr>
          <p:spPr bwMode="auto">
            <a:xfrm flipH="1">
              <a:off x="4560" y="369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pic>
        <p:nvPicPr>
          <p:cNvPr id="283659" name="Picture 1035" descr="31_680_fibers_leg"/>
          <p:cNvPicPr>
            <a:picLocks noChangeAspect="1" noChangeArrowheads="1"/>
          </p:cNvPicPr>
          <p:nvPr/>
        </p:nvPicPr>
        <p:blipFill>
          <a:blip r:embed="rId3" cstate="print"/>
          <a:srcRect t="20425" b="21524"/>
          <a:stretch>
            <a:fillRect/>
          </a:stretch>
        </p:blipFill>
        <p:spPr bwMode="auto">
          <a:xfrm>
            <a:off x="6646863" y="4575175"/>
            <a:ext cx="3006725" cy="900113"/>
          </a:xfrm>
          <a:prstGeom prst="rect">
            <a:avLst/>
          </a:prstGeom>
          <a:noFill/>
        </p:spPr>
      </p:pic>
      <p:sp>
        <p:nvSpPr>
          <p:cNvPr id="283660" name="Text Box 1036"/>
          <p:cNvSpPr txBox="1">
            <a:spLocks noChangeArrowheads="1"/>
          </p:cNvSpPr>
          <p:nvPr/>
        </p:nvSpPr>
        <p:spPr bwMode="auto">
          <a:xfrm>
            <a:off x="4035425" y="225425"/>
            <a:ext cx="164623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Arial" charset="0"/>
              </a:rPr>
              <a:t>680°C; 3min</a:t>
            </a:r>
          </a:p>
        </p:txBody>
      </p:sp>
      <p:pic>
        <p:nvPicPr>
          <p:cNvPr id="283661" name="Picture 1037" descr="31_680_ipf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225425"/>
            <a:ext cx="2987675" cy="4348163"/>
          </a:xfrm>
          <a:prstGeom prst="rect">
            <a:avLst/>
          </a:prstGeom>
          <a:noFill/>
        </p:spPr>
      </p:pic>
      <p:pic>
        <p:nvPicPr>
          <p:cNvPr id="283662" name="Picture 1038" descr="31_680_fib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6863" y="225425"/>
            <a:ext cx="2987675" cy="4348163"/>
          </a:xfrm>
          <a:prstGeom prst="rect">
            <a:avLst/>
          </a:prstGeom>
          <a:noFill/>
        </p:spPr>
      </p:pic>
      <p:sp>
        <p:nvSpPr>
          <p:cNvPr id="283663" name="Line 1039"/>
          <p:cNvSpPr>
            <a:spLocks noChangeShapeType="1"/>
          </p:cNvSpPr>
          <p:nvPr/>
        </p:nvSpPr>
        <p:spPr bwMode="auto">
          <a:xfrm flipH="1" flipV="1">
            <a:off x="1898650" y="2325688"/>
            <a:ext cx="1503363" cy="299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3664" name="Line 1040"/>
          <p:cNvSpPr>
            <a:spLocks noChangeShapeType="1"/>
          </p:cNvSpPr>
          <p:nvPr/>
        </p:nvSpPr>
        <p:spPr bwMode="auto">
          <a:xfrm flipV="1">
            <a:off x="5064125" y="2325688"/>
            <a:ext cx="3006725" cy="299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3665" name="Line 1041"/>
          <p:cNvSpPr>
            <a:spLocks noChangeShapeType="1"/>
          </p:cNvSpPr>
          <p:nvPr/>
        </p:nvSpPr>
        <p:spPr bwMode="auto">
          <a:xfrm flipH="1" flipV="1">
            <a:off x="633413" y="2400300"/>
            <a:ext cx="2768600" cy="292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3666" name="Line 1042"/>
          <p:cNvSpPr>
            <a:spLocks noChangeShapeType="1"/>
          </p:cNvSpPr>
          <p:nvPr/>
        </p:nvSpPr>
        <p:spPr bwMode="auto">
          <a:xfrm flipV="1">
            <a:off x="5064125" y="2400300"/>
            <a:ext cx="1662113" cy="2924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3667" name="Text Box 1043"/>
          <p:cNvSpPr txBox="1">
            <a:spLocks noChangeArrowheads="1"/>
          </p:cNvSpPr>
          <p:nvPr/>
        </p:nvSpPr>
        <p:spPr bwMode="auto">
          <a:xfrm>
            <a:off x="2057400" y="5624513"/>
            <a:ext cx="3522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000">
                <a:solidFill>
                  <a:schemeClr val="tx2"/>
                </a:solidFill>
                <a:latin typeface="Arial" charset="0"/>
                <a:cs typeface="Arial" charset="0"/>
              </a:rPr>
              <a:t>• beginnende Rekristallisation</a:t>
            </a:r>
          </a:p>
        </p:txBody>
      </p:sp>
      <p:sp>
        <p:nvSpPr>
          <p:cNvPr id="283668" name="Rectangle 1044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C701F-A8EA-413E-9DF7-D188A2626081}" type="slidenum">
              <a:rPr lang="de-DE"/>
              <a:pPr/>
              <a:t>57</a:t>
            </a:fld>
            <a:endParaRPr lang="de-DE"/>
          </a:p>
        </p:txBody>
      </p:sp>
      <p:pic>
        <p:nvPicPr>
          <p:cNvPr id="285699" name="b_50_neu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588" y="428625"/>
            <a:ext cx="7620000" cy="5715000"/>
          </a:xfrm>
          <a:prstGeom prst="rect">
            <a:avLst/>
          </a:prstGeom>
          <a:noFill/>
        </p:spPr>
      </p:pic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1803400" y="638492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5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5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69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5699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A41D-D5E5-4C71-9411-39DF1B3B784F}" type="slidenum">
              <a:rPr lang="de-DE"/>
              <a:pPr/>
              <a:t>58</a:t>
            </a:fld>
            <a:endParaRPr lang="de-DE"/>
          </a:p>
        </p:txBody>
      </p:sp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1803400" y="638492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Texturen,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325636" name="Picture 4" descr="mcsinitial"/>
          <p:cNvPicPr>
            <a:picLocks noChangeAspect="1" noChangeArrowheads="1"/>
          </p:cNvPicPr>
          <p:nvPr/>
        </p:nvPicPr>
        <p:blipFill>
          <a:blip r:embed="rId3" cstate="print"/>
          <a:srcRect l="52109" t="5714" r="2940" b="4910"/>
          <a:stretch>
            <a:fillRect/>
          </a:stretch>
        </p:blipFill>
        <p:spPr bwMode="auto">
          <a:xfrm>
            <a:off x="315913" y="185738"/>
            <a:ext cx="4284662" cy="5692775"/>
          </a:xfrm>
          <a:prstGeom prst="rect">
            <a:avLst/>
          </a:prstGeom>
          <a:noFill/>
        </p:spPr>
      </p:pic>
      <p:pic>
        <p:nvPicPr>
          <p:cNvPr id="325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888" y="3933825"/>
            <a:ext cx="24082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5638" name="Picture 6" descr="mcs1000"/>
          <p:cNvPicPr>
            <a:picLocks noChangeAspect="1" noChangeArrowheads="1"/>
          </p:cNvPicPr>
          <p:nvPr/>
        </p:nvPicPr>
        <p:blipFill>
          <a:blip r:embed="rId5" cstate="print"/>
          <a:srcRect l="5156" t="82422" r="76294" b="8286"/>
          <a:stretch>
            <a:fillRect/>
          </a:stretch>
        </p:blipFill>
        <p:spPr bwMode="auto">
          <a:xfrm>
            <a:off x="5497513" y="4986338"/>
            <a:ext cx="1749425" cy="585787"/>
          </a:xfrm>
          <a:prstGeom prst="rect">
            <a:avLst/>
          </a:prstGeom>
          <a:noFill/>
        </p:spPr>
      </p:pic>
      <p:pic>
        <p:nvPicPr>
          <p:cNvPr id="325639" name="recry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0" y="469900"/>
            <a:ext cx="22860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56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56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63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563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10013-7079-4339-B17B-FAE508FD7AC8}" type="slidenum">
              <a:rPr lang="de-DE"/>
              <a:pPr/>
              <a:t>59</a:t>
            </a:fld>
            <a:endParaRPr lang="de-DE"/>
          </a:p>
        </p:txBody>
      </p:sp>
      <p:grpSp>
        <p:nvGrpSpPr>
          <p:cNvPr id="332802" name="Group 2"/>
          <p:cNvGrpSpPr>
            <a:grpSpLocks/>
          </p:cNvGrpSpPr>
          <p:nvPr/>
        </p:nvGrpSpPr>
        <p:grpSpPr bwMode="auto">
          <a:xfrm>
            <a:off x="681038" y="271463"/>
            <a:ext cx="3216275" cy="3430587"/>
            <a:chOff x="240" y="576"/>
            <a:chExt cx="2026" cy="2161"/>
          </a:xfrm>
        </p:grpSpPr>
        <p:pic>
          <p:nvPicPr>
            <p:cNvPr id="33280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576"/>
              <a:ext cx="1968" cy="1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2804" name="Text Box 4"/>
            <p:cNvSpPr txBox="1">
              <a:spLocks noChangeArrowheads="1"/>
            </p:cNvSpPr>
            <p:nvPr/>
          </p:nvSpPr>
          <p:spPr bwMode="auto">
            <a:xfrm>
              <a:off x="240" y="2160"/>
              <a:ext cx="202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800">
                  <a:latin typeface="Arial" charset="0"/>
                </a:rPr>
                <a:t>Example of abnormally growing Goss grain during 2nd recrystallization</a:t>
              </a:r>
              <a:endParaRPr lang="en-US" sz="1800">
                <a:latin typeface="Arial" charset="0"/>
              </a:endParaRPr>
            </a:p>
          </p:txBody>
        </p:sp>
      </p:grpSp>
      <p:grpSp>
        <p:nvGrpSpPr>
          <p:cNvPr id="332805" name="Group 5"/>
          <p:cNvGrpSpPr>
            <a:grpSpLocks/>
          </p:cNvGrpSpPr>
          <p:nvPr/>
        </p:nvGrpSpPr>
        <p:grpSpPr bwMode="auto">
          <a:xfrm>
            <a:off x="376238" y="3836988"/>
            <a:ext cx="4724400" cy="2378075"/>
            <a:chOff x="48" y="2822"/>
            <a:chExt cx="2976" cy="1498"/>
          </a:xfrm>
        </p:grpSpPr>
        <p:pic>
          <p:nvPicPr>
            <p:cNvPr id="33280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2632" t="8447" r="5263" b="6540"/>
            <a:stretch>
              <a:fillRect/>
            </a:stretch>
          </p:blipFill>
          <p:spPr bwMode="auto">
            <a:xfrm>
              <a:off x="1008" y="2822"/>
              <a:ext cx="2016" cy="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2807" name="Text Box 7"/>
            <p:cNvSpPr txBox="1">
              <a:spLocks noChangeArrowheads="1"/>
            </p:cNvSpPr>
            <p:nvPr/>
          </p:nvSpPr>
          <p:spPr bwMode="auto">
            <a:xfrm>
              <a:off x="48" y="3360"/>
              <a:ext cx="110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800">
                  <a:latin typeface="Arial" charset="0"/>
                </a:rPr>
                <a:t>Goss-misorientation vs. grain size distribution</a:t>
              </a:r>
              <a:endParaRPr lang="en-US" sz="1800">
                <a:latin typeface="Arial" charset="0"/>
              </a:endParaRPr>
            </a:p>
          </p:txBody>
        </p:sp>
      </p:grpSp>
      <p:grpSp>
        <p:nvGrpSpPr>
          <p:cNvPr id="332808" name="Group 8"/>
          <p:cNvGrpSpPr>
            <a:grpSpLocks/>
          </p:cNvGrpSpPr>
          <p:nvPr/>
        </p:nvGrpSpPr>
        <p:grpSpPr bwMode="auto">
          <a:xfrm>
            <a:off x="5024438" y="271463"/>
            <a:ext cx="4270375" cy="5638800"/>
            <a:chOff x="2976" y="576"/>
            <a:chExt cx="2690" cy="3552"/>
          </a:xfrm>
        </p:grpSpPr>
        <p:sp>
          <p:nvSpPr>
            <p:cNvPr id="332809" name="Text Box 9"/>
            <p:cNvSpPr txBox="1">
              <a:spLocks noChangeArrowheads="1"/>
            </p:cNvSpPr>
            <p:nvPr/>
          </p:nvSpPr>
          <p:spPr bwMode="auto">
            <a:xfrm>
              <a:off x="3072" y="3499"/>
              <a:ext cx="2410" cy="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800">
                  <a:latin typeface="Arial" charset="0"/>
                </a:rPr>
                <a:t>large crystal orientation map of primary recrystallized material:</a:t>
              </a:r>
            </a:p>
            <a:p>
              <a:pPr>
                <a:lnSpc>
                  <a:spcPct val="130000"/>
                </a:lnSpc>
              </a:pPr>
              <a:r>
                <a:rPr lang="de-DE" sz="1800">
                  <a:latin typeface="Arial" charset="0"/>
                </a:rPr>
                <a:t>1 grain out 10</a:t>
              </a:r>
              <a:r>
                <a:rPr lang="de-DE" sz="1800" baseline="30000">
                  <a:latin typeface="Arial" charset="0"/>
                </a:rPr>
                <a:t>6</a:t>
              </a:r>
              <a:r>
                <a:rPr lang="de-DE" sz="1800">
                  <a:latin typeface="Arial" charset="0"/>
                </a:rPr>
                <a:t> will grow!!</a:t>
              </a:r>
              <a:endParaRPr lang="en-US" sz="1800">
                <a:latin typeface="Arial" charset="0"/>
              </a:endParaRPr>
            </a:p>
          </p:txBody>
        </p:sp>
        <p:pic>
          <p:nvPicPr>
            <p:cNvPr id="332810" name="Picture 10" descr="LargeFeSiMap"/>
            <p:cNvPicPr>
              <a:picLocks noChangeAspect="1" noChangeArrowheads="1"/>
            </p:cNvPicPr>
            <p:nvPr/>
          </p:nvPicPr>
          <p:blipFill>
            <a:blip r:embed="rId4" cstate="print"/>
            <a:srcRect l="12482" r="17482"/>
            <a:stretch>
              <a:fillRect/>
            </a:stretch>
          </p:blipFill>
          <p:spPr bwMode="auto">
            <a:xfrm>
              <a:off x="2976" y="576"/>
              <a:ext cx="2690" cy="2880"/>
            </a:xfrm>
            <a:prstGeom prst="rect">
              <a:avLst/>
            </a:prstGeom>
            <a:noFill/>
          </p:spPr>
        </p:pic>
      </p:grpSp>
      <p:grpSp>
        <p:nvGrpSpPr>
          <p:cNvPr id="332811" name="Group 11"/>
          <p:cNvGrpSpPr>
            <a:grpSpLocks/>
          </p:cNvGrpSpPr>
          <p:nvPr/>
        </p:nvGrpSpPr>
        <p:grpSpPr bwMode="auto">
          <a:xfrm>
            <a:off x="5710238" y="881063"/>
            <a:ext cx="2895600" cy="3009900"/>
            <a:chOff x="3408" y="960"/>
            <a:chExt cx="1824" cy="1896"/>
          </a:xfrm>
        </p:grpSpPr>
        <p:pic>
          <p:nvPicPr>
            <p:cNvPr id="332812" name="Picture 12" descr="FeSiLargeMapCro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08" y="960"/>
              <a:ext cx="1824" cy="189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32813" name="Line 13"/>
            <p:cNvSpPr>
              <a:spLocks noChangeShapeType="1"/>
            </p:cNvSpPr>
            <p:nvPr/>
          </p:nvSpPr>
          <p:spPr bwMode="auto">
            <a:xfrm>
              <a:off x="3504" y="2783"/>
              <a:ext cx="496" cy="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32814" name="Text Box 14"/>
            <p:cNvSpPr txBox="1">
              <a:spLocks noChangeArrowheads="1"/>
            </p:cNvSpPr>
            <p:nvPr/>
          </p:nvSpPr>
          <p:spPr bwMode="auto">
            <a:xfrm>
              <a:off x="3429" y="2553"/>
              <a:ext cx="5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>
                  <a:latin typeface="Arial" charset="0"/>
                </a:rPr>
                <a:t>100 µm</a:t>
              </a:r>
              <a:endParaRPr lang="en-US" sz="1800">
                <a:latin typeface="Arial" charset="0"/>
              </a:endParaRPr>
            </a:p>
          </p:txBody>
        </p:sp>
      </p:grpSp>
      <p:sp>
        <p:nvSpPr>
          <p:cNvPr id="332815" name="Rectangle 15"/>
          <p:cNvSpPr>
            <a:spLocks noChangeArrowheads="1"/>
          </p:cNvSpPr>
          <p:nvPr/>
        </p:nvSpPr>
        <p:spPr bwMode="auto">
          <a:xfrm>
            <a:off x="1803400" y="638492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Sekundäre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180CF-8A00-46E1-AAF7-6C02385DFB84}" type="slidenum">
              <a:rPr lang="de-DE"/>
              <a:pPr/>
              <a:t>6</a:t>
            </a:fld>
            <a:endParaRPr lang="de-DE"/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8575"/>
            <a:ext cx="5395913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188912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KRZ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69850" y="90488"/>
            <a:ext cx="4518025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>
                <a:latin typeface="Arial" charset="0"/>
              </a:rPr>
              <a:t>Fe, Al, Ni, Pt, Ir, Ag, Cu, Ag</a:t>
            </a:r>
          </a:p>
        </p:txBody>
      </p:sp>
      <p:pic>
        <p:nvPicPr>
          <p:cNvPr id="3113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8" y="3028950"/>
            <a:ext cx="101949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13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50" y="1604963"/>
            <a:ext cx="4038600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1303" name="Text Box 7"/>
          <p:cNvSpPr txBox="1">
            <a:spLocks noChangeArrowheads="1"/>
          </p:cNvSpPr>
          <p:nvPr/>
        </p:nvSpPr>
        <p:spPr bwMode="auto">
          <a:xfrm>
            <a:off x="0" y="1079500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Atome pro Zelle</a:t>
            </a:r>
          </a:p>
        </p:txBody>
      </p:sp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22225" y="2125663"/>
            <a:ext cx="261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Koordinationszahl</a:t>
            </a:r>
          </a:p>
        </p:txBody>
      </p:sp>
      <p:sp>
        <p:nvSpPr>
          <p:cNvPr id="311305" name="Text Box 9"/>
          <p:cNvSpPr txBox="1">
            <a:spLocks noChangeArrowheads="1"/>
          </p:cNvSpPr>
          <p:nvPr/>
        </p:nvSpPr>
        <p:spPr bwMode="auto">
          <a:xfrm>
            <a:off x="-14288" y="2687638"/>
            <a:ext cx="3541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atomare Packungsdichte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1838-197D-49EC-BE26-F746283AA21D}" type="slidenum">
              <a:rPr lang="de-DE"/>
              <a:pPr/>
              <a:t>60</a:t>
            </a:fld>
            <a:endParaRPr lang="de-DE"/>
          </a:p>
        </p:txBody>
      </p:sp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1803400" y="638492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Sekundäre Rekristallisation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3338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1319213"/>
            <a:ext cx="3124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33828" name="Group 4"/>
          <p:cNvGrpSpPr>
            <a:grpSpLocks/>
          </p:cNvGrpSpPr>
          <p:nvPr/>
        </p:nvGrpSpPr>
        <p:grpSpPr bwMode="auto">
          <a:xfrm>
            <a:off x="2686050" y="1243013"/>
            <a:ext cx="2971800" cy="1600200"/>
            <a:chOff x="1296" y="1152"/>
            <a:chExt cx="1872" cy="1008"/>
          </a:xfrm>
        </p:grpSpPr>
        <p:grpSp>
          <p:nvGrpSpPr>
            <p:cNvPr id="333829" name="Group 5"/>
            <p:cNvGrpSpPr>
              <a:grpSpLocks/>
            </p:cNvGrpSpPr>
            <p:nvPr/>
          </p:nvGrpSpPr>
          <p:grpSpPr bwMode="auto">
            <a:xfrm>
              <a:off x="2160" y="1152"/>
              <a:ext cx="1008" cy="1008"/>
              <a:chOff x="2256" y="1152"/>
              <a:chExt cx="1008" cy="1008"/>
            </a:xfrm>
          </p:grpSpPr>
          <p:pic>
            <p:nvPicPr>
              <p:cNvPr id="33383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56" y="1152"/>
                <a:ext cx="1008" cy="1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33831" name="Oval 7"/>
              <p:cNvSpPr>
                <a:spLocks noChangeArrowheads="1"/>
              </p:cNvSpPr>
              <p:nvPr/>
            </p:nvSpPr>
            <p:spPr bwMode="auto">
              <a:xfrm>
                <a:off x="2350" y="1252"/>
                <a:ext cx="810" cy="80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3832" name="Line 8"/>
              <p:cNvSpPr>
                <a:spLocks noChangeShapeType="1"/>
              </p:cNvSpPr>
              <p:nvPr/>
            </p:nvSpPr>
            <p:spPr bwMode="auto">
              <a:xfrm>
                <a:off x="2756" y="1254"/>
                <a:ext cx="0" cy="8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3833" name="Line 9"/>
              <p:cNvSpPr>
                <a:spLocks noChangeShapeType="1"/>
              </p:cNvSpPr>
              <p:nvPr/>
            </p:nvSpPr>
            <p:spPr bwMode="auto">
              <a:xfrm>
                <a:off x="2348" y="1656"/>
                <a:ext cx="8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33834" name="Oval 10"/>
            <p:cNvSpPr>
              <a:spLocks noChangeArrowheads="1"/>
            </p:cNvSpPr>
            <p:nvPr/>
          </p:nvSpPr>
          <p:spPr bwMode="auto">
            <a:xfrm>
              <a:off x="1296" y="1392"/>
              <a:ext cx="427" cy="31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3835" name="Line 11"/>
            <p:cNvSpPr>
              <a:spLocks noChangeShapeType="1"/>
            </p:cNvSpPr>
            <p:nvPr/>
          </p:nvSpPr>
          <p:spPr bwMode="auto">
            <a:xfrm>
              <a:off x="1717" y="1558"/>
              <a:ext cx="624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33836" name="Text Box 12"/>
          <p:cNvSpPr txBox="1">
            <a:spLocks noChangeArrowheads="1"/>
          </p:cNvSpPr>
          <p:nvPr/>
        </p:nvSpPr>
        <p:spPr bwMode="auto">
          <a:xfrm>
            <a:off x="781050" y="176213"/>
            <a:ext cx="386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Role of Goss-grain clusters</a:t>
            </a:r>
            <a:endParaRPr lang="en-US">
              <a:latin typeface="Arial" charset="0"/>
            </a:endParaRPr>
          </a:p>
        </p:txBody>
      </p:sp>
      <p:grpSp>
        <p:nvGrpSpPr>
          <p:cNvPr id="333837" name="Group 13"/>
          <p:cNvGrpSpPr>
            <a:grpSpLocks/>
          </p:cNvGrpSpPr>
          <p:nvPr/>
        </p:nvGrpSpPr>
        <p:grpSpPr bwMode="auto">
          <a:xfrm>
            <a:off x="5810250" y="252413"/>
            <a:ext cx="3479800" cy="5943600"/>
            <a:chOff x="3264" y="528"/>
            <a:chExt cx="2192" cy="3744"/>
          </a:xfrm>
        </p:grpSpPr>
        <p:sp>
          <p:nvSpPr>
            <p:cNvPr id="333838" name="Rectangle 14"/>
            <p:cNvSpPr>
              <a:spLocks noChangeArrowheads="1"/>
            </p:cNvSpPr>
            <p:nvPr/>
          </p:nvSpPr>
          <p:spPr bwMode="auto">
            <a:xfrm>
              <a:off x="3264" y="528"/>
              <a:ext cx="2192" cy="3744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39" name="Freeform 15"/>
            <p:cNvSpPr>
              <a:spLocks/>
            </p:cNvSpPr>
            <p:nvPr/>
          </p:nvSpPr>
          <p:spPr bwMode="auto">
            <a:xfrm>
              <a:off x="3348" y="2014"/>
              <a:ext cx="858" cy="355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857" y="711"/>
                </a:cxn>
                <a:cxn ang="0">
                  <a:pos x="1716" y="27"/>
                </a:cxn>
                <a:cxn ang="0">
                  <a:pos x="1698" y="0"/>
                </a:cxn>
                <a:cxn ang="0">
                  <a:pos x="848" y="677"/>
                </a:cxn>
                <a:cxn ang="0">
                  <a:pos x="866" y="677"/>
                </a:cxn>
                <a:cxn ang="0">
                  <a:pos x="17" y="35"/>
                </a:cxn>
                <a:cxn ang="0">
                  <a:pos x="0" y="61"/>
                </a:cxn>
              </a:cxnLst>
              <a:rect l="0" t="0" r="r" b="b"/>
              <a:pathLst>
                <a:path w="1716" h="711">
                  <a:moveTo>
                    <a:pt x="0" y="61"/>
                  </a:moveTo>
                  <a:lnTo>
                    <a:pt x="857" y="711"/>
                  </a:lnTo>
                  <a:lnTo>
                    <a:pt x="1716" y="27"/>
                  </a:lnTo>
                  <a:lnTo>
                    <a:pt x="1698" y="0"/>
                  </a:lnTo>
                  <a:lnTo>
                    <a:pt x="848" y="677"/>
                  </a:lnTo>
                  <a:lnTo>
                    <a:pt x="866" y="677"/>
                  </a:lnTo>
                  <a:lnTo>
                    <a:pt x="17" y="35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00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0" name="Rectangle 16"/>
            <p:cNvSpPr>
              <a:spLocks noChangeArrowheads="1"/>
            </p:cNvSpPr>
            <p:nvPr/>
          </p:nvSpPr>
          <p:spPr bwMode="auto">
            <a:xfrm>
              <a:off x="3767" y="2359"/>
              <a:ext cx="19" cy="55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1" name="Line 17"/>
            <p:cNvSpPr>
              <a:spLocks noChangeShapeType="1"/>
            </p:cNvSpPr>
            <p:nvPr/>
          </p:nvSpPr>
          <p:spPr bwMode="auto">
            <a:xfrm>
              <a:off x="3483" y="2056"/>
              <a:ext cx="179" cy="1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2" name="Freeform 18"/>
            <p:cNvSpPr>
              <a:spLocks/>
            </p:cNvSpPr>
            <p:nvPr/>
          </p:nvSpPr>
          <p:spPr bwMode="auto">
            <a:xfrm>
              <a:off x="3483" y="2056"/>
              <a:ext cx="36" cy="36"/>
            </a:xfrm>
            <a:custGeom>
              <a:avLst/>
              <a:gdLst/>
              <a:ahLst/>
              <a:cxnLst>
                <a:cxn ang="0">
                  <a:pos x="71" y="17"/>
                </a:cxn>
                <a:cxn ang="0">
                  <a:pos x="0" y="0"/>
                </a:cxn>
                <a:cxn ang="0">
                  <a:pos x="30" y="72"/>
                </a:cxn>
                <a:cxn ang="0">
                  <a:pos x="71" y="17"/>
                </a:cxn>
              </a:cxnLst>
              <a:rect l="0" t="0" r="r" b="b"/>
              <a:pathLst>
                <a:path w="71" h="72">
                  <a:moveTo>
                    <a:pt x="71" y="17"/>
                  </a:moveTo>
                  <a:lnTo>
                    <a:pt x="0" y="0"/>
                  </a:lnTo>
                  <a:lnTo>
                    <a:pt x="30" y="72"/>
                  </a:lnTo>
                  <a:lnTo>
                    <a:pt x="71" y="1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3" name="Line 19"/>
            <p:cNvSpPr>
              <a:spLocks noChangeShapeType="1"/>
            </p:cNvSpPr>
            <p:nvPr/>
          </p:nvSpPr>
          <p:spPr bwMode="auto">
            <a:xfrm flipH="1">
              <a:off x="3858" y="2037"/>
              <a:ext cx="196" cy="1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4" name="Freeform 20"/>
            <p:cNvSpPr>
              <a:spLocks/>
            </p:cNvSpPr>
            <p:nvPr/>
          </p:nvSpPr>
          <p:spPr bwMode="auto">
            <a:xfrm>
              <a:off x="4019" y="2037"/>
              <a:ext cx="35" cy="38"/>
            </a:xfrm>
            <a:custGeom>
              <a:avLst/>
              <a:gdLst/>
              <a:ahLst/>
              <a:cxnLst>
                <a:cxn ang="0">
                  <a:pos x="42" y="74"/>
                </a:cxn>
                <a:cxn ang="0">
                  <a:pos x="72" y="0"/>
                </a:cxn>
                <a:cxn ang="0">
                  <a:pos x="0" y="19"/>
                </a:cxn>
                <a:cxn ang="0">
                  <a:pos x="42" y="74"/>
                </a:cxn>
              </a:cxnLst>
              <a:rect l="0" t="0" r="r" b="b"/>
              <a:pathLst>
                <a:path w="72" h="74">
                  <a:moveTo>
                    <a:pt x="42" y="74"/>
                  </a:moveTo>
                  <a:lnTo>
                    <a:pt x="72" y="0"/>
                  </a:lnTo>
                  <a:lnTo>
                    <a:pt x="0" y="19"/>
                  </a:lnTo>
                  <a:lnTo>
                    <a:pt x="42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5" name="Line 21"/>
            <p:cNvSpPr>
              <a:spLocks noChangeShapeType="1"/>
            </p:cNvSpPr>
            <p:nvPr/>
          </p:nvSpPr>
          <p:spPr bwMode="auto">
            <a:xfrm flipV="1">
              <a:off x="3728" y="2430"/>
              <a:ext cx="1" cy="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6" name="Freeform 22"/>
            <p:cNvSpPr>
              <a:spLocks/>
            </p:cNvSpPr>
            <p:nvPr/>
          </p:nvSpPr>
          <p:spPr bwMode="auto">
            <a:xfrm>
              <a:off x="3711" y="2519"/>
              <a:ext cx="33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70"/>
                </a:cxn>
                <a:cxn ang="0">
                  <a:pos x="67" y="0"/>
                </a:cxn>
                <a:cxn ang="0">
                  <a:pos x="0" y="0"/>
                </a:cxn>
              </a:cxnLst>
              <a:rect l="0" t="0" r="r" b="b"/>
              <a:pathLst>
                <a:path w="67" h="70">
                  <a:moveTo>
                    <a:pt x="0" y="0"/>
                  </a:moveTo>
                  <a:lnTo>
                    <a:pt x="33" y="70"/>
                  </a:lnTo>
                  <a:lnTo>
                    <a:pt x="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47" name="Rectangle 23"/>
            <p:cNvSpPr>
              <a:spLocks noChangeArrowheads="1"/>
            </p:cNvSpPr>
            <p:nvPr/>
          </p:nvSpPr>
          <p:spPr bwMode="auto">
            <a:xfrm>
              <a:off x="3415" y="2590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8080FF"/>
                  </a:solidFill>
                  <a:latin typeface="Arial" charset="0"/>
                </a:rPr>
                <a:t>A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48" name="Rectangle 24"/>
            <p:cNvSpPr>
              <a:spLocks noChangeArrowheads="1"/>
            </p:cNvSpPr>
            <p:nvPr/>
          </p:nvSpPr>
          <p:spPr bwMode="auto">
            <a:xfrm>
              <a:off x="4006" y="2573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8080FF"/>
                  </a:solidFill>
                  <a:latin typeface="Arial" charset="0"/>
                </a:rPr>
                <a:t>B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49" name="Rectangle 25"/>
            <p:cNvSpPr>
              <a:spLocks noChangeArrowheads="1"/>
            </p:cNvSpPr>
            <p:nvPr/>
          </p:nvSpPr>
          <p:spPr bwMode="auto">
            <a:xfrm>
              <a:off x="3728" y="1931"/>
              <a:ext cx="1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8080FF"/>
                  </a:solidFill>
                  <a:latin typeface="Arial" charset="0"/>
                </a:rPr>
                <a:t>C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50" name="Rectangle 26"/>
            <p:cNvSpPr>
              <a:spLocks noChangeArrowheads="1"/>
            </p:cNvSpPr>
            <p:nvPr/>
          </p:nvSpPr>
          <p:spPr bwMode="auto">
            <a:xfrm>
              <a:off x="4076" y="2269"/>
              <a:ext cx="23" cy="196"/>
            </a:xfrm>
            <a:prstGeom prst="rect">
              <a:avLst/>
            </a:prstGeom>
            <a:solidFill>
              <a:srgbClr val="FF8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51" name="Freeform 27"/>
            <p:cNvSpPr>
              <a:spLocks/>
            </p:cNvSpPr>
            <p:nvPr/>
          </p:nvSpPr>
          <p:spPr bwMode="auto">
            <a:xfrm>
              <a:off x="4044" y="2269"/>
              <a:ext cx="87" cy="95"/>
            </a:xfrm>
            <a:custGeom>
              <a:avLst/>
              <a:gdLst/>
              <a:ahLst/>
              <a:cxnLst>
                <a:cxn ang="0">
                  <a:pos x="174" y="190"/>
                </a:cxn>
                <a:cxn ang="0">
                  <a:pos x="87" y="0"/>
                </a:cxn>
                <a:cxn ang="0">
                  <a:pos x="0" y="190"/>
                </a:cxn>
                <a:cxn ang="0">
                  <a:pos x="174" y="190"/>
                </a:cxn>
              </a:cxnLst>
              <a:rect l="0" t="0" r="r" b="b"/>
              <a:pathLst>
                <a:path w="174" h="190">
                  <a:moveTo>
                    <a:pt x="174" y="190"/>
                  </a:moveTo>
                  <a:lnTo>
                    <a:pt x="87" y="0"/>
                  </a:lnTo>
                  <a:lnTo>
                    <a:pt x="0" y="190"/>
                  </a:lnTo>
                  <a:lnTo>
                    <a:pt x="174" y="190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52" name="Freeform 28"/>
            <p:cNvSpPr>
              <a:spLocks/>
            </p:cNvSpPr>
            <p:nvPr/>
          </p:nvSpPr>
          <p:spPr bwMode="auto">
            <a:xfrm>
              <a:off x="4026" y="2242"/>
              <a:ext cx="122" cy="135"/>
            </a:xfrm>
            <a:custGeom>
              <a:avLst/>
              <a:gdLst/>
              <a:ahLst/>
              <a:cxnLst>
                <a:cxn ang="0">
                  <a:pos x="244" y="270"/>
                </a:cxn>
                <a:cxn ang="0">
                  <a:pos x="122" y="0"/>
                </a:cxn>
                <a:cxn ang="0">
                  <a:pos x="0" y="270"/>
                </a:cxn>
                <a:cxn ang="0">
                  <a:pos x="244" y="270"/>
                </a:cxn>
                <a:cxn ang="0">
                  <a:pos x="209" y="220"/>
                </a:cxn>
                <a:cxn ang="0">
                  <a:pos x="35" y="220"/>
                </a:cxn>
                <a:cxn ang="0">
                  <a:pos x="56" y="256"/>
                </a:cxn>
                <a:cxn ang="0">
                  <a:pos x="143" y="66"/>
                </a:cxn>
                <a:cxn ang="0">
                  <a:pos x="101" y="66"/>
                </a:cxn>
                <a:cxn ang="0">
                  <a:pos x="188" y="256"/>
                </a:cxn>
                <a:cxn ang="0">
                  <a:pos x="209" y="220"/>
                </a:cxn>
                <a:cxn ang="0">
                  <a:pos x="244" y="270"/>
                </a:cxn>
              </a:cxnLst>
              <a:rect l="0" t="0" r="r" b="b"/>
              <a:pathLst>
                <a:path w="244" h="270">
                  <a:moveTo>
                    <a:pt x="244" y="270"/>
                  </a:moveTo>
                  <a:lnTo>
                    <a:pt x="122" y="0"/>
                  </a:lnTo>
                  <a:lnTo>
                    <a:pt x="0" y="270"/>
                  </a:lnTo>
                  <a:lnTo>
                    <a:pt x="244" y="270"/>
                  </a:lnTo>
                  <a:lnTo>
                    <a:pt x="209" y="220"/>
                  </a:lnTo>
                  <a:lnTo>
                    <a:pt x="35" y="220"/>
                  </a:lnTo>
                  <a:lnTo>
                    <a:pt x="56" y="256"/>
                  </a:lnTo>
                  <a:lnTo>
                    <a:pt x="143" y="66"/>
                  </a:lnTo>
                  <a:lnTo>
                    <a:pt x="101" y="66"/>
                  </a:lnTo>
                  <a:lnTo>
                    <a:pt x="188" y="256"/>
                  </a:lnTo>
                  <a:lnTo>
                    <a:pt x="209" y="220"/>
                  </a:lnTo>
                  <a:lnTo>
                    <a:pt x="244" y="270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53" name="Rectangle 29"/>
            <p:cNvSpPr>
              <a:spLocks noChangeArrowheads="1"/>
            </p:cNvSpPr>
            <p:nvPr/>
          </p:nvSpPr>
          <p:spPr bwMode="auto">
            <a:xfrm>
              <a:off x="4237" y="2532"/>
              <a:ext cx="383" cy="21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54" name="Rectangle 30"/>
            <p:cNvSpPr>
              <a:spLocks noChangeArrowheads="1"/>
            </p:cNvSpPr>
            <p:nvPr/>
          </p:nvSpPr>
          <p:spPr bwMode="auto">
            <a:xfrm>
              <a:off x="4229" y="2685"/>
              <a:ext cx="382" cy="21"/>
            </a:xfrm>
            <a:prstGeom prst="rect">
              <a:avLst/>
            </a:prstGeom>
            <a:solidFill>
              <a:srgbClr val="FF001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55" name="Rectangle 31"/>
            <p:cNvSpPr>
              <a:spLocks noChangeArrowheads="1"/>
            </p:cNvSpPr>
            <p:nvPr/>
          </p:nvSpPr>
          <p:spPr bwMode="auto">
            <a:xfrm>
              <a:off x="4261" y="2400"/>
              <a:ext cx="96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8080FF"/>
                  </a:solidFill>
                  <a:latin typeface="Arial" charset="0"/>
                </a:rPr>
                <a:t>Small angle grain boundary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56" name="Rectangle 32"/>
            <p:cNvSpPr>
              <a:spLocks noChangeArrowheads="1"/>
            </p:cNvSpPr>
            <p:nvPr/>
          </p:nvSpPr>
          <p:spPr bwMode="auto">
            <a:xfrm>
              <a:off x="4261" y="2578"/>
              <a:ext cx="9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8080FF"/>
                  </a:solidFill>
                  <a:latin typeface="Arial" charset="0"/>
                </a:rPr>
                <a:t>Large angle grain boundary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57" name="Rectangle 33"/>
            <p:cNvSpPr>
              <a:spLocks noChangeArrowheads="1"/>
            </p:cNvSpPr>
            <p:nvPr/>
          </p:nvSpPr>
          <p:spPr bwMode="auto">
            <a:xfrm>
              <a:off x="3895" y="1718"/>
              <a:ext cx="40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58" name="Rectangle 34"/>
            <p:cNvSpPr>
              <a:spLocks noChangeArrowheads="1"/>
            </p:cNvSpPr>
            <p:nvPr/>
          </p:nvSpPr>
          <p:spPr bwMode="auto">
            <a:xfrm>
              <a:off x="4077" y="1718"/>
              <a:ext cx="80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59" name="Rectangle 35"/>
            <p:cNvSpPr>
              <a:spLocks noChangeArrowheads="1"/>
            </p:cNvSpPr>
            <p:nvPr/>
          </p:nvSpPr>
          <p:spPr bwMode="auto">
            <a:xfrm>
              <a:off x="4272" y="1718"/>
              <a:ext cx="81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0" name="Rectangle 36"/>
            <p:cNvSpPr>
              <a:spLocks noChangeArrowheads="1"/>
            </p:cNvSpPr>
            <p:nvPr/>
          </p:nvSpPr>
          <p:spPr bwMode="auto">
            <a:xfrm>
              <a:off x="4468" y="1718"/>
              <a:ext cx="81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1" name="Rectangle 37"/>
            <p:cNvSpPr>
              <a:spLocks noChangeArrowheads="1"/>
            </p:cNvSpPr>
            <p:nvPr/>
          </p:nvSpPr>
          <p:spPr bwMode="auto">
            <a:xfrm>
              <a:off x="4665" y="1718"/>
              <a:ext cx="80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2" name="Rectangle 38"/>
            <p:cNvSpPr>
              <a:spLocks noChangeArrowheads="1"/>
            </p:cNvSpPr>
            <p:nvPr/>
          </p:nvSpPr>
          <p:spPr bwMode="auto">
            <a:xfrm>
              <a:off x="4861" y="1718"/>
              <a:ext cx="80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50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3" name="Rectangle 39"/>
            <p:cNvSpPr>
              <a:spLocks noChangeArrowheads="1"/>
            </p:cNvSpPr>
            <p:nvPr/>
          </p:nvSpPr>
          <p:spPr bwMode="auto">
            <a:xfrm>
              <a:off x="5057" y="1718"/>
              <a:ext cx="80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60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4" name="Rectangle 40"/>
            <p:cNvSpPr>
              <a:spLocks noChangeArrowheads="1"/>
            </p:cNvSpPr>
            <p:nvPr/>
          </p:nvSpPr>
          <p:spPr bwMode="auto">
            <a:xfrm>
              <a:off x="5253" y="1718"/>
              <a:ext cx="80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70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5" name="Rectangle 41"/>
            <p:cNvSpPr>
              <a:spLocks noChangeArrowheads="1"/>
            </p:cNvSpPr>
            <p:nvPr/>
          </p:nvSpPr>
          <p:spPr bwMode="auto">
            <a:xfrm>
              <a:off x="3798" y="1662"/>
              <a:ext cx="99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0.0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6" name="Rectangle 42"/>
            <p:cNvSpPr>
              <a:spLocks noChangeArrowheads="1"/>
            </p:cNvSpPr>
            <p:nvPr/>
          </p:nvSpPr>
          <p:spPr bwMode="auto">
            <a:xfrm>
              <a:off x="3798" y="1478"/>
              <a:ext cx="99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0.2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7" name="Rectangle 43"/>
            <p:cNvSpPr>
              <a:spLocks noChangeArrowheads="1"/>
            </p:cNvSpPr>
            <p:nvPr/>
          </p:nvSpPr>
          <p:spPr bwMode="auto">
            <a:xfrm>
              <a:off x="3798" y="1295"/>
              <a:ext cx="99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0.4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8" name="Rectangle 44"/>
            <p:cNvSpPr>
              <a:spLocks noChangeArrowheads="1"/>
            </p:cNvSpPr>
            <p:nvPr/>
          </p:nvSpPr>
          <p:spPr bwMode="auto">
            <a:xfrm>
              <a:off x="3798" y="1112"/>
              <a:ext cx="99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0.6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69" name="Rectangle 45"/>
            <p:cNvSpPr>
              <a:spLocks noChangeArrowheads="1"/>
            </p:cNvSpPr>
            <p:nvPr/>
          </p:nvSpPr>
          <p:spPr bwMode="auto">
            <a:xfrm>
              <a:off x="3798" y="928"/>
              <a:ext cx="99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0.8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70" name="Rectangle 46"/>
            <p:cNvSpPr>
              <a:spLocks noChangeArrowheads="1"/>
            </p:cNvSpPr>
            <p:nvPr/>
          </p:nvSpPr>
          <p:spPr bwMode="auto">
            <a:xfrm>
              <a:off x="3798" y="744"/>
              <a:ext cx="99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Arial" charset="0"/>
                </a:rPr>
                <a:t>1.0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871" name="Line 47"/>
            <p:cNvSpPr>
              <a:spLocks noChangeShapeType="1"/>
            </p:cNvSpPr>
            <p:nvPr/>
          </p:nvSpPr>
          <p:spPr bwMode="auto">
            <a:xfrm flipV="1">
              <a:off x="3911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2" name="Line 48"/>
            <p:cNvSpPr>
              <a:spLocks noChangeShapeType="1"/>
            </p:cNvSpPr>
            <p:nvPr/>
          </p:nvSpPr>
          <p:spPr bwMode="auto">
            <a:xfrm flipV="1">
              <a:off x="4009" y="168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3" name="Line 49"/>
            <p:cNvSpPr>
              <a:spLocks noChangeShapeType="1"/>
            </p:cNvSpPr>
            <p:nvPr/>
          </p:nvSpPr>
          <p:spPr bwMode="auto">
            <a:xfrm flipV="1">
              <a:off x="4107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4" name="Line 50"/>
            <p:cNvSpPr>
              <a:spLocks noChangeShapeType="1"/>
            </p:cNvSpPr>
            <p:nvPr/>
          </p:nvSpPr>
          <p:spPr bwMode="auto">
            <a:xfrm flipV="1">
              <a:off x="4205" y="168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5" name="Line 51"/>
            <p:cNvSpPr>
              <a:spLocks noChangeShapeType="1"/>
            </p:cNvSpPr>
            <p:nvPr/>
          </p:nvSpPr>
          <p:spPr bwMode="auto">
            <a:xfrm flipV="1">
              <a:off x="4303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6" name="Line 52"/>
            <p:cNvSpPr>
              <a:spLocks noChangeShapeType="1"/>
            </p:cNvSpPr>
            <p:nvPr/>
          </p:nvSpPr>
          <p:spPr bwMode="auto">
            <a:xfrm flipV="1">
              <a:off x="4402" y="168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7" name="Line 53"/>
            <p:cNvSpPr>
              <a:spLocks noChangeShapeType="1"/>
            </p:cNvSpPr>
            <p:nvPr/>
          </p:nvSpPr>
          <p:spPr bwMode="auto">
            <a:xfrm flipV="1">
              <a:off x="4499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8" name="Line 54"/>
            <p:cNvSpPr>
              <a:spLocks noChangeShapeType="1"/>
            </p:cNvSpPr>
            <p:nvPr/>
          </p:nvSpPr>
          <p:spPr bwMode="auto">
            <a:xfrm flipV="1">
              <a:off x="4598" y="168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79" name="Line 55"/>
            <p:cNvSpPr>
              <a:spLocks noChangeShapeType="1"/>
            </p:cNvSpPr>
            <p:nvPr/>
          </p:nvSpPr>
          <p:spPr bwMode="auto">
            <a:xfrm flipV="1">
              <a:off x="4696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0" name="Line 56"/>
            <p:cNvSpPr>
              <a:spLocks noChangeShapeType="1"/>
            </p:cNvSpPr>
            <p:nvPr/>
          </p:nvSpPr>
          <p:spPr bwMode="auto">
            <a:xfrm flipV="1">
              <a:off x="4794" y="168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1" name="Line 57"/>
            <p:cNvSpPr>
              <a:spLocks noChangeShapeType="1"/>
            </p:cNvSpPr>
            <p:nvPr/>
          </p:nvSpPr>
          <p:spPr bwMode="auto">
            <a:xfrm flipV="1">
              <a:off x="4892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2" name="Line 58"/>
            <p:cNvSpPr>
              <a:spLocks noChangeShapeType="1"/>
            </p:cNvSpPr>
            <p:nvPr/>
          </p:nvSpPr>
          <p:spPr bwMode="auto">
            <a:xfrm flipV="1">
              <a:off x="4991" y="1689"/>
              <a:ext cx="0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3" name="Line 59"/>
            <p:cNvSpPr>
              <a:spLocks noChangeShapeType="1"/>
            </p:cNvSpPr>
            <p:nvPr/>
          </p:nvSpPr>
          <p:spPr bwMode="auto">
            <a:xfrm flipV="1">
              <a:off x="5088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4" name="Line 60"/>
            <p:cNvSpPr>
              <a:spLocks noChangeShapeType="1"/>
            </p:cNvSpPr>
            <p:nvPr/>
          </p:nvSpPr>
          <p:spPr bwMode="auto">
            <a:xfrm flipV="1">
              <a:off x="5187" y="168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5" name="Line 61"/>
            <p:cNvSpPr>
              <a:spLocks noChangeShapeType="1"/>
            </p:cNvSpPr>
            <p:nvPr/>
          </p:nvSpPr>
          <p:spPr bwMode="auto">
            <a:xfrm flipV="1">
              <a:off x="5285" y="168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6" name="Line 62"/>
            <p:cNvSpPr>
              <a:spLocks noChangeShapeType="1"/>
            </p:cNvSpPr>
            <p:nvPr/>
          </p:nvSpPr>
          <p:spPr bwMode="auto">
            <a:xfrm>
              <a:off x="3911" y="1689"/>
              <a:ext cx="137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7" name="Line 63"/>
            <p:cNvSpPr>
              <a:spLocks noChangeShapeType="1"/>
            </p:cNvSpPr>
            <p:nvPr/>
          </p:nvSpPr>
          <p:spPr bwMode="auto">
            <a:xfrm>
              <a:off x="3890" y="1689"/>
              <a:ext cx="2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8" name="Line 64"/>
            <p:cNvSpPr>
              <a:spLocks noChangeShapeType="1"/>
            </p:cNvSpPr>
            <p:nvPr/>
          </p:nvSpPr>
          <p:spPr bwMode="auto">
            <a:xfrm>
              <a:off x="3901" y="1597"/>
              <a:ext cx="1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89" name="Line 65"/>
            <p:cNvSpPr>
              <a:spLocks noChangeShapeType="1"/>
            </p:cNvSpPr>
            <p:nvPr/>
          </p:nvSpPr>
          <p:spPr bwMode="auto">
            <a:xfrm>
              <a:off x="3890" y="1504"/>
              <a:ext cx="2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0" name="Line 66"/>
            <p:cNvSpPr>
              <a:spLocks noChangeShapeType="1"/>
            </p:cNvSpPr>
            <p:nvPr/>
          </p:nvSpPr>
          <p:spPr bwMode="auto">
            <a:xfrm>
              <a:off x="3901" y="1413"/>
              <a:ext cx="1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1" name="Line 67"/>
            <p:cNvSpPr>
              <a:spLocks noChangeShapeType="1"/>
            </p:cNvSpPr>
            <p:nvPr/>
          </p:nvSpPr>
          <p:spPr bwMode="auto">
            <a:xfrm>
              <a:off x="3890" y="1321"/>
              <a:ext cx="2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2" name="Line 68"/>
            <p:cNvSpPr>
              <a:spLocks noChangeShapeType="1"/>
            </p:cNvSpPr>
            <p:nvPr/>
          </p:nvSpPr>
          <p:spPr bwMode="auto">
            <a:xfrm>
              <a:off x="3901" y="1230"/>
              <a:ext cx="1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3" name="Line 69"/>
            <p:cNvSpPr>
              <a:spLocks noChangeShapeType="1"/>
            </p:cNvSpPr>
            <p:nvPr/>
          </p:nvSpPr>
          <p:spPr bwMode="auto">
            <a:xfrm>
              <a:off x="3890" y="1137"/>
              <a:ext cx="2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4" name="Line 70"/>
            <p:cNvSpPr>
              <a:spLocks noChangeShapeType="1"/>
            </p:cNvSpPr>
            <p:nvPr/>
          </p:nvSpPr>
          <p:spPr bwMode="auto">
            <a:xfrm>
              <a:off x="3901" y="1046"/>
              <a:ext cx="1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5" name="Line 71"/>
            <p:cNvSpPr>
              <a:spLocks noChangeShapeType="1"/>
            </p:cNvSpPr>
            <p:nvPr/>
          </p:nvSpPr>
          <p:spPr bwMode="auto">
            <a:xfrm>
              <a:off x="3890" y="954"/>
              <a:ext cx="2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6" name="Line 72"/>
            <p:cNvSpPr>
              <a:spLocks noChangeShapeType="1"/>
            </p:cNvSpPr>
            <p:nvPr/>
          </p:nvSpPr>
          <p:spPr bwMode="auto">
            <a:xfrm>
              <a:off x="3901" y="863"/>
              <a:ext cx="1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7" name="Line 73"/>
            <p:cNvSpPr>
              <a:spLocks noChangeShapeType="1"/>
            </p:cNvSpPr>
            <p:nvPr/>
          </p:nvSpPr>
          <p:spPr bwMode="auto">
            <a:xfrm>
              <a:off x="3890" y="770"/>
              <a:ext cx="2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8" name="Line 74"/>
            <p:cNvSpPr>
              <a:spLocks noChangeShapeType="1"/>
            </p:cNvSpPr>
            <p:nvPr/>
          </p:nvSpPr>
          <p:spPr bwMode="auto">
            <a:xfrm>
              <a:off x="3901" y="679"/>
              <a:ext cx="1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899" name="Freeform 75"/>
            <p:cNvSpPr>
              <a:spLocks/>
            </p:cNvSpPr>
            <p:nvPr/>
          </p:nvSpPr>
          <p:spPr bwMode="auto">
            <a:xfrm>
              <a:off x="3911" y="679"/>
              <a:ext cx="1" cy="1010"/>
            </a:xfrm>
            <a:custGeom>
              <a:avLst/>
              <a:gdLst/>
              <a:ahLst/>
              <a:cxnLst>
                <a:cxn ang="0">
                  <a:pos x="0" y="3383"/>
                </a:cxn>
                <a:cxn ang="0">
                  <a:pos x="0" y="0"/>
                </a:cxn>
                <a:cxn ang="0">
                  <a:pos x="0" y="69"/>
                </a:cxn>
              </a:cxnLst>
              <a:rect l="0" t="0" r="r" b="b"/>
              <a:pathLst>
                <a:path h="3383">
                  <a:moveTo>
                    <a:pt x="0" y="3383"/>
                  </a:moveTo>
                  <a:lnTo>
                    <a:pt x="0" y="0"/>
                  </a:lnTo>
                  <a:lnTo>
                    <a:pt x="0" y="69"/>
                  </a:lnTo>
                </a:path>
              </a:pathLst>
            </a:custGeom>
            <a:solidFill>
              <a:srgbClr val="FFFFCC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0" name="Line 76"/>
            <p:cNvSpPr>
              <a:spLocks noChangeShapeType="1"/>
            </p:cNvSpPr>
            <p:nvPr/>
          </p:nvSpPr>
          <p:spPr bwMode="auto">
            <a:xfrm>
              <a:off x="4009" y="67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1" name="Line 77"/>
            <p:cNvSpPr>
              <a:spLocks noChangeShapeType="1"/>
            </p:cNvSpPr>
            <p:nvPr/>
          </p:nvSpPr>
          <p:spPr bwMode="auto">
            <a:xfrm>
              <a:off x="4107" y="67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2" name="Line 78"/>
            <p:cNvSpPr>
              <a:spLocks noChangeShapeType="1"/>
            </p:cNvSpPr>
            <p:nvPr/>
          </p:nvSpPr>
          <p:spPr bwMode="auto">
            <a:xfrm>
              <a:off x="4205" y="67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3" name="Line 79"/>
            <p:cNvSpPr>
              <a:spLocks noChangeShapeType="1"/>
            </p:cNvSpPr>
            <p:nvPr/>
          </p:nvSpPr>
          <p:spPr bwMode="auto">
            <a:xfrm>
              <a:off x="4303" y="67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4" name="Line 80"/>
            <p:cNvSpPr>
              <a:spLocks noChangeShapeType="1"/>
            </p:cNvSpPr>
            <p:nvPr/>
          </p:nvSpPr>
          <p:spPr bwMode="auto">
            <a:xfrm>
              <a:off x="4402" y="67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5" name="Line 81"/>
            <p:cNvSpPr>
              <a:spLocks noChangeShapeType="1"/>
            </p:cNvSpPr>
            <p:nvPr/>
          </p:nvSpPr>
          <p:spPr bwMode="auto">
            <a:xfrm>
              <a:off x="4499" y="67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6" name="Line 82"/>
            <p:cNvSpPr>
              <a:spLocks noChangeShapeType="1"/>
            </p:cNvSpPr>
            <p:nvPr/>
          </p:nvSpPr>
          <p:spPr bwMode="auto">
            <a:xfrm>
              <a:off x="4598" y="67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7" name="Line 83"/>
            <p:cNvSpPr>
              <a:spLocks noChangeShapeType="1"/>
            </p:cNvSpPr>
            <p:nvPr/>
          </p:nvSpPr>
          <p:spPr bwMode="auto">
            <a:xfrm>
              <a:off x="4696" y="67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8" name="Line 84"/>
            <p:cNvSpPr>
              <a:spLocks noChangeShapeType="1"/>
            </p:cNvSpPr>
            <p:nvPr/>
          </p:nvSpPr>
          <p:spPr bwMode="auto">
            <a:xfrm>
              <a:off x="4794" y="67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09" name="Line 85"/>
            <p:cNvSpPr>
              <a:spLocks noChangeShapeType="1"/>
            </p:cNvSpPr>
            <p:nvPr/>
          </p:nvSpPr>
          <p:spPr bwMode="auto">
            <a:xfrm>
              <a:off x="4892" y="67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0" name="Line 86"/>
            <p:cNvSpPr>
              <a:spLocks noChangeShapeType="1"/>
            </p:cNvSpPr>
            <p:nvPr/>
          </p:nvSpPr>
          <p:spPr bwMode="auto">
            <a:xfrm>
              <a:off x="4991" y="679"/>
              <a:ext cx="0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1" name="Line 87"/>
            <p:cNvSpPr>
              <a:spLocks noChangeShapeType="1"/>
            </p:cNvSpPr>
            <p:nvPr/>
          </p:nvSpPr>
          <p:spPr bwMode="auto">
            <a:xfrm>
              <a:off x="5088" y="67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2" name="Line 88"/>
            <p:cNvSpPr>
              <a:spLocks noChangeShapeType="1"/>
            </p:cNvSpPr>
            <p:nvPr/>
          </p:nvSpPr>
          <p:spPr bwMode="auto">
            <a:xfrm>
              <a:off x="5187" y="679"/>
              <a:ext cx="1" cy="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3" name="Line 89"/>
            <p:cNvSpPr>
              <a:spLocks noChangeShapeType="1"/>
            </p:cNvSpPr>
            <p:nvPr/>
          </p:nvSpPr>
          <p:spPr bwMode="auto">
            <a:xfrm>
              <a:off x="5285" y="679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4" name="Line 90"/>
            <p:cNvSpPr>
              <a:spLocks noChangeShapeType="1"/>
            </p:cNvSpPr>
            <p:nvPr/>
          </p:nvSpPr>
          <p:spPr bwMode="auto">
            <a:xfrm>
              <a:off x="3911" y="679"/>
              <a:ext cx="137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5" name="Line 91"/>
            <p:cNvSpPr>
              <a:spLocks noChangeShapeType="1"/>
            </p:cNvSpPr>
            <p:nvPr/>
          </p:nvSpPr>
          <p:spPr bwMode="auto">
            <a:xfrm>
              <a:off x="5285" y="1689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6" name="Line 92"/>
            <p:cNvSpPr>
              <a:spLocks noChangeShapeType="1"/>
            </p:cNvSpPr>
            <p:nvPr/>
          </p:nvSpPr>
          <p:spPr bwMode="auto">
            <a:xfrm>
              <a:off x="5285" y="1597"/>
              <a:ext cx="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7" name="Line 93"/>
            <p:cNvSpPr>
              <a:spLocks noChangeShapeType="1"/>
            </p:cNvSpPr>
            <p:nvPr/>
          </p:nvSpPr>
          <p:spPr bwMode="auto">
            <a:xfrm>
              <a:off x="5285" y="1504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8" name="Line 94"/>
            <p:cNvSpPr>
              <a:spLocks noChangeShapeType="1"/>
            </p:cNvSpPr>
            <p:nvPr/>
          </p:nvSpPr>
          <p:spPr bwMode="auto">
            <a:xfrm>
              <a:off x="5285" y="1413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19" name="Line 95"/>
            <p:cNvSpPr>
              <a:spLocks noChangeShapeType="1"/>
            </p:cNvSpPr>
            <p:nvPr/>
          </p:nvSpPr>
          <p:spPr bwMode="auto">
            <a:xfrm>
              <a:off x="5285" y="1321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0" name="Line 96"/>
            <p:cNvSpPr>
              <a:spLocks noChangeShapeType="1"/>
            </p:cNvSpPr>
            <p:nvPr/>
          </p:nvSpPr>
          <p:spPr bwMode="auto">
            <a:xfrm>
              <a:off x="5285" y="1230"/>
              <a:ext cx="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1" name="Line 97"/>
            <p:cNvSpPr>
              <a:spLocks noChangeShapeType="1"/>
            </p:cNvSpPr>
            <p:nvPr/>
          </p:nvSpPr>
          <p:spPr bwMode="auto">
            <a:xfrm>
              <a:off x="5285" y="1137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2" name="Line 98"/>
            <p:cNvSpPr>
              <a:spLocks noChangeShapeType="1"/>
            </p:cNvSpPr>
            <p:nvPr/>
          </p:nvSpPr>
          <p:spPr bwMode="auto">
            <a:xfrm>
              <a:off x="5285" y="1046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3" name="Line 99"/>
            <p:cNvSpPr>
              <a:spLocks noChangeShapeType="1"/>
            </p:cNvSpPr>
            <p:nvPr/>
          </p:nvSpPr>
          <p:spPr bwMode="auto">
            <a:xfrm>
              <a:off x="5285" y="954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4" name="Line 100"/>
            <p:cNvSpPr>
              <a:spLocks noChangeShapeType="1"/>
            </p:cNvSpPr>
            <p:nvPr/>
          </p:nvSpPr>
          <p:spPr bwMode="auto">
            <a:xfrm>
              <a:off x="5285" y="863"/>
              <a:ext cx="1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5" name="Line 101"/>
            <p:cNvSpPr>
              <a:spLocks noChangeShapeType="1"/>
            </p:cNvSpPr>
            <p:nvPr/>
          </p:nvSpPr>
          <p:spPr bwMode="auto">
            <a:xfrm>
              <a:off x="5285" y="770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6" name="Line 102"/>
            <p:cNvSpPr>
              <a:spLocks noChangeShapeType="1"/>
            </p:cNvSpPr>
            <p:nvPr/>
          </p:nvSpPr>
          <p:spPr bwMode="auto">
            <a:xfrm>
              <a:off x="5285" y="679"/>
              <a:ext cx="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7" name="Line 103"/>
            <p:cNvSpPr>
              <a:spLocks noChangeShapeType="1"/>
            </p:cNvSpPr>
            <p:nvPr/>
          </p:nvSpPr>
          <p:spPr bwMode="auto">
            <a:xfrm flipV="1">
              <a:off x="5285" y="679"/>
              <a:ext cx="1" cy="101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8" name="Freeform 104"/>
            <p:cNvSpPr>
              <a:spLocks/>
            </p:cNvSpPr>
            <p:nvPr/>
          </p:nvSpPr>
          <p:spPr bwMode="auto">
            <a:xfrm>
              <a:off x="3911" y="770"/>
              <a:ext cx="1374" cy="919"/>
            </a:xfrm>
            <a:custGeom>
              <a:avLst/>
              <a:gdLst/>
              <a:ahLst/>
              <a:cxnLst>
                <a:cxn ang="0">
                  <a:pos x="76" y="2984"/>
                </a:cxn>
                <a:cxn ang="0">
                  <a:pos x="228" y="2280"/>
                </a:cxn>
                <a:cxn ang="0">
                  <a:pos x="380" y="1771"/>
                </a:cxn>
                <a:cxn ang="0">
                  <a:pos x="532" y="1371"/>
                </a:cxn>
                <a:cxn ang="0">
                  <a:pos x="684" y="1050"/>
                </a:cxn>
                <a:cxn ang="0">
                  <a:pos x="836" y="787"/>
                </a:cxn>
                <a:cxn ang="0">
                  <a:pos x="988" y="574"/>
                </a:cxn>
                <a:cxn ang="0">
                  <a:pos x="1139" y="402"/>
                </a:cxn>
                <a:cxn ang="0">
                  <a:pos x="1291" y="266"/>
                </a:cxn>
                <a:cxn ang="0">
                  <a:pos x="1443" y="162"/>
                </a:cxn>
                <a:cxn ang="0">
                  <a:pos x="1595" y="85"/>
                </a:cxn>
                <a:cxn ang="0">
                  <a:pos x="1747" y="33"/>
                </a:cxn>
                <a:cxn ang="0">
                  <a:pos x="1899" y="5"/>
                </a:cxn>
                <a:cxn ang="0">
                  <a:pos x="2051" y="0"/>
                </a:cxn>
                <a:cxn ang="0">
                  <a:pos x="2203" y="12"/>
                </a:cxn>
                <a:cxn ang="0">
                  <a:pos x="2355" y="44"/>
                </a:cxn>
                <a:cxn ang="0">
                  <a:pos x="2507" y="93"/>
                </a:cxn>
                <a:cxn ang="0">
                  <a:pos x="2659" y="158"/>
                </a:cxn>
                <a:cxn ang="0">
                  <a:pos x="2811" y="239"/>
                </a:cxn>
                <a:cxn ang="0">
                  <a:pos x="2963" y="334"/>
                </a:cxn>
                <a:cxn ang="0">
                  <a:pos x="3115" y="424"/>
                </a:cxn>
                <a:cxn ang="0">
                  <a:pos x="3267" y="502"/>
                </a:cxn>
                <a:cxn ang="0">
                  <a:pos x="3419" y="578"/>
                </a:cxn>
                <a:cxn ang="0">
                  <a:pos x="3571" y="654"/>
                </a:cxn>
                <a:cxn ang="0">
                  <a:pos x="3723" y="731"/>
                </a:cxn>
                <a:cxn ang="0">
                  <a:pos x="3875" y="807"/>
                </a:cxn>
                <a:cxn ang="0">
                  <a:pos x="4027" y="883"/>
                </a:cxn>
                <a:cxn ang="0">
                  <a:pos x="4179" y="959"/>
                </a:cxn>
                <a:cxn ang="0">
                  <a:pos x="4331" y="1037"/>
                </a:cxn>
                <a:cxn ang="0">
                  <a:pos x="4483" y="1113"/>
                </a:cxn>
                <a:cxn ang="0">
                  <a:pos x="4635" y="1190"/>
                </a:cxn>
                <a:cxn ang="0">
                  <a:pos x="4787" y="1266"/>
                </a:cxn>
                <a:cxn ang="0">
                  <a:pos x="4939" y="1342"/>
                </a:cxn>
                <a:cxn ang="0">
                  <a:pos x="5091" y="1419"/>
                </a:cxn>
                <a:cxn ang="0">
                  <a:pos x="5243" y="1496"/>
                </a:cxn>
              </a:cxnLst>
              <a:rect l="0" t="0" r="r" b="b"/>
              <a:pathLst>
                <a:path w="5319" h="3556">
                  <a:moveTo>
                    <a:pt x="0" y="3556"/>
                  </a:moveTo>
                  <a:lnTo>
                    <a:pt x="76" y="2984"/>
                  </a:lnTo>
                  <a:lnTo>
                    <a:pt x="152" y="2597"/>
                  </a:lnTo>
                  <a:lnTo>
                    <a:pt x="228" y="2280"/>
                  </a:lnTo>
                  <a:lnTo>
                    <a:pt x="304" y="2008"/>
                  </a:lnTo>
                  <a:lnTo>
                    <a:pt x="380" y="1771"/>
                  </a:lnTo>
                  <a:lnTo>
                    <a:pt x="456" y="1560"/>
                  </a:lnTo>
                  <a:lnTo>
                    <a:pt x="532" y="1371"/>
                  </a:lnTo>
                  <a:lnTo>
                    <a:pt x="608" y="1202"/>
                  </a:lnTo>
                  <a:lnTo>
                    <a:pt x="684" y="1050"/>
                  </a:lnTo>
                  <a:lnTo>
                    <a:pt x="760" y="912"/>
                  </a:lnTo>
                  <a:lnTo>
                    <a:pt x="836" y="787"/>
                  </a:lnTo>
                  <a:lnTo>
                    <a:pt x="912" y="675"/>
                  </a:lnTo>
                  <a:lnTo>
                    <a:pt x="988" y="574"/>
                  </a:lnTo>
                  <a:lnTo>
                    <a:pt x="1064" y="484"/>
                  </a:lnTo>
                  <a:lnTo>
                    <a:pt x="1139" y="402"/>
                  </a:lnTo>
                  <a:lnTo>
                    <a:pt x="1215" y="330"/>
                  </a:lnTo>
                  <a:lnTo>
                    <a:pt x="1291" y="266"/>
                  </a:lnTo>
                  <a:lnTo>
                    <a:pt x="1367" y="210"/>
                  </a:lnTo>
                  <a:lnTo>
                    <a:pt x="1443" y="162"/>
                  </a:lnTo>
                  <a:lnTo>
                    <a:pt x="1519" y="120"/>
                  </a:lnTo>
                  <a:lnTo>
                    <a:pt x="1595" y="85"/>
                  </a:lnTo>
                  <a:lnTo>
                    <a:pt x="1671" y="56"/>
                  </a:lnTo>
                  <a:lnTo>
                    <a:pt x="1747" y="33"/>
                  </a:lnTo>
                  <a:lnTo>
                    <a:pt x="1823" y="17"/>
                  </a:lnTo>
                  <a:lnTo>
                    <a:pt x="1899" y="5"/>
                  </a:lnTo>
                  <a:lnTo>
                    <a:pt x="1975" y="0"/>
                  </a:lnTo>
                  <a:lnTo>
                    <a:pt x="2051" y="0"/>
                  </a:lnTo>
                  <a:lnTo>
                    <a:pt x="2127" y="3"/>
                  </a:lnTo>
                  <a:lnTo>
                    <a:pt x="2203" y="12"/>
                  </a:lnTo>
                  <a:lnTo>
                    <a:pt x="2279" y="26"/>
                  </a:lnTo>
                  <a:lnTo>
                    <a:pt x="2355" y="44"/>
                  </a:lnTo>
                  <a:lnTo>
                    <a:pt x="2431" y="67"/>
                  </a:lnTo>
                  <a:lnTo>
                    <a:pt x="2507" y="93"/>
                  </a:lnTo>
                  <a:lnTo>
                    <a:pt x="2583" y="123"/>
                  </a:lnTo>
                  <a:lnTo>
                    <a:pt x="2659" y="158"/>
                  </a:lnTo>
                  <a:lnTo>
                    <a:pt x="2735" y="196"/>
                  </a:lnTo>
                  <a:lnTo>
                    <a:pt x="2811" y="239"/>
                  </a:lnTo>
                  <a:lnTo>
                    <a:pt x="2887" y="284"/>
                  </a:lnTo>
                  <a:lnTo>
                    <a:pt x="2963" y="334"/>
                  </a:lnTo>
                  <a:lnTo>
                    <a:pt x="3039" y="386"/>
                  </a:lnTo>
                  <a:lnTo>
                    <a:pt x="3115" y="424"/>
                  </a:lnTo>
                  <a:lnTo>
                    <a:pt x="3191" y="462"/>
                  </a:lnTo>
                  <a:lnTo>
                    <a:pt x="3267" y="502"/>
                  </a:lnTo>
                  <a:lnTo>
                    <a:pt x="3343" y="540"/>
                  </a:lnTo>
                  <a:lnTo>
                    <a:pt x="3419" y="578"/>
                  </a:lnTo>
                  <a:lnTo>
                    <a:pt x="3495" y="616"/>
                  </a:lnTo>
                  <a:lnTo>
                    <a:pt x="3571" y="654"/>
                  </a:lnTo>
                  <a:lnTo>
                    <a:pt x="3647" y="692"/>
                  </a:lnTo>
                  <a:lnTo>
                    <a:pt x="3723" y="731"/>
                  </a:lnTo>
                  <a:lnTo>
                    <a:pt x="3799" y="769"/>
                  </a:lnTo>
                  <a:lnTo>
                    <a:pt x="3875" y="807"/>
                  </a:lnTo>
                  <a:lnTo>
                    <a:pt x="3951" y="845"/>
                  </a:lnTo>
                  <a:lnTo>
                    <a:pt x="4027" y="883"/>
                  </a:lnTo>
                  <a:lnTo>
                    <a:pt x="4103" y="921"/>
                  </a:lnTo>
                  <a:lnTo>
                    <a:pt x="4179" y="959"/>
                  </a:lnTo>
                  <a:lnTo>
                    <a:pt x="4255" y="999"/>
                  </a:lnTo>
                  <a:lnTo>
                    <a:pt x="4331" y="1037"/>
                  </a:lnTo>
                  <a:lnTo>
                    <a:pt x="4407" y="1075"/>
                  </a:lnTo>
                  <a:lnTo>
                    <a:pt x="4483" y="1113"/>
                  </a:lnTo>
                  <a:lnTo>
                    <a:pt x="4559" y="1151"/>
                  </a:lnTo>
                  <a:lnTo>
                    <a:pt x="4635" y="1190"/>
                  </a:lnTo>
                  <a:lnTo>
                    <a:pt x="4711" y="1228"/>
                  </a:lnTo>
                  <a:lnTo>
                    <a:pt x="4787" y="1266"/>
                  </a:lnTo>
                  <a:lnTo>
                    <a:pt x="4863" y="1304"/>
                  </a:lnTo>
                  <a:lnTo>
                    <a:pt x="4939" y="1342"/>
                  </a:lnTo>
                  <a:lnTo>
                    <a:pt x="5015" y="1380"/>
                  </a:lnTo>
                  <a:lnTo>
                    <a:pt x="5091" y="1419"/>
                  </a:lnTo>
                  <a:lnTo>
                    <a:pt x="5167" y="1458"/>
                  </a:lnTo>
                  <a:lnTo>
                    <a:pt x="5243" y="1496"/>
                  </a:lnTo>
                  <a:lnTo>
                    <a:pt x="5319" y="1534"/>
                  </a:lnTo>
                </a:path>
              </a:pathLst>
            </a:custGeom>
            <a:solidFill>
              <a:srgbClr val="FFFFCC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29" name="Rectangle 105"/>
            <p:cNvSpPr>
              <a:spLocks noChangeArrowheads="1"/>
            </p:cNvSpPr>
            <p:nvPr/>
          </p:nvSpPr>
          <p:spPr bwMode="auto">
            <a:xfrm rot="16200000">
              <a:off x="5360" y="1169"/>
              <a:ext cx="20" cy="8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930" name="Rectangle 106"/>
            <p:cNvSpPr>
              <a:spLocks noChangeArrowheads="1"/>
            </p:cNvSpPr>
            <p:nvPr/>
          </p:nvSpPr>
          <p:spPr bwMode="auto">
            <a:xfrm rot="16200000">
              <a:off x="3242" y="1238"/>
              <a:ext cx="986" cy="7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Relative Grain Boundary Energy</a:t>
              </a:r>
              <a:endParaRPr lang="en-US" sz="800">
                <a:latin typeface="Arial" charset="0"/>
              </a:endParaRPr>
            </a:p>
          </p:txBody>
        </p:sp>
        <p:sp>
          <p:nvSpPr>
            <p:cNvPr id="333931" name="Rectangle 107"/>
            <p:cNvSpPr>
              <a:spLocks noChangeArrowheads="1"/>
            </p:cNvSpPr>
            <p:nvPr/>
          </p:nvSpPr>
          <p:spPr bwMode="auto">
            <a:xfrm>
              <a:off x="4156" y="1791"/>
              <a:ext cx="734" cy="10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Arial" charset="0"/>
                </a:rPr>
                <a:t>Misorientation angle</a:t>
              </a:r>
              <a:r>
                <a:rPr lang="de-DE" sz="800" b="1">
                  <a:solidFill>
                    <a:srgbClr val="000000"/>
                  </a:solidFill>
                  <a:latin typeface="Arial" charset="0"/>
                </a:rPr>
                <a:t> [°]</a:t>
              </a: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33932" name="Freeform 108"/>
            <p:cNvSpPr>
              <a:spLocks/>
            </p:cNvSpPr>
            <p:nvPr/>
          </p:nvSpPr>
          <p:spPr bwMode="auto">
            <a:xfrm>
              <a:off x="4224" y="3072"/>
              <a:ext cx="425" cy="480"/>
            </a:xfrm>
            <a:custGeom>
              <a:avLst/>
              <a:gdLst/>
              <a:ahLst/>
              <a:cxnLst>
                <a:cxn ang="0">
                  <a:pos x="75" y="184"/>
                </a:cxn>
                <a:cxn ang="0">
                  <a:pos x="0" y="489"/>
                </a:cxn>
                <a:cxn ang="0">
                  <a:pos x="189" y="612"/>
                </a:cxn>
                <a:cxn ang="0">
                  <a:pos x="396" y="550"/>
                </a:cxn>
                <a:cxn ang="0">
                  <a:pos x="508" y="305"/>
                </a:cxn>
                <a:cxn ang="0">
                  <a:pos x="264" y="0"/>
                </a:cxn>
                <a:cxn ang="0">
                  <a:pos x="75" y="184"/>
                </a:cxn>
              </a:cxnLst>
              <a:rect l="0" t="0" r="r" b="b"/>
              <a:pathLst>
                <a:path w="508" h="612">
                  <a:moveTo>
                    <a:pt x="75" y="184"/>
                  </a:moveTo>
                  <a:lnTo>
                    <a:pt x="0" y="489"/>
                  </a:lnTo>
                  <a:lnTo>
                    <a:pt x="189" y="612"/>
                  </a:lnTo>
                  <a:lnTo>
                    <a:pt x="396" y="550"/>
                  </a:lnTo>
                  <a:lnTo>
                    <a:pt x="508" y="305"/>
                  </a:lnTo>
                  <a:lnTo>
                    <a:pt x="264" y="0"/>
                  </a:lnTo>
                  <a:lnTo>
                    <a:pt x="75" y="18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33" name="Freeform 109"/>
            <p:cNvSpPr>
              <a:spLocks/>
            </p:cNvSpPr>
            <p:nvPr/>
          </p:nvSpPr>
          <p:spPr bwMode="auto">
            <a:xfrm>
              <a:off x="4555" y="3296"/>
              <a:ext cx="347" cy="304"/>
            </a:xfrm>
            <a:custGeom>
              <a:avLst/>
              <a:gdLst/>
              <a:ahLst/>
              <a:cxnLst>
                <a:cxn ang="0">
                  <a:pos x="114" y="15"/>
                </a:cxn>
                <a:cxn ang="0">
                  <a:pos x="339" y="0"/>
                </a:cxn>
                <a:cxn ang="0">
                  <a:pos x="415" y="203"/>
                </a:cxn>
                <a:cxn ang="0">
                  <a:pos x="302" y="346"/>
                </a:cxn>
                <a:cxn ang="0">
                  <a:pos x="113" y="387"/>
                </a:cxn>
                <a:cxn ang="0">
                  <a:pos x="0" y="261"/>
                </a:cxn>
              </a:cxnLst>
              <a:rect l="0" t="0" r="r" b="b"/>
              <a:pathLst>
                <a:path w="415" h="387">
                  <a:moveTo>
                    <a:pt x="114" y="15"/>
                  </a:moveTo>
                  <a:lnTo>
                    <a:pt x="339" y="0"/>
                  </a:lnTo>
                  <a:lnTo>
                    <a:pt x="415" y="203"/>
                  </a:lnTo>
                  <a:lnTo>
                    <a:pt x="302" y="346"/>
                  </a:lnTo>
                  <a:lnTo>
                    <a:pt x="113" y="387"/>
                  </a:lnTo>
                  <a:lnTo>
                    <a:pt x="0" y="26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34" name="Freeform 110"/>
            <p:cNvSpPr>
              <a:spLocks/>
            </p:cNvSpPr>
            <p:nvPr/>
          </p:nvSpPr>
          <p:spPr bwMode="auto">
            <a:xfrm>
              <a:off x="4287" y="3552"/>
              <a:ext cx="362" cy="271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0" y="163"/>
                </a:cxn>
                <a:cxn ang="0">
                  <a:pos x="170" y="346"/>
                </a:cxn>
                <a:cxn ang="0">
                  <a:pos x="396" y="264"/>
                </a:cxn>
                <a:cxn ang="0">
                  <a:pos x="433" y="61"/>
                </a:cxn>
              </a:cxnLst>
              <a:rect l="0" t="0" r="r" b="b"/>
              <a:pathLst>
                <a:path w="433" h="346">
                  <a:moveTo>
                    <a:pt x="114" y="0"/>
                  </a:moveTo>
                  <a:lnTo>
                    <a:pt x="0" y="163"/>
                  </a:lnTo>
                  <a:lnTo>
                    <a:pt x="170" y="346"/>
                  </a:lnTo>
                  <a:lnTo>
                    <a:pt x="396" y="264"/>
                  </a:lnTo>
                  <a:lnTo>
                    <a:pt x="433" y="6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35" name="Freeform 111"/>
            <p:cNvSpPr>
              <a:spLocks/>
            </p:cNvSpPr>
            <p:nvPr/>
          </p:nvSpPr>
          <p:spPr bwMode="auto">
            <a:xfrm>
              <a:off x="4617" y="3567"/>
              <a:ext cx="364" cy="352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434" y="205"/>
                </a:cxn>
                <a:cxn ang="0">
                  <a:pos x="359" y="389"/>
                </a:cxn>
                <a:cxn ang="0">
                  <a:pos x="133" y="450"/>
                </a:cxn>
                <a:cxn ang="0">
                  <a:pos x="0" y="246"/>
                </a:cxn>
              </a:cxnLst>
              <a:rect l="0" t="0" r="r" b="b"/>
              <a:pathLst>
                <a:path w="434" h="450">
                  <a:moveTo>
                    <a:pt x="228" y="0"/>
                  </a:moveTo>
                  <a:lnTo>
                    <a:pt x="434" y="205"/>
                  </a:lnTo>
                  <a:lnTo>
                    <a:pt x="359" y="389"/>
                  </a:lnTo>
                  <a:lnTo>
                    <a:pt x="133" y="450"/>
                  </a:lnTo>
                  <a:lnTo>
                    <a:pt x="0" y="24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36" name="Freeform 112"/>
            <p:cNvSpPr>
              <a:spLocks/>
            </p:cNvSpPr>
            <p:nvPr/>
          </p:nvSpPr>
          <p:spPr bwMode="auto">
            <a:xfrm>
              <a:off x="4902" y="3439"/>
              <a:ext cx="205" cy="28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08" y="0"/>
                </a:cxn>
                <a:cxn ang="0">
                  <a:pos x="245" y="184"/>
                </a:cxn>
                <a:cxn ang="0">
                  <a:pos x="226" y="347"/>
                </a:cxn>
                <a:cxn ang="0">
                  <a:pos x="94" y="368"/>
                </a:cxn>
              </a:cxnLst>
              <a:rect l="0" t="0" r="r" b="b"/>
              <a:pathLst>
                <a:path w="245" h="368">
                  <a:moveTo>
                    <a:pt x="0" y="21"/>
                  </a:moveTo>
                  <a:lnTo>
                    <a:pt x="208" y="0"/>
                  </a:lnTo>
                  <a:lnTo>
                    <a:pt x="245" y="184"/>
                  </a:lnTo>
                  <a:lnTo>
                    <a:pt x="226" y="347"/>
                  </a:lnTo>
                  <a:lnTo>
                    <a:pt x="94" y="36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37" name="Freeform 113"/>
            <p:cNvSpPr>
              <a:spLocks/>
            </p:cNvSpPr>
            <p:nvPr/>
          </p:nvSpPr>
          <p:spPr bwMode="auto">
            <a:xfrm>
              <a:off x="4836" y="3104"/>
              <a:ext cx="376" cy="338"/>
            </a:xfrm>
            <a:custGeom>
              <a:avLst/>
              <a:gdLst/>
              <a:ahLst/>
              <a:cxnLst>
                <a:cxn ang="0">
                  <a:pos x="0" y="245"/>
                </a:cxn>
                <a:cxn ang="0">
                  <a:pos x="98" y="40"/>
                </a:cxn>
                <a:cxn ang="0">
                  <a:pos x="287" y="0"/>
                </a:cxn>
                <a:cxn ang="0">
                  <a:pos x="450" y="206"/>
                </a:cxn>
                <a:cxn ang="0">
                  <a:pos x="288" y="431"/>
                </a:cxn>
              </a:cxnLst>
              <a:rect l="0" t="0" r="r" b="b"/>
              <a:pathLst>
                <a:path w="450" h="431">
                  <a:moveTo>
                    <a:pt x="0" y="245"/>
                  </a:moveTo>
                  <a:lnTo>
                    <a:pt x="98" y="40"/>
                  </a:lnTo>
                  <a:lnTo>
                    <a:pt x="287" y="0"/>
                  </a:lnTo>
                  <a:lnTo>
                    <a:pt x="450" y="206"/>
                  </a:lnTo>
                  <a:lnTo>
                    <a:pt x="288" y="43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38" name="Freeform 114"/>
            <p:cNvSpPr>
              <a:spLocks/>
            </p:cNvSpPr>
            <p:nvPr/>
          </p:nvSpPr>
          <p:spPr bwMode="auto">
            <a:xfrm>
              <a:off x="5107" y="3263"/>
              <a:ext cx="300" cy="368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301" y="469"/>
                </a:cxn>
                <a:cxn ang="0">
                  <a:pos x="358" y="245"/>
                </a:cxn>
                <a:cxn ang="0">
                  <a:pos x="264" y="21"/>
                </a:cxn>
                <a:cxn ang="0">
                  <a:pos x="114" y="0"/>
                </a:cxn>
              </a:cxnLst>
              <a:rect l="0" t="0" r="r" b="b"/>
              <a:pathLst>
                <a:path w="358" h="469">
                  <a:moveTo>
                    <a:pt x="0" y="450"/>
                  </a:moveTo>
                  <a:lnTo>
                    <a:pt x="301" y="469"/>
                  </a:lnTo>
                  <a:lnTo>
                    <a:pt x="358" y="245"/>
                  </a:lnTo>
                  <a:lnTo>
                    <a:pt x="264" y="21"/>
                  </a:lnTo>
                  <a:lnTo>
                    <a:pt x="1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39" name="Freeform 115"/>
            <p:cNvSpPr>
              <a:spLocks/>
            </p:cNvSpPr>
            <p:nvPr/>
          </p:nvSpPr>
          <p:spPr bwMode="auto">
            <a:xfrm>
              <a:off x="4922" y="3711"/>
              <a:ext cx="248" cy="320"/>
            </a:xfrm>
            <a:custGeom>
              <a:avLst/>
              <a:gdLst/>
              <a:ahLst/>
              <a:cxnLst>
                <a:cxn ang="0">
                  <a:pos x="202" y="0"/>
                </a:cxn>
                <a:cxn ang="0">
                  <a:pos x="296" y="143"/>
                </a:cxn>
                <a:cxn ang="0">
                  <a:pos x="259" y="368"/>
                </a:cxn>
                <a:cxn ang="0">
                  <a:pos x="51" y="408"/>
                </a:cxn>
                <a:cxn ang="0">
                  <a:pos x="0" y="209"/>
                </a:cxn>
              </a:cxnLst>
              <a:rect l="0" t="0" r="r" b="b"/>
              <a:pathLst>
                <a:path w="296" h="408">
                  <a:moveTo>
                    <a:pt x="202" y="0"/>
                  </a:moveTo>
                  <a:lnTo>
                    <a:pt x="296" y="143"/>
                  </a:lnTo>
                  <a:lnTo>
                    <a:pt x="259" y="368"/>
                  </a:lnTo>
                  <a:lnTo>
                    <a:pt x="51" y="408"/>
                  </a:lnTo>
                  <a:lnTo>
                    <a:pt x="0" y="20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0" name="Freeform 116"/>
            <p:cNvSpPr>
              <a:spLocks/>
            </p:cNvSpPr>
            <p:nvPr/>
          </p:nvSpPr>
          <p:spPr bwMode="auto">
            <a:xfrm>
              <a:off x="4634" y="3919"/>
              <a:ext cx="330" cy="272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0" y="122"/>
                </a:cxn>
                <a:cxn ang="0">
                  <a:pos x="132" y="347"/>
                </a:cxn>
                <a:cxn ang="0">
                  <a:pos x="339" y="326"/>
                </a:cxn>
                <a:cxn ang="0">
                  <a:pos x="394" y="138"/>
                </a:cxn>
              </a:cxnLst>
              <a:rect l="0" t="0" r="r" b="b"/>
              <a:pathLst>
                <a:path w="394" h="347">
                  <a:moveTo>
                    <a:pt x="113" y="0"/>
                  </a:moveTo>
                  <a:lnTo>
                    <a:pt x="0" y="122"/>
                  </a:lnTo>
                  <a:lnTo>
                    <a:pt x="132" y="347"/>
                  </a:lnTo>
                  <a:lnTo>
                    <a:pt x="339" y="326"/>
                  </a:lnTo>
                  <a:lnTo>
                    <a:pt x="394" y="13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1" name="Freeform 117"/>
            <p:cNvSpPr>
              <a:spLocks/>
            </p:cNvSpPr>
            <p:nvPr/>
          </p:nvSpPr>
          <p:spPr bwMode="auto">
            <a:xfrm>
              <a:off x="4382" y="3823"/>
              <a:ext cx="252" cy="28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0" y="184"/>
                </a:cxn>
                <a:cxn ang="0">
                  <a:pos x="93" y="367"/>
                </a:cxn>
                <a:cxn ang="0">
                  <a:pos x="207" y="367"/>
                </a:cxn>
                <a:cxn ang="0">
                  <a:pos x="301" y="245"/>
                </a:cxn>
              </a:cxnLst>
              <a:rect l="0" t="0" r="r" b="b"/>
              <a:pathLst>
                <a:path w="301" h="367">
                  <a:moveTo>
                    <a:pt x="59" y="0"/>
                  </a:moveTo>
                  <a:lnTo>
                    <a:pt x="0" y="184"/>
                  </a:lnTo>
                  <a:lnTo>
                    <a:pt x="93" y="367"/>
                  </a:lnTo>
                  <a:lnTo>
                    <a:pt x="207" y="367"/>
                  </a:lnTo>
                  <a:lnTo>
                    <a:pt x="301" y="2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2" name="Freeform 118"/>
            <p:cNvSpPr>
              <a:spLocks/>
            </p:cNvSpPr>
            <p:nvPr/>
          </p:nvSpPr>
          <p:spPr bwMode="auto">
            <a:xfrm>
              <a:off x="4555" y="4105"/>
              <a:ext cx="190" cy="1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211"/>
                </a:cxn>
                <a:cxn ang="0">
                  <a:pos x="227" y="110"/>
                </a:cxn>
              </a:cxnLst>
              <a:rect l="0" t="0" r="r" b="b"/>
              <a:pathLst>
                <a:path w="227" h="211">
                  <a:moveTo>
                    <a:pt x="0" y="0"/>
                  </a:moveTo>
                  <a:lnTo>
                    <a:pt x="57" y="211"/>
                  </a:lnTo>
                  <a:lnTo>
                    <a:pt x="227" y="11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3" name="Freeform 119"/>
            <p:cNvSpPr>
              <a:spLocks/>
            </p:cNvSpPr>
            <p:nvPr/>
          </p:nvSpPr>
          <p:spPr bwMode="auto">
            <a:xfrm>
              <a:off x="4922" y="4002"/>
              <a:ext cx="264" cy="237"/>
            </a:xfrm>
            <a:custGeom>
              <a:avLst/>
              <a:gdLst/>
              <a:ahLst/>
              <a:cxnLst>
                <a:cxn ang="0">
                  <a:pos x="0" y="224"/>
                </a:cxn>
                <a:cxn ang="0">
                  <a:pos x="184" y="302"/>
                </a:cxn>
                <a:cxn ang="0">
                  <a:pos x="315" y="199"/>
                </a:cxn>
                <a:cxn ang="0">
                  <a:pos x="263" y="0"/>
                </a:cxn>
              </a:cxnLst>
              <a:rect l="0" t="0" r="r" b="b"/>
              <a:pathLst>
                <a:path w="315" h="302">
                  <a:moveTo>
                    <a:pt x="0" y="224"/>
                  </a:moveTo>
                  <a:lnTo>
                    <a:pt x="184" y="302"/>
                  </a:lnTo>
                  <a:lnTo>
                    <a:pt x="315" y="199"/>
                  </a:lnTo>
                  <a:lnTo>
                    <a:pt x="26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4" name="Freeform 120"/>
            <p:cNvSpPr>
              <a:spLocks/>
            </p:cNvSpPr>
            <p:nvPr/>
          </p:nvSpPr>
          <p:spPr bwMode="auto">
            <a:xfrm>
              <a:off x="5174" y="3625"/>
              <a:ext cx="280" cy="214"/>
            </a:xfrm>
            <a:custGeom>
              <a:avLst/>
              <a:gdLst/>
              <a:ahLst/>
              <a:cxnLst>
                <a:cxn ang="0">
                  <a:pos x="0" y="257"/>
                </a:cxn>
                <a:cxn ang="0">
                  <a:pos x="184" y="273"/>
                </a:cxn>
                <a:cxn ang="0">
                  <a:pos x="335" y="170"/>
                </a:cxn>
                <a:cxn ang="0">
                  <a:pos x="217" y="0"/>
                </a:cxn>
              </a:cxnLst>
              <a:rect l="0" t="0" r="r" b="b"/>
              <a:pathLst>
                <a:path w="335" h="273">
                  <a:moveTo>
                    <a:pt x="0" y="257"/>
                  </a:moveTo>
                  <a:lnTo>
                    <a:pt x="184" y="273"/>
                  </a:lnTo>
                  <a:lnTo>
                    <a:pt x="335" y="170"/>
                  </a:lnTo>
                  <a:lnTo>
                    <a:pt x="21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5" name="Freeform 121"/>
            <p:cNvSpPr>
              <a:spLocks/>
            </p:cNvSpPr>
            <p:nvPr/>
          </p:nvSpPr>
          <p:spPr bwMode="auto">
            <a:xfrm>
              <a:off x="5187" y="3839"/>
              <a:ext cx="220" cy="367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262" y="163"/>
                </a:cxn>
                <a:cxn ang="0">
                  <a:pos x="262" y="346"/>
                </a:cxn>
                <a:cxn ang="0">
                  <a:pos x="186" y="468"/>
                </a:cxn>
                <a:cxn ang="0">
                  <a:pos x="0" y="402"/>
                </a:cxn>
              </a:cxnLst>
              <a:rect l="0" t="0" r="r" b="b"/>
              <a:pathLst>
                <a:path w="262" h="468">
                  <a:moveTo>
                    <a:pt x="168" y="0"/>
                  </a:moveTo>
                  <a:lnTo>
                    <a:pt x="262" y="163"/>
                  </a:lnTo>
                  <a:lnTo>
                    <a:pt x="262" y="346"/>
                  </a:lnTo>
                  <a:lnTo>
                    <a:pt x="186" y="468"/>
                  </a:lnTo>
                  <a:lnTo>
                    <a:pt x="0" y="40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6" name="Freeform 122"/>
            <p:cNvSpPr>
              <a:spLocks/>
            </p:cNvSpPr>
            <p:nvPr/>
          </p:nvSpPr>
          <p:spPr bwMode="auto">
            <a:xfrm>
              <a:off x="4449" y="2880"/>
              <a:ext cx="470" cy="25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221" y="0"/>
                </a:cxn>
                <a:cxn ang="0">
                  <a:pos x="485" y="41"/>
                </a:cxn>
                <a:cxn ang="0">
                  <a:pos x="561" y="324"/>
                </a:cxn>
              </a:cxnLst>
              <a:rect l="0" t="0" r="r" b="b"/>
              <a:pathLst>
                <a:path w="561" h="324">
                  <a:moveTo>
                    <a:pt x="0" y="246"/>
                  </a:moveTo>
                  <a:lnTo>
                    <a:pt x="221" y="0"/>
                  </a:lnTo>
                  <a:lnTo>
                    <a:pt x="485" y="41"/>
                  </a:lnTo>
                  <a:lnTo>
                    <a:pt x="561" y="3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47" name="Rectangle 123"/>
            <p:cNvSpPr>
              <a:spLocks noChangeArrowheads="1"/>
            </p:cNvSpPr>
            <p:nvPr/>
          </p:nvSpPr>
          <p:spPr bwMode="auto">
            <a:xfrm>
              <a:off x="4682" y="3407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8080FF"/>
                  </a:solidFill>
                  <a:latin typeface="Arial" charset="0"/>
                </a:rPr>
                <a:t>1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333948" name="Rectangle 124"/>
            <p:cNvSpPr>
              <a:spLocks noChangeArrowheads="1"/>
            </p:cNvSpPr>
            <p:nvPr/>
          </p:nvSpPr>
          <p:spPr bwMode="auto">
            <a:xfrm>
              <a:off x="4745" y="3647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8080FF"/>
                  </a:solidFill>
                  <a:latin typeface="Arial" charset="0"/>
                </a:rPr>
                <a:t>2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333949" name="Rectangle 125"/>
            <p:cNvSpPr>
              <a:spLocks noChangeArrowheads="1"/>
            </p:cNvSpPr>
            <p:nvPr/>
          </p:nvSpPr>
          <p:spPr bwMode="auto">
            <a:xfrm>
              <a:off x="4902" y="3503"/>
              <a:ext cx="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8080FF"/>
                  </a:solidFill>
                  <a:latin typeface="Arial" charset="0"/>
                </a:rPr>
                <a:t>3</a:t>
              </a:r>
              <a:endParaRPr lang="en-US" sz="1600">
                <a:latin typeface="Arial" charset="0"/>
              </a:endParaRPr>
            </a:p>
          </p:txBody>
        </p:sp>
        <p:sp>
          <p:nvSpPr>
            <p:cNvPr id="333950" name="Freeform 126"/>
            <p:cNvSpPr>
              <a:spLocks/>
            </p:cNvSpPr>
            <p:nvPr/>
          </p:nvSpPr>
          <p:spPr bwMode="auto">
            <a:xfrm>
              <a:off x="4924" y="3275"/>
              <a:ext cx="110" cy="129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52"/>
                </a:cxn>
                <a:cxn ang="0">
                  <a:pos x="14" y="165"/>
                </a:cxn>
                <a:cxn ang="0">
                  <a:pos x="132" y="13"/>
                </a:cxn>
                <a:cxn ang="0">
                  <a:pos x="118" y="0"/>
                </a:cxn>
              </a:cxnLst>
              <a:rect l="0" t="0" r="r" b="b"/>
              <a:pathLst>
                <a:path w="132" h="165">
                  <a:moveTo>
                    <a:pt x="118" y="0"/>
                  </a:moveTo>
                  <a:lnTo>
                    <a:pt x="0" y="152"/>
                  </a:lnTo>
                  <a:lnTo>
                    <a:pt x="14" y="165"/>
                  </a:lnTo>
                  <a:lnTo>
                    <a:pt x="132" y="1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1" name="Freeform 127"/>
            <p:cNvSpPr>
              <a:spLocks/>
            </p:cNvSpPr>
            <p:nvPr/>
          </p:nvSpPr>
          <p:spPr bwMode="auto">
            <a:xfrm>
              <a:off x="4971" y="3280"/>
              <a:ext cx="57" cy="61"/>
            </a:xfrm>
            <a:custGeom>
              <a:avLst/>
              <a:gdLst/>
              <a:ahLst/>
              <a:cxnLst>
                <a:cxn ang="0">
                  <a:pos x="51" y="78"/>
                </a:cxn>
                <a:cxn ang="0">
                  <a:pos x="69" y="0"/>
                </a:cxn>
                <a:cxn ang="0">
                  <a:pos x="0" y="33"/>
                </a:cxn>
                <a:cxn ang="0">
                  <a:pos x="51" y="78"/>
                </a:cxn>
              </a:cxnLst>
              <a:rect l="0" t="0" r="r" b="b"/>
              <a:pathLst>
                <a:path w="69" h="78">
                  <a:moveTo>
                    <a:pt x="51" y="78"/>
                  </a:moveTo>
                  <a:lnTo>
                    <a:pt x="69" y="0"/>
                  </a:lnTo>
                  <a:lnTo>
                    <a:pt x="0" y="33"/>
                  </a:lnTo>
                  <a:lnTo>
                    <a:pt x="51" y="78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2" name="Freeform 128"/>
            <p:cNvSpPr>
              <a:spLocks/>
            </p:cNvSpPr>
            <p:nvPr/>
          </p:nvSpPr>
          <p:spPr bwMode="auto">
            <a:xfrm>
              <a:off x="4956" y="3267"/>
              <a:ext cx="83" cy="88"/>
            </a:xfrm>
            <a:custGeom>
              <a:avLst/>
              <a:gdLst/>
              <a:ahLst/>
              <a:cxnLst>
                <a:cxn ang="0">
                  <a:pos x="74" y="112"/>
                </a:cxn>
                <a:cxn ang="0">
                  <a:pos x="99" y="0"/>
                </a:cxn>
                <a:cxn ang="0">
                  <a:pos x="0" y="47"/>
                </a:cxn>
                <a:cxn ang="0">
                  <a:pos x="74" y="112"/>
                </a:cxn>
                <a:cxn ang="0">
                  <a:pos x="75" y="87"/>
                </a:cxn>
                <a:cxn ang="0">
                  <a:pos x="23" y="41"/>
                </a:cxn>
                <a:cxn ang="0">
                  <a:pos x="21" y="57"/>
                </a:cxn>
                <a:cxn ang="0">
                  <a:pos x="90" y="25"/>
                </a:cxn>
                <a:cxn ang="0">
                  <a:pos x="77" y="14"/>
                </a:cxn>
                <a:cxn ang="0">
                  <a:pos x="59" y="92"/>
                </a:cxn>
                <a:cxn ang="0">
                  <a:pos x="75" y="87"/>
                </a:cxn>
                <a:cxn ang="0">
                  <a:pos x="74" y="112"/>
                </a:cxn>
              </a:cxnLst>
              <a:rect l="0" t="0" r="r" b="b"/>
              <a:pathLst>
                <a:path w="99" h="112">
                  <a:moveTo>
                    <a:pt x="74" y="112"/>
                  </a:moveTo>
                  <a:lnTo>
                    <a:pt x="99" y="0"/>
                  </a:lnTo>
                  <a:lnTo>
                    <a:pt x="0" y="47"/>
                  </a:lnTo>
                  <a:lnTo>
                    <a:pt x="74" y="112"/>
                  </a:lnTo>
                  <a:lnTo>
                    <a:pt x="75" y="87"/>
                  </a:lnTo>
                  <a:lnTo>
                    <a:pt x="23" y="41"/>
                  </a:lnTo>
                  <a:lnTo>
                    <a:pt x="21" y="57"/>
                  </a:lnTo>
                  <a:lnTo>
                    <a:pt x="90" y="25"/>
                  </a:lnTo>
                  <a:lnTo>
                    <a:pt x="77" y="14"/>
                  </a:lnTo>
                  <a:lnTo>
                    <a:pt x="59" y="92"/>
                  </a:lnTo>
                  <a:lnTo>
                    <a:pt x="75" y="87"/>
                  </a:lnTo>
                  <a:lnTo>
                    <a:pt x="74" y="112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3" name="Freeform 129"/>
            <p:cNvSpPr>
              <a:spLocks/>
            </p:cNvSpPr>
            <p:nvPr/>
          </p:nvSpPr>
          <p:spPr bwMode="auto">
            <a:xfrm>
              <a:off x="4488" y="3597"/>
              <a:ext cx="108" cy="89"/>
            </a:xfrm>
            <a:custGeom>
              <a:avLst/>
              <a:gdLst/>
              <a:ahLst/>
              <a:cxnLst>
                <a:cxn ang="0">
                  <a:pos x="10" y="113"/>
                </a:cxn>
                <a:cxn ang="0">
                  <a:pos x="129" y="15"/>
                </a:cxn>
                <a:cxn ang="0">
                  <a:pos x="119" y="0"/>
                </a:cxn>
                <a:cxn ang="0">
                  <a:pos x="0" y="98"/>
                </a:cxn>
                <a:cxn ang="0">
                  <a:pos x="10" y="113"/>
                </a:cxn>
              </a:cxnLst>
              <a:rect l="0" t="0" r="r" b="b"/>
              <a:pathLst>
                <a:path w="129" h="113">
                  <a:moveTo>
                    <a:pt x="10" y="113"/>
                  </a:moveTo>
                  <a:lnTo>
                    <a:pt x="129" y="15"/>
                  </a:lnTo>
                  <a:lnTo>
                    <a:pt x="119" y="0"/>
                  </a:lnTo>
                  <a:lnTo>
                    <a:pt x="0" y="98"/>
                  </a:lnTo>
                  <a:lnTo>
                    <a:pt x="10" y="113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4" name="Freeform 130"/>
            <p:cNvSpPr>
              <a:spLocks/>
            </p:cNvSpPr>
            <p:nvPr/>
          </p:nvSpPr>
          <p:spPr bwMode="auto">
            <a:xfrm>
              <a:off x="4493" y="3622"/>
              <a:ext cx="61" cy="57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0" y="73"/>
                </a:cxn>
                <a:cxn ang="0">
                  <a:pos x="73" y="58"/>
                </a:cxn>
                <a:cxn ang="0">
                  <a:pos x="33" y="0"/>
                </a:cxn>
              </a:cxnLst>
              <a:rect l="0" t="0" r="r" b="b"/>
              <a:pathLst>
                <a:path w="73" h="73">
                  <a:moveTo>
                    <a:pt x="33" y="0"/>
                  </a:moveTo>
                  <a:lnTo>
                    <a:pt x="0" y="73"/>
                  </a:lnTo>
                  <a:lnTo>
                    <a:pt x="73" y="5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5" name="Freeform 131"/>
            <p:cNvSpPr>
              <a:spLocks/>
            </p:cNvSpPr>
            <p:nvPr/>
          </p:nvSpPr>
          <p:spPr bwMode="auto">
            <a:xfrm>
              <a:off x="4478" y="3608"/>
              <a:ext cx="88" cy="82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104"/>
                </a:cxn>
                <a:cxn ang="0">
                  <a:pos x="105" y="82"/>
                </a:cxn>
                <a:cxn ang="0">
                  <a:pos x="48" y="0"/>
                </a:cxn>
                <a:cxn ang="0">
                  <a:pos x="43" y="24"/>
                </a:cxn>
                <a:cxn ang="0">
                  <a:pos x="83" y="81"/>
                </a:cxn>
                <a:cxn ang="0">
                  <a:pos x="88" y="66"/>
                </a:cxn>
                <a:cxn ang="0">
                  <a:pos x="15" y="81"/>
                </a:cxn>
                <a:cxn ang="0">
                  <a:pos x="25" y="95"/>
                </a:cxn>
                <a:cxn ang="0">
                  <a:pos x="58" y="23"/>
                </a:cxn>
                <a:cxn ang="0">
                  <a:pos x="43" y="24"/>
                </a:cxn>
                <a:cxn ang="0">
                  <a:pos x="48" y="0"/>
                </a:cxn>
              </a:cxnLst>
              <a:rect l="0" t="0" r="r" b="b"/>
              <a:pathLst>
                <a:path w="105" h="104">
                  <a:moveTo>
                    <a:pt x="48" y="0"/>
                  </a:moveTo>
                  <a:lnTo>
                    <a:pt x="0" y="104"/>
                  </a:lnTo>
                  <a:lnTo>
                    <a:pt x="105" y="82"/>
                  </a:lnTo>
                  <a:lnTo>
                    <a:pt x="48" y="0"/>
                  </a:lnTo>
                  <a:lnTo>
                    <a:pt x="43" y="24"/>
                  </a:lnTo>
                  <a:lnTo>
                    <a:pt x="83" y="81"/>
                  </a:lnTo>
                  <a:lnTo>
                    <a:pt x="88" y="66"/>
                  </a:lnTo>
                  <a:lnTo>
                    <a:pt x="15" y="81"/>
                  </a:lnTo>
                  <a:lnTo>
                    <a:pt x="25" y="95"/>
                  </a:lnTo>
                  <a:lnTo>
                    <a:pt x="58" y="23"/>
                  </a:lnTo>
                  <a:lnTo>
                    <a:pt x="43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6" name="Freeform 132"/>
            <p:cNvSpPr>
              <a:spLocks/>
            </p:cNvSpPr>
            <p:nvPr/>
          </p:nvSpPr>
          <p:spPr bwMode="auto">
            <a:xfrm>
              <a:off x="5007" y="3754"/>
              <a:ext cx="90" cy="107"/>
            </a:xfrm>
            <a:custGeom>
              <a:avLst/>
              <a:gdLst/>
              <a:ahLst/>
              <a:cxnLst>
                <a:cxn ang="0">
                  <a:pos x="108" y="123"/>
                </a:cxn>
                <a:cxn ang="0">
                  <a:pos x="15" y="0"/>
                </a:cxn>
                <a:cxn ang="0">
                  <a:pos x="0" y="13"/>
                </a:cxn>
                <a:cxn ang="0">
                  <a:pos x="94" y="136"/>
                </a:cxn>
                <a:cxn ang="0">
                  <a:pos x="108" y="123"/>
                </a:cxn>
              </a:cxnLst>
              <a:rect l="0" t="0" r="r" b="b"/>
              <a:pathLst>
                <a:path w="108" h="136">
                  <a:moveTo>
                    <a:pt x="108" y="123"/>
                  </a:moveTo>
                  <a:lnTo>
                    <a:pt x="15" y="0"/>
                  </a:lnTo>
                  <a:lnTo>
                    <a:pt x="0" y="13"/>
                  </a:lnTo>
                  <a:lnTo>
                    <a:pt x="94" y="136"/>
                  </a:lnTo>
                  <a:lnTo>
                    <a:pt x="108" y="123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7" name="Freeform 133"/>
            <p:cNvSpPr>
              <a:spLocks/>
            </p:cNvSpPr>
            <p:nvPr/>
          </p:nvSpPr>
          <p:spPr bwMode="auto">
            <a:xfrm>
              <a:off x="5034" y="3793"/>
              <a:ext cx="57" cy="62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68" y="79"/>
                </a:cxn>
                <a:cxn ang="0">
                  <a:pos x="51" y="0"/>
                </a:cxn>
                <a:cxn ang="0">
                  <a:pos x="0" y="47"/>
                </a:cxn>
              </a:cxnLst>
              <a:rect l="0" t="0" r="r" b="b"/>
              <a:pathLst>
                <a:path w="68" h="79">
                  <a:moveTo>
                    <a:pt x="0" y="47"/>
                  </a:moveTo>
                  <a:lnTo>
                    <a:pt x="68" y="79"/>
                  </a:lnTo>
                  <a:lnTo>
                    <a:pt x="51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958" name="Freeform 134"/>
            <p:cNvSpPr>
              <a:spLocks/>
            </p:cNvSpPr>
            <p:nvPr/>
          </p:nvSpPr>
          <p:spPr bwMode="auto">
            <a:xfrm>
              <a:off x="5021" y="3779"/>
              <a:ext cx="81" cy="89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97" y="113"/>
                </a:cxn>
                <a:cxn ang="0">
                  <a:pos x="72" y="0"/>
                </a:cxn>
                <a:cxn ang="0">
                  <a:pos x="0" y="67"/>
                </a:cxn>
                <a:cxn ang="0">
                  <a:pos x="22" y="72"/>
                </a:cxn>
                <a:cxn ang="0">
                  <a:pos x="73" y="25"/>
                </a:cxn>
                <a:cxn ang="0">
                  <a:pos x="58" y="20"/>
                </a:cxn>
                <a:cxn ang="0">
                  <a:pos x="75" y="99"/>
                </a:cxn>
                <a:cxn ang="0">
                  <a:pos x="88" y="88"/>
                </a:cxn>
                <a:cxn ang="0">
                  <a:pos x="20" y="56"/>
                </a:cxn>
                <a:cxn ang="0">
                  <a:pos x="22" y="72"/>
                </a:cxn>
                <a:cxn ang="0">
                  <a:pos x="0" y="67"/>
                </a:cxn>
              </a:cxnLst>
              <a:rect l="0" t="0" r="r" b="b"/>
              <a:pathLst>
                <a:path w="97" h="113">
                  <a:moveTo>
                    <a:pt x="0" y="67"/>
                  </a:moveTo>
                  <a:lnTo>
                    <a:pt x="97" y="113"/>
                  </a:lnTo>
                  <a:lnTo>
                    <a:pt x="72" y="0"/>
                  </a:lnTo>
                  <a:lnTo>
                    <a:pt x="0" y="67"/>
                  </a:lnTo>
                  <a:lnTo>
                    <a:pt x="22" y="72"/>
                  </a:lnTo>
                  <a:lnTo>
                    <a:pt x="73" y="25"/>
                  </a:lnTo>
                  <a:lnTo>
                    <a:pt x="58" y="20"/>
                  </a:lnTo>
                  <a:lnTo>
                    <a:pt x="75" y="99"/>
                  </a:lnTo>
                  <a:lnTo>
                    <a:pt x="88" y="88"/>
                  </a:lnTo>
                  <a:lnTo>
                    <a:pt x="20" y="56"/>
                  </a:lnTo>
                  <a:lnTo>
                    <a:pt x="22" y="72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33959" name="Text Box 135"/>
          <p:cNvSpPr txBox="1">
            <a:spLocks noChangeArrowheads="1"/>
          </p:cNvSpPr>
          <p:nvPr/>
        </p:nvSpPr>
        <p:spPr bwMode="auto">
          <a:xfrm>
            <a:off x="857250" y="4960938"/>
            <a:ext cx="50450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800">
                <a:latin typeface="Arial" charset="0"/>
              </a:rPr>
              <a:t>Clusters of Goss-oriented grains act like one large grain </a:t>
            </a:r>
            <a:r>
              <a:rPr lang="de-DE" sz="1800">
                <a:latin typeface="Arial" charset="0"/>
                <a:sym typeface="Wingdings 3" pitchFamily="18" charset="2"/>
              </a:rPr>
              <a:t></a:t>
            </a:r>
            <a:endParaRPr lang="de-DE" sz="1800">
              <a:latin typeface="Arial" charset="0"/>
            </a:endParaRPr>
          </a:p>
          <a:p>
            <a:r>
              <a:rPr lang="de-DE" sz="1800">
                <a:latin typeface="Arial" charset="0"/>
              </a:rPr>
              <a:t>Nucleation for secondary recrystallization?</a:t>
            </a:r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FD96-8B0D-4D12-919C-A8B722EF131F}" type="slidenum">
              <a:rPr lang="de-DE"/>
              <a:pPr/>
              <a:t>61</a:t>
            </a:fld>
            <a:endParaRPr lang="de-DE"/>
          </a:p>
        </p:txBody>
      </p:sp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21539" name="Oval 3"/>
          <p:cNvSpPr>
            <a:spLocks noChangeArrowheads="1"/>
          </p:cNvSpPr>
          <p:nvPr/>
        </p:nvSpPr>
        <p:spPr bwMode="auto">
          <a:xfrm>
            <a:off x="1889125" y="4519613"/>
            <a:ext cx="2671763" cy="938212"/>
          </a:xfrm>
          <a:prstGeom prst="ellipse">
            <a:avLst/>
          </a:prstGeom>
          <a:gradFill rotWithShape="0">
            <a:gsLst>
              <a:gs pos="0">
                <a:srgbClr val="004B6B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3068638" y="1165225"/>
            <a:ext cx="444023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Grundbegriffe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Kristallographie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Textur</a:t>
            </a:r>
          </a:p>
          <a:p>
            <a:pPr>
              <a:lnSpc>
                <a:spcPct val="105000"/>
              </a:lnSpc>
              <a:spcBef>
                <a:spcPct val="65000"/>
              </a:spcBef>
            </a:pPr>
            <a:r>
              <a:rPr lang="en-US" sz="4400" b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Anisotropie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84680-6721-4CB6-A719-B399FC96E7F4}" type="slidenum">
              <a:rPr lang="de-DE"/>
              <a:pPr/>
              <a:t>62</a:t>
            </a:fld>
            <a:endParaRPr lang="de-DE"/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09600"/>
            <a:ext cx="8763000" cy="1219200"/>
          </a:xfrm>
          <a:noFill/>
          <a:ln>
            <a:miter lim="800000"/>
            <a:headEnd/>
            <a:tailEnd/>
          </a:ln>
        </p:spPr>
        <p:txBody>
          <a:bodyPr vert="horz" wrap="square" lIns="99487" tIns="49743" rIns="99487" bIns="4974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2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31475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2564" name="Picture 4" descr="ulsab_neu_langsam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4450"/>
            <a:ext cx="4114800" cy="2849563"/>
          </a:xfrm>
          <a:prstGeom prst="rect">
            <a:avLst/>
          </a:prstGeom>
          <a:noFill/>
        </p:spPr>
      </p:pic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8332788" y="6191250"/>
            <a:ext cx="19589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2600" b="1">
                <a:solidFill>
                  <a:schemeClr val="bg1"/>
                </a:solidFill>
                <a:latin typeface="Arial" charset="0"/>
              </a:rPr>
              <a:t>scales of</a:t>
            </a:r>
          </a:p>
          <a:p>
            <a:pPr defTabSz="995363"/>
            <a:r>
              <a:rPr lang="de-DE" sz="2600" b="1">
                <a:solidFill>
                  <a:schemeClr val="bg1"/>
                </a:solidFill>
                <a:latin typeface="Arial" charset="0"/>
              </a:rPr>
              <a:t>anisotropy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9500-743D-4E54-AF2C-C2870CA74808}" type="slidenum">
              <a:rPr lang="de-DE"/>
              <a:pPr/>
              <a:t>63</a:t>
            </a:fld>
            <a:endParaRPr lang="de-DE"/>
          </a:p>
        </p:txBody>
      </p:sp>
      <p:sp>
        <p:nvSpPr>
          <p:cNvPr id="305186" name="Rectangle 34"/>
          <p:cNvSpPr>
            <a:spLocks noChangeArrowheads="1"/>
          </p:cNvSpPr>
          <p:nvPr/>
        </p:nvSpPr>
        <p:spPr bwMode="auto">
          <a:xfrm>
            <a:off x="0" y="5988050"/>
            <a:ext cx="10313988" cy="1127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528638" y="100013"/>
            <a:ext cx="9144000" cy="4295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188" y="898525"/>
            <a:ext cx="83851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5156" name="Group 4"/>
          <p:cNvGrpSpPr>
            <a:grpSpLocks/>
          </p:cNvGrpSpPr>
          <p:nvPr/>
        </p:nvGrpSpPr>
        <p:grpSpPr bwMode="auto">
          <a:xfrm>
            <a:off x="6161088" y="215900"/>
            <a:ext cx="3848100" cy="3490913"/>
            <a:chOff x="3654" y="52"/>
            <a:chExt cx="2480" cy="2234"/>
          </a:xfrm>
        </p:grpSpPr>
        <p:pic>
          <p:nvPicPr>
            <p:cNvPr id="30515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12" y="1063"/>
              <a:ext cx="558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515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34" y="1471"/>
              <a:ext cx="434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5159" name="Line 7"/>
            <p:cNvSpPr>
              <a:spLocks noChangeShapeType="1"/>
            </p:cNvSpPr>
            <p:nvPr/>
          </p:nvSpPr>
          <p:spPr bwMode="auto">
            <a:xfrm flipV="1">
              <a:off x="4851" y="52"/>
              <a:ext cx="0" cy="16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160" name="Line 8"/>
            <p:cNvSpPr>
              <a:spLocks noChangeShapeType="1"/>
            </p:cNvSpPr>
            <p:nvPr/>
          </p:nvSpPr>
          <p:spPr bwMode="auto">
            <a:xfrm rot="5400000" flipV="1">
              <a:off x="5274" y="1301"/>
              <a:ext cx="0" cy="8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161" name="Line 9"/>
            <p:cNvSpPr>
              <a:spLocks noChangeShapeType="1"/>
            </p:cNvSpPr>
            <p:nvPr/>
          </p:nvSpPr>
          <p:spPr bwMode="auto">
            <a:xfrm rot="-5400000" flipH="1" flipV="1">
              <a:off x="4422" y="1301"/>
              <a:ext cx="0" cy="8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162" name="Text Box 10"/>
            <p:cNvSpPr txBox="1">
              <a:spLocks noChangeArrowheads="1"/>
            </p:cNvSpPr>
            <p:nvPr/>
          </p:nvSpPr>
          <p:spPr bwMode="auto">
            <a:xfrm>
              <a:off x="5030" y="1725"/>
              <a:ext cx="923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700"/>
                <a:t>+ minor</a:t>
              </a:r>
              <a:r>
                <a:rPr lang="de-DE" sz="1700">
                  <a:latin typeface="Symbol" pitchFamily="18" charset="2"/>
                </a:rPr>
                <a:t> </a:t>
              </a:r>
              <a:r>
                <a:rPr lang="de-DE" sz="1700"/>
                <a:t>strain</a:t>
              </a:r>
            </a:p>
          </p:txBody>
        </p:sp>
        <p:sp>
          <p:nvSpPr>
            <p:cNvPr id="305163" name="Text Box 11"/>
            <p:cNvSpPr txBox="1">
              <a:spLocks noChangeArrowheads="1"/>
            </p:cNvSpPr>
            <p:nvPr/>
          </p:nvSpPr>
          <p:spPr bwMode="auto">
            <a:xfrm rot="-5400000">
              <a:off x="4379" y="384"/>
              <a:ext cx="889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900"/>
                <a:t>major  strain</a:t>
              </a:r>
              <a:endParaRPr lang="de-DE" sz="1900" baseline="-25000"/>
            </a:p>
          </p:txBody>
        </p:sp>
        <p:pic>
          <p:nvPicPr>
            <p:cNvPr id="305164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30" y="983"/>
              <a:ext cx="296" cy="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05165" name="Group 13"/>
            <p:cNvGrpSpPr>
              <a:grpSpLocks/>
            </p:cNvGrpSpPr>
            <p:nvPr/>
          </p:nvGrpSpPr>
          <p:grpSpPr bwMode="auto">
            <a:xfrm>
              <a:off x="4237" y="199"/>
              <a:ext cx="281" cy="635"/>
              <a:chOff x="4053" y="1823"/>
              <a:chExt cx="314" cy="674"/>
            </a:xfrm>
          </p:grpSpPr>
          <p:pic>
            <p:nvPicPr>
              <p:cNvPr id="305166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53" y="1823"/>
                <a:ext cx="314" cy="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05167" name="Oval 15"/>
              <p:cNvSpPr>
                <a:spLocks noChangeArrowheads="1"/>
              </p:cNvSpPr>
              <p:nvPr/>
            </p:nvSpPr>
            <p:spPr bwMode="auto">
              <a:xfrm rot="1289047">
                <a:off x="4196" y="1942"/>
                <a:ext cx="42" cy="451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305168" name="Group 16"/>
            <p:cNvGrpSpPr>
              <a:grpSpLocks/>
            </p:cNvGrpSpPr>
            <p:nvPr/>
          </p:nvGrpSpPr>
          <p:grpSpPr bwMode="auto">
            <a:xfrm>
              <a:off x="5045" y="234"/>
              <a:ext cx="538" cy="599"/>
              <a:chOff x="4956" y="1865"/>
              <a:chExt cx="585" cy="613"/>
            </a:xfrm>
          </p:grpSpPr>
          <p:pic>
            <p:nvPicPr>
              <p:cNvPr id="305169" name="Picture 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956" y="1865"/>
                <a:ext cx="585" cy="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05170" name="Oval 18"/>
              <p:cNvSpPr>
                <a:spLocks noChangeArrowheads="1"/>
              </p:cNvSpPr>
              <p:nvPr/>
            </p:nvSpPr>
            <p:spPr bwMode="auto">
              <a:xfrm rot="20310953" flipH="1">
                <a:off x="5211" y="1917"/>
                <a:ext cx="45" cy="48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05171" name="Text Box 19"/>
            <p:cNvSpPr txBox="1">
              <a:spLocks noChangeArrowheads="1"/>
            </p:cNvSpPr>
            <p:nvPr/>
          </p:nvSpPr>
          <p:spPr bwMode="auto">
            <a:xfrm>
              <a:off x="3904" y="1713"/>
              <a:ext cx="929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700"/>
                <a:t>- minor</a:t>
              </a:r>
              <a:r>
                <a:rPr lang="de-DE" sz="1700">
                  <a:latin typeface="Symbol" pitchFamily="18" charset="2"/>
                </a:rPr>
                <a:t> </a:t>
              </a:r>
              <a:r>
                <a:rPr lang="de-DE" sz="1700"/>
                <a:t>strain</a:t>
              </a:r>
            </a:p>
          </p:txBody>
        </p:sp>
        <p:sp>
          <p:nvSpPr>
            <p:cNvPr id="305172" name="Freeform 20"/>
            <p:cNvSpPr>
              <a:spLocks/>
            </p:cNvSpPr>
            <p:nvPr/>
          </p:nvSpPr>
          <p:spPr bwMode="auto">
            <a:xfrm>
              <a:off x="4854" y="956"/>
              <a:ext cx="797" cy="375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110" y="356"/>
                </a:cxn>
                <a:cxn ang="0">
                  <a:pos x="322" y="195"/>
                </a:cxn>
                <a:cxn ang="0">
                  <a:pos x="593" y="85"/>
                </a:cxn>
                <a:cxn ang="0">
                  <a:pos x="991" y="0"/>
                </a:cxn>
              </a:cxnLst>
              <a:rect l="0" t="0" r="r" b="b"/>
              <a:pathLst>
                <a:path w="991" h="474">
                  <a:moveTo>
                    <a:pt x="0" y="474"/>
                  </a:moveTo>
                  <a:cubicBezTo>
                    <a:pt x="28" y="438"/>
                    <a:pt x="56" y="403"/>
                    <a:pt x="110" y="356"/>
                  </a:cubicBezTo>
                  <a:cubicBezTo>
                    <a:pt x="164" y="309"/>
                    <a:pt x="241" y="240"/>
                    <a:pt x="322" y="195"/>
                  </a:cubicBezTo>
                  <a:cubicBezTo>
                    <a:pt x="403" y="150"/>
                    <a:pt x="481" y="117"/>
                    <a:pt x="593" y="85"/>
                  </a:cubicBezTo>
                  <a:cubicBezTo>
                    <a:pt x="705" y="53"/>
                    <a:pt x="925" y="14"/>
                    <a:pt x="991" y="0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173" name="Oval 21"/>
            <p:cNvSpPr>
              <a:spLocks noChangeArrowheads="1"/>
            </p:cNvSpPr>
            <p:nvPr/>
          </p:nvSpPr>
          <p:spPr bwMode="auto">
            <a:xfrm>
              <a:off x="3654" y="56"/>
              <a:ext cx="2480" cy="223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5174" name="Freeform 22"/>
            <p:cNvSpPr>
              <a:spLocks/>
            </p:cNvSpPr>
            <p:nvPr/>
          </p:nvSpPr>
          <p:spPr bwMode="auto">
            <a:xfrm>
              <a:off x="3877" y="585"/>
              <a:ext cx="957" cy="739"/>
            </a:xfrm>
            <a:custGeom>
              <a:avLst/>
              <a:gdLst/>
              <a:ahLst/>
              <a:cxnLst>
                <a:cxn ang="0">
                  <a:pos x="965" y="973"/>
                </a:cxn>
                <a:cxn ang="0">
                  <a:pos x="576" y="389"/>
                </a:cxn>
                <a:cxn ang="0">
                  <a:pos x="0" y="0"/>
                </a:cxn>
              </a:cxnLst>
              <a:rect l="0" t="0" r="r" b="b"/>
              <a:pathLst>
                <a:path w="965" h="973">
                  <a:moveTo>
                    <a:pt x="965" y="973"/>
                  </a:moveTo>
                  <a:cubicBezTo>
                    <a:pt x="851" y="762"/>
                    <a:pt x="737" y="551"/>
                    <a:pt x="576" y="389"/>
                  </a:cubicBezTo>
                  <a:cubicBezTo>
                    <a:pt x="415" y="227"/>
                    <a:pt x="207" y="113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5175" name="Group 23"/>
          <p:cNvGrpSpPr>
            <a:grpSpLocks/>
          </p:cNvGrpSpPr>
          <p:nvPr/>
        </p:nvGrpSpPr>
        <p:grpSpPr bwMode="auto">
          <a:xfrm>
            <a:off x="436563" y="4119563"/>
            <a:ext cx="4114800" cy="2606675"/>
            <a:chOff x="1735" y="2704"/>
            <a:chExt cx="2396" cy="1500"/>
          </a:xfrm>
        </p:grpSpPr>
        <p:pic>
          <p:nvPicPr>
            <p:cNvPr id="305176" name="Picture 2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05" y="3172"/>
              <a:ext cx="7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5177" name="Picture 25" descr="Bild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14" y="3182"/>
              <a:ext cx="745" cy="748"/>
            </a:xfrm>
            <a:prstGeom prst="rect">
              <a:avLst/>
            </a:prstGeom>
            <a:noFill/>
          </p:spPr>
        </p:pic>
        <p:sp>
          <p:nvSpPr>
            <p:cNvPr id="305178" name="Line 26"/>
            <p:cNvSpPr>
              <a:spLocks noChangeShapeType="1"/>
            </p:cNvSpPr>
            <p:nvPr/>
          </p:nvSpPr>
          <p:spPr bwMode="auto">
            <a:xfrm flipV="1">
              <a:off x="2094" y="2930"/>
              <a:ext cx="0" cy="10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179" name="Line 27"/>
            <p:cNvSpPr>
              <a:spLocks noChangeShapeType="1"/>
            </p:cNvSpPr>
            <p:nvPr/>
          </p:nvSpPr>
          <p:spPr bwMode="auto">
            <a:xfrm rot="5400000" flipV="1">
              <a:off x="2907" y="3125"/>
              <a:ext cx="0" cy="16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180" name="Text Box 28"/>
            <p:cNvSpPr txBox="1">
              <a:spLocks noChangeArrowheads="1"/>
            </p:cNvSpPr>
            <p:nvPr/>
          </p:nvSpPr>
          <p:spPr bwMode="auto">
            <a:xfrm>
              <a:off x="2588" y="3922"/>
              <a:ext cx="481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/>
                <a:t>strain</a:t>
              </a:r>
              <a:endParaRPr lang="de-DE" sz="2000" baseline="-25000">
                <a:latin typeface="Symbol" pitchFamily="18" charset="2"/>
              </a:endParaRPr>
            </a:p>
          </p:txBody>
        </p:sp>
        <p:sp>
          <p:nvSpPr>
            <p:cNvPr id="305181" name="Freeform 29"/>
            <p:cNvSpPr>
              <a:spLocks/>
            </p:cNvSpPr>
            <p:nvPr/>
          </p:nvSpPr>
          <p:spPr bwMode="auto">
            <a:xfrm>
              <a:off x="2105" y="2900"/>
              <a:ext cx="1572" cy="280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110" y="356"/>
                </a:cxn>
                <a:cxn ang="0">
                  <a:pos x="322" y="195"/>
                </a:cxn>
                <a:cxn ang="0">
                  <a:pos x="593" y="85"/>
                </a:cxn>
                <a:cxn ang="0">
                  <a:pos x="991" y="0"/>
                </a:cxn>
              </a:cxnLst>
              <a:rect l="0" t="0" r="r" b="b"/>
              <a:pathLst>
                <a:path w="991" h="474">
                  <a:moveTo>
                    <a:pt x="0" y="474"/>
                  </a:moveTo>
                  <a:cubicBezTo>
                    <a:pt x="28" y="438"/>
                    <a:pt x="56" y="403"/>
                    <a:pt x="110" y="356"/>
                  </a:cubicBezTo>
                  <a:cubicBezTo>
                    <a:pt x="164" y="309"/>
                    <a:pt x="241" y="240"/>
                    <a:pt x="322" y="195"/>
                  </a:cubicBezTo>
                  <a:cubicBezTo>
                    <a:pt x="403" y="150"/>
                    <a:pt x="481" y="117"/>
                    <a:pt x="593" y="85"/>
                  </a:cubicBezTo>
                  <a:cubicBezTo>
                    <a:pt x="705" y="53"/>
                    <a:pt x="925" y="14"/>
                    <a:pt x="991" y="0"/>
                  </a:cubicBez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182" name="Oval 30"/>
            <p:cNvSpPr>
              <a:spLocks noChangeArrowheads="1"/>
            </p:cNvSpPr>
            <p:nvPr/>
          </p:nvSpPr>
          <p:spPr bwMode="auto">
            <a:xfrm>
              <a:off x="1735" y="2704"/>
              <a:ext cx="2396" cy="1500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5183" name="Rectangle 31"/>
            <p:cNvSpPr>
              <a:spLocks noChangeArrowheads="1"/>
            </p:cNvSpPr>
            <p:nvPr/>
          </p:nvSpPr>
          <p:spPr bwMode="auto">
            <a:xfrm rot="-5400000">
              <a:off x="1714" y="3369"/>
              <a:ext cx="4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/>
                <a:t>stress</a:t>
              </a:r>
            </a:p>
          </p:txBody>
        </p:sp>
      </p:grpSp>
      <p:pic>
        <p:nvPicPr>
          <p:cNvPr id="305184" name="Picture 32" descr="rauhei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3225" y="3819525"/>
            <a:ext cx="4305300" cy="2946400"/>
          </a:xfrm>
          <a:prstGeom prst="rect">
            <a:avLst/>
          </a:prstGeom>
          <a:noFill/>
        </p:spPr>
      </p:pic>
      <p:pic>
        <p:nvPicPr>
          <p:cNvPr id="305185" name="Picture 33" descr="anisot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2450" y="369888"/>
            <a:ext cx="3986213" cy="2863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DF9F9-55F3-48F0-846E-79CBE56817EA}" type="slidenum">
              <a:rPr lang="de-DE"/>
              <a:pPr/>
              <a:t>64</a:t>
            </a:fld>
            <a:endParaRPr lang="de-DE"/>
          </a:p>
        </p:txBody>
      </p:sp>
      <p:grpSp>
        <p:nvGrpSpPr>
          <p:cNvPr id="260328" name="Group 232"/>
          <p:cNvGrpSpPr>
            <a:grpSpLocks/>
          </p:cNvGrpSpPr>
          <p:nvPr/>
        </p:nvGrpSpPr>
        <p:grpSpPr bwMode="auto">
          <a:xfrm>
            <a:off x="4546600" y="2640013"/>
            <a:ext cx="4351338" cy="3076575"/>
            <a:chOff x="2864" y="2074"/>
            <a:chExt cx="2432" cy="1532"/>
          </a:xfrm>
        </p:grpSpPr>
        <p:sp>
          <p:nvSpPr>
            <p:cNvPr id="260098" name="Rectangle 2"/>
            <p:cNvSpPr>
              <a:spLocks noChangeArrowheads="1"/>
            </p:cNvSpPr>
            <p:nvPr/>
          </p:nvSpPr>
          <p:spPr bwMode="auto">
            <a:xfrm>
              <a:off x="3284" y="2074"/>
              <a:ext cx="1966" cy="124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099" name="Line 3"/>
            <p:cNvSpPr>
              <a:spLocks noChangeShapeType="1"/>
            </p:cNvSpPr>
            <p:nvPr/>
          </p:nvSpPr>
          <p:spPr bwMode="auto">
            <a:xfrm flipV="1">
              <a:off x="3284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0" name="Line 4"/>
            <p:cNvSpPr>
              <a:spLocks noChangeShapeType="1"/>
            </p:cNvSpPr>
            <p:nvPr/>
          </p:nvSpPr>
          <p:spPr bwMode="auto">
            <a:xfrm flipV="1">
              <a:off x="3333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1" name="Line 5"/>
            <p:cNvSpPr>
              <a:spLocks noChangeShapeType="1"/>
            </p:cNvSpPr>
            <p:nvPr/>
          </p:nvSpPr>
          <p:spPr bwMode="auto">
            <a:xfrm flipV="1">
              <a:off x="3383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2" name="Line 6"/>
            <p:cNvSpPr>
              <a:spLocks noChangeShapeType="1"/>
            </p:cNvSpPr>
            <p:nvPr/>
          </p:nvSpPr>
          <p:spPr bwMode="auto">
            <a:xfrm flipV="1">
              <a:off x="3431" y="3300"/>
              <a:ext cx="3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3" name="Line 7"/>
            <p:cNvSpPr>
              <a:spLocks noChangeShapeType="1"/>
            </p:cNvSpPr>
            <p:nvPr/>
          </p:nvSpPr>
          <p:spPr bwMode="auto">
            <a:xfrm flipV="1">
              <a:off x="3481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4" name="Line 8"/>
            <p:cNvSpPr>
              <a:spLocks noChangeShapeType="1"/>
            </p:cNvSpPr>
            <p:nvPr/>
          </p:nvSpPr>
          <p:spPr bwMode="auto">
            <a:xfrm flipV="1">
              <a:off x="3530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5" name="Line 9"/>
            <p:cNvSpPr>
              <a:spLocks noChangeShapeType="1"/>
            </p:cNvSpPr>
            <p:nvPr/>
          </p:nvSpPr>
          <p:spPr bwMode="auto">
            <a:xfrm flipV="1">
              <a:off x="3530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6" name="Line 10"/>
            <p:cNvSpPr>
              <a:spLocks noChangeShapeType="1"/>
            </p:cNvSpPr>
            <p:nvPr/>
          </p:nvSpPr>
          <p:spPr bwMode="auto">
            <a:xfrm flipV="1">
              <a:off x="3579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7" name="Line 11"/>
            <p:cNvSpPr>
              <a:spLocks noChangeShapeType="1"/>
            </p:cNvSpPr>
            <p:nvPr/>
          </p:nvSpPr>
          <p:spPr bwMode="auto">
            <a:xfrm flipV="1">
              <a:off x="3629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8" name="Line 12"/>
            <p:cNvSpPr>
              <a:spLocks noChangeShapeType="1"/>
            </p:cNvSpPr>
            <p:nvPr/>
          </p:nvSpPr>
          <p:spPr bwMode="auto">
            <a:xfrm flipV="1">
              <a:off x="3678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09" name="Line 13"/>
            <p:cNvSpPr>
              <a:spLocks noChangeShapeType="1"/>
            </p:cNvSpPr>
            <p:nvPr/>
          </p:nvSpPr>
          <p:spPr bwMode="auto">
            <a:xfrm flipV="1">
              <a:off x="3727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0" name="Line 14"/>
            <p:cNvSpPr>
              <a:spLocks noChangeShapeType="1"/>
            </p:cNvSpPr>
            <p:nvPr/>
          </p:nvSpPr>
          <p:spPr bwMode="auto">
            <a:xfrm flipV="1">
              <a:off x="3776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1" name="Line 15"/>
            <p:cNvSpPr>
              <a:spLocks noChangeShapeType="1"/>
            </p:cNvSpPr>
            <p:nvPr/>
          </p:nvSpPr>
          <p:spPr bwMode="auto">
            <a:xfrm flipV="1">
              <a:off x="3776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2" name="Line 16"/>
            <p:cNvSpPr>
              <a:spLocks noChangeShapeType="1"/>
            </p:cNvSpPr>
            <p:nvPr/>
          </p:nvSpPr>
          <p:spPr bwMode="auto">
            <a:xfrm flipV="1">
              <a:off x="3825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3" name="Line 17"/>
            <p:cNvSpPr>
              <a:spLocks noChangeShapeType="1"/>
            </p:cNvSpPr>
            <p:nvPr/>
          </p:nvSpPr>
          <p:spPr bwMode="auto">
            <a:xfrm flipV="1">
              <a:off x="3873" y="3300"/>
              <a:ext cx="3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4" name="Line 18"/>
            <p:cNvSpPr>
              <a:spLocks noChangeShapeType="1"/>
            </p:cNvSpPr>
            <p:nvPr/>
          </p:nvSpPr>
          <p:spPr bwMode="auto">
            <a:xfrm flipV="1">
              <a:off x="3924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5" name="Line 19"/>
            <p:cNvSpPr>
              <a:spLocks noChangeShapeType="1"/>
            </p:cNvSpPr>
            <p:nvPr/>
          </p:nvSpPr>
          <p:spPr bwMode="auto">
            <a:xfrm flipV="1">
              <a:off x="3972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6" name="Line 20"/>
            <p:cNvSpPr>
              <a:spLocks noChangeShapeType="1"/>
            </p:cNvSpPr>
            <p:nvPr/>
          </p:nvSpPr>
          <p:spPr bwMode="auto">
            <a:xfrm flipV="1">
              <a:off x="4023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7" name="Line 21"/>
            <p:cNvSpPr>
              <a:spLocks noChangeShapeType="1"/>
            </p:cNvSpPr>
            <p:nvPr/>
          </p:nvSpPr>
          <p:spPr bwMode="auto">
            <a:xfrm flipV="1">
              <a:off x="4023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8" name="Line 22"/>
            <p:cNvSpPr>
              <a:spLocks noChangeShapeType="1"/>
            </p:cNvSpPr>
            <p:nvPr/>
          </p:nvSpPr>
          <p:spPr bwMode="auto">
            <a:xfrm flipV="1">
              <a:off x="4071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19" name="Line 23"/>
            <p:cNvSpPr>
              <a:spLocks noChangeShapeType="1"/>
            </p:cNvSpPr>
            <p:nvPr/>
          </p:nvSpPr>
          <p:spPr bwMode="auto">
            <a:xfrm flipV="1">
              <a:off x="4122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0" name="Line 24"/>
            <p:cNvSpPr>
              <a:spLocks noChangeShapeType="1"/>
            </p:cNvSpPr>
            <p:nvPr/>
          </p:nvSpPr>
          <p:spPr bwMode="auto">
            <a:xfrm flipV="1">
              <a:off x="4169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1" name="Line 25"/>
            <p:cNvSpPr>
              <a:spLocks noChangeShapeType="1"/>
            </p:cNvSpPr>
            <p:nvPr/>
          </p:nvSpPr>
          <p:spPr bwMode="auto">
            <a:xfrm flipV="1">
              <a:off x="4220" y="3300"/>
              <a:ext cx="0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2" name="Line 26"/>
            <p:cNvSpPr>
              <a:spLocks noChangeShapeType="1"/>
            </p:cNvSpPr>
            <p:nvPr/>
          </p:nvSpPr>
          <p:spPr bwMode="auto">
            <a:xfrm flipV="1">
              <a:off x="4268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3" name="Line 27"/>
            <p:cNvSpPr>
              <a:spLocks noChangeShapeType="1"/>
            </p:cNvSpPr>
            <p:nvPr/>
          </p:nvSpPr>
          <p:spPr bwMode="auto">
            <a:xfrm flipV="1">
              <a:off x="4268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4" name="Line 28"/>
            <p:cNvSpPr>
              <a:spLocks noChangeShapeType="1"/>
            </p:cNvSpPr>
            <p:nvPr/>
          </p:nvSpPr>
          <p:spPr bwMode="auto">
            <a:xfrm flipV="1">
              <a:off x="4318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5" name="Line 29"/>
            <p:cNvSpPr>
              <a:spLocks noChangeShapeType="1"/>
            </p:cNvSpPr>
            <p:nvPr/>
          </p:nvSpPr>
          <p:spPr bwMode="auto">
            <a:xfrm flipV="1">
              <a:off x="4366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6" name="Line 30"/>
            <p:cNvSpPr>
              <a:spLocks noChangeShapeType="1"/>
            </p:cNvSpPr>
            <p:nvPr/>
          </p:nvSpPr>
          <p:spPr bwMode="auto">
            <a:xfrm flipV="1">
              <a:off x="4416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7" name="Line 31"/>
            <p:cNvSpPr>
              <a:spLocks noChangeShapeType="1"/>
            </p:cNvSpPr>
            <p:nvPr/>
          </p:nvSpPr>
          <p:spPr bwMode="auto">
            <a:xfrm flipV="1">
              <a:off x="4465" y="3300"/>
              <a:ext cx="0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8" name="Line 32"/>
            <p:cNvSpPr>
              <a:spLocks noChangeShapeType="1"/>
            </p:cNvSpPr>
            <p:nvPr/>
          </p:nvSpPr>
          <p:spPr bwMode="auto">
            <a:xfrm flipV="1">
              <a:off x="4515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29" name="Line 33"/>
            <p:cNvSpPr>
              <a:spLocks noChangeShapeType="1"/>
            </p:cNvSpPr>
            <p:nvPr/>
          </p:nvSpPr>
          <p:spPr bwMode="auto">
            <a:xfrm flipV="1">
              <a:off x="4515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0" name="Line 34"/>
            <p:cNvSpPr>
              <a:spLocks noChangeShapeType="1"/>
            </p:cNvSpPr>
            <p:nvPr/>
          </p:nvSpPr>
          <p:spPr bwMode="auto">
            <a:xfrm flipV="1">
              <a:off x="4563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1" name="Line 35"/>
            <p:cNvSpPr>
              <a:spLocks noChangeShapeType="1"/>
            </p:cNvSpPr>
            <p:nvPr/>
          </p:nvSpPr>
          <p:spPr bwMode="auto">
            <a:xfrm flipV="1">
              <a:off x="4613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2" name="Line 36"/>
            <p:cNvSpPr>
              <a:spLocks noChangeShapeType="1"/>
            </p:cNvSpPr>
            <p:nvPr/>
          </p:nvSpPr>
          <p:spPr bwMode="auto">
            <a:xfrm flipV="1">
              <a:off x="4661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3" name="Line 37"/>
            <p:cNvSpPr>
              <a:spLocks noChangeShapeType="1"/>
            </p:cNvSpPr>
            <p:nvPr/>
          </p:nvSpPr>
          <p:spPr bwMode="auto">
            <a:xfrm flipV="1">
              <a:off x="4710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4" name="Line 38"/>
            <p:cNvSpPr>
              <a:spLocks noChangeShapeType="1"/>
            </p:cNvSpPr>
            <p:nvPr/>
          </p:nvSpPr>
          <p:spPr bwMode="auto">
            <a:xfrm flipV="1">
              <a:off x="4760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5" name="Line 39"/>
            <p:cNvSpPr>
              <a:spLocks noChangeShapeType="1"/>
            </p:cNvSpPr>
            <p:nvPr/>
          </p:nvSpPr>
          <p:spPr bwMode="auto">
            <a:xfrm flipV="1">
              <a:off x="4760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6" name="Line 40"/>
            <p:cNvSpPr>
              <a:spLocks noChangeShapeType="1"/>
            </p:cNvSpPr>
            <p:nvPr/>
          </p:nvSpPr>
          <p:spPr bwMode="auto">
            <a:xfrm flipV="1">
              <a:off x="4809" y="3300"/>
              <a:ext cx="0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7" name="Line 41"/>
            <p:cNvSpPr>
              <a:spLocks noChangeShapeType="1"/>
            </p:cNvSpPr>
            <p:nvPr/>
          </p:nvSpPr>
          <p:spPr bwMode="auto">
            <a:xfrm flipV="1">
              <a:off x="4858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8" name="Line 42"/>
            <p:cNvSpPr>
              <a:spLocks noChangeShapeType="1"/>
            </p:cNvSpPr>
            <p:nvPr/>
          </p:nvSpPr>
          <p:spPr bwMode="auto">
            <a:xfrm flipV="1">
              <a:off x="4908" y="3300"/>
              <a:ext cx="2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39" name="Line 43"/>
            <p:cNvSpPr>
              <a:spLocks noChangeShapeType="1"/>
            </p:cNvSpPr>
            <p:nvPr/>
          </p:nvSpPr>
          <p:spPr bwMode="auto">
            <a:xfrm flipV="1">
              <a:off x="4957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0" name="Line 44"/>
            <p:cNvSpPr>
              <a:spLocks noChangeShapeType="1"/>
            </p:cNvSpPr>
            <p:nvPr/>
          </p:nvSpPr>
          <p:spPr bwMode="auto">
            <a:xfrm flipV="1">
              <a:off x="5006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1" name="Line 45"/>
            <p:cNvSpPr>
              <a:spLocks noChangeShapeType="1"/>
            </p:cNvSpPr>
            <p:nvPr/>
          </p:nvSpPr>
          <p:spPr bwMode="auto">
            <a:xfrm flipV="1">
              <a:off x="5006" y="3284"/>
              <a:ext cx="1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2" name="Line 46"/>
            <p:cNvSpPr>
              <a:spLocks noChangeShapeType="1"/>
            </p:cNvSpPr>
            <p:nvPr/>
          </p:nvSpPr>
          <p:spPr bwMode="auto">
            <a:xfrm flipV="1">
              <a:off x="5055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3" name="Line 47"/>
            <p:cNvSpPr>
              <a:spLocks noChangeShapeType="1"/>
            </p:cNvSpPr>
            <p:nvPr/>
          </p:nvSpPr>
          <p:spPr bwMode="auto">
            <a:xfrm flipV="1">
              <a:off x="5104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4" name="Line 48"/>
            <p:cNvSpPr>
              <a:spLocks noChangeShapeType="1"/>
            </p:cNvSpPr>
            <p:nvPr/>
          </p:nvSpPr>
          <p:spPr bwMode="auto">
            <a:xfrm flipV="1">
              <a:off x="5154" y="3300"/>
              <a:ext cx="1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5" name="Line 49"/>
            <p:cNvSpPr>
              <a:spLocks noChangeShapeType="1"/>
            </p:cNvSpPr>
            <p:nvPr/>
          </p:nvSpPr>
          <p:spPr bwMode="auto">
            <a:xfrm flipV="1">
              <a:off x="5202" y="3300"/>
              <a:ext cx="3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6" name="Line 50"/>
            <p:cNvSpPr>
              <a:spLocks noChangeShapeType="1"/>
            </p:cNvSpPr>
            <p:nvPr/>
          </p:nvSpPr>
          <p:spPr bwMode="auto">
            <a:xfrm flipV="1">
              <a:off x="5250" y="3300"/>
              <a:ext cx="3" cy="1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7" name="Line 51"/>
            <p:cNvSpPr>
              <a:spLocks noChangeShapeType="1"/>
            </p:cNvSpPr>
            <p:nvPr/>
          </p:nvSpPr>
          <p:spPr bwMode="auto">
            <a:xfrm flipV="1">
              <a:off x="5250" y="3284"/>
              <a:ext cx="3" cy="3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48" name="Rectangle 52"/>
            <p:cNvSpPr>
              <a:spLocks noChangeArrowheads="1"/>
            </p:cNvSpPr>
            <p:nvPr/>
          </p:nvSpPr>
          <p:spPr bwMode="auto">
            <a:xfrm>
              <a:off x="3255" y="3350"/>
              <a:ext cx="52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de-DE" sz="1300"/>
            </a:p>
          </p:txBody>
        </p:sp>
        <p:sp>
          <p:nvSpPr>
            <p:cNvPr id="260149" name="Rectangle 53"/>
            <p:cNvSpPr>
              <a:spLocks noChangeArrowheads="1"/>
            </p:cNvSpPr>
            <p:nvPr/>
          </p:nvSpPr>
          <p:spPr bwMode="auto">
            <a:xfrm>
              <a:off x="3501" y="3350"/>
              <a:ext cx="52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5</a:t>
              </a:r>
              <a:endParaRPr lang="de-DE" sz="1300"/>
            </a:p>
          </p:txBody>
        </p:sp>
        <p:sp>
          <p:nvSpPr>
            <p:cNvPr id="260150" name="Rectangle 54"/>
            <p:cNvSpPr>
              <a:spLocks noChangeArrowheads="1"/>
            </p:cNvSpPr>
            <p:nvPr/>
          </p:nvSpPr>
          <p:spPr bwMode="auto">
            <a:xfrm>
              <a:off x="3717" y="3350"/>
              <a:ext cx="10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de-DE" sz="1300"/>
            </a:p>
          </p:txBody>
        </p:sp>
        <p:sp>
          <p:nvSpPr>
            <p:cNvPr id="260151" name="Rectangle 55"/>
            <p:cNvSpPr>
              <a:spLocks noChangeArrowheads="1"/>
            </p:cNvSpPr>
            <p:nvPr/>
          </p:nvSpPr>
          <p:spPr bwMode="auto">
            <a:xfrm>
              <a:off x="3962" y="3350"/>
              <a:ext cx="10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15</a:t>
              </a:r>
              <a:endParaRPr lang="de-DE" sz="1300"/>
            </a:p>
          </p:txBody>
        </p:sp>
        <p:sp>
          <p:nvSpPr>
            <p:cNvPr id="260152" name="Rectangle 56"/>
            <p:cNvSpPr>
              <a:spLocks noChangeArrowheads="1"/>
            </p:cNvSpPr>
            <p:nvPr/>
          </p:nvSpPr>
          <p:spPr bwMode="auto">
            <a:xfrm>
              <a:off x="4209" y="3350"/>
              <a:ext cx="10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20</a:t>
              </a:r>
              <a:endParaRPr lang="de-DE" sz="1300"/>
            </a:p>
          </p:txBody>
        </p:sp>
        <p:sp>
          <p:nvSpPr>
            <p:cNvPr id="260153" name="Rectangle 57"/>
            <p:cNvSpPr>
              <a:spLocks noChangeArrowheads="1"/>
            </p:cNvSpPr>
            <p:nvPr/>
          </p:nvSpPr>
          <p:spPr bwMode="auto">
            <a:xfrm>
              <a:off x="4454" y="3350"/>
              <a:ext cx="10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25</a:t>
              </a:r>
              <a:endParaRPr lang="de-DE" sz="1300"/>
            </a:p>
          </p:txBody>
        </p:sp>
        <p:sp>
          <p:nvSpPr>
            <p:cNvPr id="260154" name="Rectangle 58"/>
            <p:cNvSpPr>
              <a:spLocks noChangeArrowheads="1"/>
            </p:cNvSpPr>
            <p:nvPr/>
          </p:nvSpPr>
          <p:spPr bwMode="auto">
            <a:xfrm>
              <a:off x="4700" y="3350"/>
              <a:ext cx="10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de-DE" sz="1300"/>
            </a:p>
          </p:txBody>
        </p:sp>
        <p:sp>
          <p:nvSpPr>
            <p:cNvPr id="260155" name="Rectangle 59"/>
            <p:cNvSpPr>
              <a:spLocks noChangeArrowheads="1"/>
            </p:cNvSpPr>
            <p:nvPr/>
          </p:nvSpPr>
          <p:spPr bwMode="auto">
            <a:xfrm>
              <a:off x="4946" y="3350"/>
              <a:ext cx="10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35</a:t>
              </a:r>
              <a:endParaRPr lang="de-DE" sz="1300"/>
            </a:p>
          </p:txBody>
        </p:sp>
        <p:sp>
          <p:nvSpPr>
            <p:cNvPr id="260156" name="Rectangle 60"/>
            <p:cNvSpPr>
              <a:spLocks noChangeArrowheads="1"/>
            </p:cNvSpPr>
            <p:nvPr/>
          </p:nvSpPr>
          <p:spPr bwMode="auto">
            <a:xfrm>
              <a:off x="5193" y="3350"/>
              <a:ext cx="103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de-DE" sz="1300"/>
            </a:p>
          </p:txBody>
        </p:sp>
        <p:sp>
          <p:nvSpPr>
            <p:cNvPr id="260157" name="Rectangle 61"/>
            <p:cNvSpPr>
              <a:spLocks noChangeArrowheads="1"/>
            </p:cNvSpPr>
            <p:nvPr/>
          </p:nvSpPr>
          <p:spPr bwMode="auto">
            <a:xfrm>
              <a:off x="4098" y="3500"/>
              <a:ext cx="41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400" b="1">
                  <a:solidFill>
                    <a:srgbClr val="000000"/>
                  </a:solidFill>
                  <a:latin typeface="Arial" charset="0"/>
                </a:rPr>
                <a:t>strain, %</a:t>
              </a:r>
              <a:endParaRPr lang="de-DE" sz="1400"/>
            </a:p>
          </p:txBody>
        </p:sp>
        <p:sp>
          <p:nvSpPr>
            <p:cNvPr id="260158" name="Line 62"/>
            <p:cNvSpPr>
              <a:spLocks noChangeShapeType="1"/>
            </p:cNvSpPr>
            <p:nvPr/>
          </p:nvSpPr>
          <p:spPr bwMode="auto">
            <a:xfrm flipV="1">
              <a:off x="3284" y="2074"/>
              <a:ext cx="1" cy="12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59" name="Line 63"/>
            <p:cNvSpPr>
              <a:spLocks noChangeShapeType="1"/>
            </p:cNvSpPr>
            <p:nvPr/>
          </p:nvSpPr>
          <p:spPr bwMode="auto">
            <a:xfrm>
              <a:off x="3284" y="3314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0" name="Line 64"/>
            <p:cNvSpPr>
              <a:spLocks noChangeShapeType="1"/>
            </p:cNvSpPr>
            <p:nvPr/>
          </p:nvSpPr>
          <p:spPr bwMode="auto">
            <a:xfrm>
              <a:off x="3284" y="3288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1" name="Line 65"/>
            <p:cNvSpPr>
              <a:spLocks noChangeShapeType="1"/>
            </p:cNvSpPr>
            <p:nvPr/>
          </p:nvSpPr>
          <p:spPr bwMode="auto">
            <a:xfrm>
              <a:off x="3284" y="325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2" name="Line 66"/>
            <p:cNvSpPr>
              <a:spLocks noChangeShapeType="1"/>
            </p:cNvSpPr>
            <p:nvPr/>
          </p:nvSpPr>
          <p:spPr bwMode="auto">
            <a:xfrm>
              <a:off x="3284" y="3231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3" name="Line 67"/>
            <p:cNvSpPr>
              <a:spLocks noChangeShapeType="1"/>
            </p:cNvSpPr>
            <p:nvPr/>
          </p:nvSpPr>
          <p:spPr bwMode="auto">
            <a:xfrm>
              <a:off x="3284" y="3205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4" name="Line 68"/>
            <p:cNvSpPr>
              <a:spLocks noChangeShapeType="1"/>
            </p:cNvSpPr>
            <p:nvPr/>
          </p:nvSpPr>
          <p:spPr bwMode="auto">
            <a:xfrm>
              <a:off x="3284" y="3177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5" name="Line 69"/>
            <p:cNvSpPr>
              <a:spLocks noChangeShapeType="1"/>
            </p:cNvSpPr>
            <p:nvPr/>
          </p:nvSpPr>
          <p:spPr bwMode="auto">
            <a:xfrm>
              <a:off x="3284" y="3177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6" name="Line 70"/>
            <p:cNvSpPr>
              <a:spLocks noChangeShapeType="1"/>
            </p:cNvSpPr>
            <p:nvPr/>
          </p:nvSpPr>
          <p:spPr bwMode="auto">
            <a:xfrm>
              <a:off x="3284" y="314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7" name="Line 71"/>
            <p:cNvSpPr>
              <a:spLocks noChangeShapeType="1"/>
            </p:cNvSpPr>
            <p:nvPr/>
          </p:nvSpPr>
          <p:spPr bwMode="auto">
            <a:xfrm>
              <a:off x="3284" y="3123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8" name="Line 72"/>
            <p:cNvSpPr>
              <a:spLocks noChangeShapeType="1"/>
            </p:cNvSpPr>
            <p:nvPr/>
          </p:nvSpPr>
          <p:spPr bwMode="auto">
            <a:xfrm>
              <a:off x="3284" y="3094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69" name="Line 73"/>
            <p:cNvSpPr>
              <a:spLocks noChangeShapeType="1"/>
            </p:cNvSpPr>
            <p:nvPr/>
          </p:nvSpPr>
          <p:spPr bwMode="auto">
            <a:xfrm>
              <a:off x="3284" y="3065"/>
              <a:ext cx="17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0" name="Line 74"/>
            <p:cNvSpPr>
              <a:spLocks noChangeShapeType="1"/>
            </p:cNvSpPr>
            <p:nvPr/>
          </p:nvSpPr>
          <p:spPr bwMode="auto">
            <a:xfrm>
              <a:off x="3284" y="303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1" name="Line 75"/>
            <p:cNvSpPr>
              <a:spLocks noChangeShapeType="1"/>
            </p:cNvSpPr>
            <p:nvPr/>
          </p:nvSpPr>
          <p:spPr bwMode="auto">
            <a:xfrm>
              <a:off x="3284" y="3039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2" name="Line 76"/>
            <p:cNvSpPr>
              <a:spLocks noChangeShapeType="1"/>
            </p:cNvSpPr>
            <p:nvPr/>
          </p:nvSpPr>
          <p:spPr bwMode="auto">
            <a:xfrm>
              <a:off x="3284" y="3012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3" name="Line 77"/>
            <p:cNvSpPr>
              <a:spLocks noChangeShapeType="1"/>
            </p:cNvSpPr>
            <p:nvPr/>
          </p:nvSpPr>
          <p:spPr bwMode="auto">
            <a:xfrm>
              <a:off x="3284" y="2983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4" name="Line 78"/>
            <p:cNvSpPr>
              <a:spLocks noChangeShapeType="1"/>
            </p:cNvSpPr>
            <p:nvPr/>
          </p:nvSpPr>
          <p:spPr bwMode="auto">
            <a:xfrm>
              <a:off x="3284" y="2956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5" name="Line 79"/>
            <p:cNvSpPr>
              <a:spLocks noChangeShapeType="1"/>
            </p:cNvSpPr>
            <p:nvPr/>
          </p:nvSpPr>
          <p:spPr bwMode="auto">
            <a:xfrm>
              <a:off x="3284" y="292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6" name="Line 80"/>
            <p:cNvSpPr>
              <a:spLocks noChangeShapeType="1"/>
            </p:cNvSpPr>
            <p:nvPr/>
          </p:nvSpPr>
          <p:spPr bwMode="auto">
            <a:xfrm>
              <a:off x="3284" y="2901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7" name="Line 81"/>
            <p:cNvSpPr>
              <a:spLocks noChangeShapeType="1"/>
            </p:cNvSpPr>
            <p:nvPr/>
          </p:nvSpPr>
          <p:spPr bwMode="auto">
            <a:xfrm>
              <a:off x="3284" y="2901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8" name="Line 82"/>
            <p:cNvSpPr>
              <a:spLocks noChangeShapeType="1"/>
            </p:cNvSpPr>
            <p:nvPr/>
          </p:nvSpPr>
          <p:spPr bwMode="auto">
            <a:xfrm>
              <a:off x="3284" y="2873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79" name="Line 83"/>
            <p:cNvSpPr>
              <a:spLocks noChangeShapeType="1"/>
            </p:cNvSpPr>
            <p:nvPr/>
          </p:nvSpPr>
          <p:spPr bwMode="auto">
            <a:xfrm>
              <a:off x="3284" y="2847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0" name="Line 84"/>
            <p:cNvSpPr>
              <a:spLocks noChangeShapeType="1"/>
            </p:cNvSpPr>
            <p:nvPr/>
          </p:nvSpPr>
          <p:spPr bwMode="auto">
            <a:xfrm>
              <a:off x="3284" y="2817"/>
              <a:ext cx="17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1" name="Line 85"/>
            <p:cNvSpPr>
              <a:spLocks noChangeShapeType="1"/>
            </p:cNvSpPr>
            <p:nvPr/>
          </p:nvSpPr>
          <p:spPr bwMode="auto">
            <a:xfrm>
              <a:off x="3284" y="2790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2" name="Line 86"/>
            <p:cNvSpPr>
              <a:spLocks noChangeShapeType="1"/>
            </p:cNvSpPr>
            <p:nvPr/>
          </p:nvSpPr>
          <p:spPr bwMode="auto">
            <a:xfrm>
              <a:off x="3284" y="2763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3" name="Line 87"/>
            <p:cNvSpPr>
              <a:spLocks noChangeShapeType="1"/>
            </p:cNvSpPr>
            <p:nvPr/>
          </p:nvSpPr>
          <p:spPr bwMode="auto">
            <a:xfrm>
              <a:off x="3284" y="2763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4" name="Line 88"/>
            <p:cNvSpPr>
              <a:spLocks noChangeShapeType="1"/>
            </p:cNvSpPr>
            <p:nvPr/>
          </p:nvSpPr>
          <p:spPr bwMode="auto">
            <a:xfrm>
              <a:off x="3284" y="2735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5" name="Line 89"/>
            <p:cNvSpPr>
              <a:spLocks noChangeShapeType="1"/>
            </p:cNvSpPr>
            <p:nvPr/>
          </p:nvSpPr>
          <p:spPr bwMode="auto">
            <a:xfrm>
              <a:off x="3284" y="2707"/>
              <a:ext cx="17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6" name="Line 90"/>
            <p:cNvSpPr>
              <a:spLocks noChangeShapeType="1"/>
            </p:cNvSpPr>
            <p:nvPr/>
          </p:nvSpPr>
          <p:spPr bwMode="auto">
            <a:xfrm>
              <a:off x="3284" y="2681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7" name="Line 91"/>
            <p:cNvSpPr>
              <a:spLocks noChangeShapeType="1"/>
            </p:cNvSpPr>
            <p:nvPr/>
          </p:nvSpPr>
          <p:spPr bwMode="auto">
            <a:xfrm>
              <a:off x="3284" y="2652"/>
              <a:ext cx="17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8" name="Line 92"/>
            <p:cNvSpPr>
              <a:spLocks noChangeShapeType="1"/>
            </p:cNvSpPr>
            <p:nvPr/>
          </p:nvSpPr>
          <p:spPr bwMode="auto">
            <a:xfrm>
              <a:off x="3284" y="2624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89" name="Line 93"/>
            <p:cNvSpPr>
              <a:spLocks noChangeShapeType="1"/>
            </p:cNvSpPr>
            <p:nvPr/>
          </p:nvSpPr>
          <p:spPr bwMode="auto">
            <a:xfrm>
              <a:off x="3284" y="2624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0" name="Line 94"/>
            <p:cNvSpPr>
              <a:spLocks noChangeShapeType="1"/>
            </p:cNvSpPr>
            <p:nvPr/>
          </p:nvSpPr>
          <p:spPr bwMode="auto">
            <a:xfrm>
              <a:off x="3284" y="2598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1" name="Line 95"/>
            <p:cNvSpPr>
              <a:spLocks noChangeShapeType="1"/>
            </p:cNvSpPr>
            <p:nvPr/>
          </p:nvSpPr>
          <p:spPr bwMode="auto">
            <a:xfrm>
              <a:off x="3284" y="2570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2" name="Line 96"/>
            <p:cNvSpPr>
              <a:spLocks noChangeShapeType="1"/>
            </p:cNvSpPr>
            <p:nvPr/>
          </p:nvSpPr>
          <p:spPr bwMode="auto">
            <a:xfrm>
              <a:off x="3284" y="2542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3" name="Line 97"/>
            <p:cNvSpPr>
              <a:spLocks noChangeShapeType="1"/>
            </p:cNvSpPr>
            <p:nvPr/>
          </p:nvSpPr>
          <p:spPr bwMode="auto">
            <a:xfrm>
              <a:off x="3284" y="2515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4" name="Line 98"/>
            <p:cNvSpPr>
              <a:spLocks noChangeShapeType="1"/>
            </p:cNvSpPr>
            <p:nvPr/>
          </p:nvSpPr>
          <p:spPr bwMode="auto">
            <a:xfrm>
              <a:off x="3284" y="2487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5" name="Line 99"/>
            <p:cNvSpPr>
              <a:spLocks noChangeShapeType="1"/>
            </p:cNvSpPr>
            <p:nvPr/>
          </p:nvSpPr>
          <p:spPr bwMode="auto">
            <a:xfrm>
              <a:off x="3284" y="2487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6" name="Line 100"/>
            <p:cNvSpPr>
              <a:spLocks noChangeShapeType="1"/>
            </p:cNvSpPr>
            <p:nvPr/>
          </p:nvSpPr>
          <p:spPr bwMode="auto">
            <a:xfrm>
              <a:off x="3284" y="245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7" name="Line 101"/>
            <p:cNvSpPr>
              <a:spLocks noChangeShapeType="1"/>
            </p:cNvSpPr>
            <p:nvPr/>
          </p:nvSpPr>
          <p:spPr bwMode="auto">
            <a:xfrm>
              <a:off x="3284" y="2432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8" name="Line 102"/>
            <p:cNvSpPr>
              <a:spLocks noChangeShapeType="1"/>
            </p:cNvSpPr>
            <p:nvPr/>
          </p:nvSpPr>
          <p:spPr bwMode="auto">
            <a:xfrm>
              <a:off x="3284" y="2404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199" name="Line 103"/>
            <p:cNvSpPr>
              <a:spLocks noChangeShapeType="1"/>
            </p:cNvSpPr>
            <p:nvPr/>
          </p:nvSpPr>
          <p:spPr bwMode="auto">
            <a:xfrm>
              <a:off x="3284" y="2377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0" name="Line 104"/>
            <p:cNvSpPr>
              <a:spLocks noChangeShapeType="1"/>
            </p:cNvSpPr>
            <p:nvPr/>
          </p:nvSpPr>
          <p:spPr bwMode="auto">
            <a:xfrm>
              <a:off x="3284" y="234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1" name="Line 105"/>
            <p:cNvSpPr>
              <a:spLocks noChangeShapeType="1"/>
            </p:cNvSpPr>
            <p:nvPr/>
          </p:nvSpPr>
          <p:spPr bwMode="auto">
            <a:xfrm>
              <a:off x="3284" y="2349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2" name="Line 106"/>
            <p:cNvSpPr>
              <a:spLocks noChangeShapeType="1"/>
            </p:cNvSpPr>
            <p:nvPr/>
          </p:nvSpPr>
          <p:spPr bwMode="auto">
            <a:xfrm>
              <a:off x="3284" y="2322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3" name="Line 107"/>
            <p:cNvSpPr>
              <a:spLocks noChangeShapeType="1"/>
            </p:cNvSpPr>
            <p:nvPr/>
          </p:nvSpPr>
          <p:spPr bwMode="auto">
            <a:xfrm>
              <a:off x="3284" y="2294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4" name="Line 108"/>
            <p:cNvSpPr>
              <a:spLocks noChangeShapeType="1"/>
            </p:cNvSpPr>
            <p:nvPr/>
          </p:nvSpPr>
          <p:spPr bwMode="auto">
            <a:xfrm>
              <a:off x="3284" y="2267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5" name="Line 109"/>
            <p:cNvSpPr>
              <a:spLocks noChangeShapeType="1"/>
            </p:cNvSpPr>
            <p:nvPr/>
          </p:nvSpPr>
          <p:spPr bwMode="auto">
            <a:xfrm>
              <a:off x="3284" y="2240"/>
              <a:ext cx="17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6" name="Line 110"/>
            <p:cNvSpPr>
              <a:spLocks noChangeShapeType="1"/>
            </p:cNvSpPr>
            <p:nvPr/>
          </p:nvSpPr>
          <p:spPr bwMode="auto">
            <a:xfrm>
              <a:off x="3284" y="2211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7" name="Line 111"/>
            <p:cNvSpPr>
              <a:spLocks noChangeShapeType="1"/>
            </p:cNvSpPr>
            <p:nvPr/>
          </p:nvSpPr>
          <p:spPr bwMode="auto">
            <a:xfrm>
              <a:off x="3284" y="2211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8" name="Line 112"/>
            <p:cNvSpPr>
              <a:spLocks noChangeShapeType="1"/>
            </p:cNvSpPr>
            <p:nvPr/>
          </p:nvSpPr>
          <p:spPr bwMode="auto">
            <a:xfrm>
              <a:off x="3284" y="2184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09" name="Line 113"/>
            <p:cNvSpPr>
              <a:spLocks noChangeShapeType="1"/>
            </p:cNvSpPr>
            <p:nvPr/>
          </p:nvSpPr>
          <p:spPr bwMode="auto">
            <a:xfrm>
              <a:off x="3284" y="2156"/>
              <a:ext cx="17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10" name="Line 114"/>
            <p:cNvSpPr>
              <a:spLocks noChangeShapeType="1"/>
            </p:cNvSpPr>
            <p:nvPr/>
          </p:nvSpPr>
          <p:spPr bwMode="auto">
            <a:xfrm>
              <a:off x="3284" y="2129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11" name="Line 115"/>
            <p:cNvSpPr>
              <a:spLocks noChangeShapeType="1"/>
            </p:cNvSpPr>
            <p:nvPr/>
          </p:nvSpPr>
          <p:spPr bwMode="auto">
            <a:xfrm>
              <a:off x="3284" y="2101"/>
              <a:ext cx="17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12" name="Line 116"/>
            <p:cNvSpPr>
              <a:spLocks noChangeShapeType="1"/>
            </p:cNvSpPr>
            <p:nvPr/>
          </p:nvSpPr>
          <p:spPr bwMode="auto">
            <a:xfrm>
              <a:off x="3284" y="2074"/>
              <a:ext cx="1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13" name="Line 117"/>
            <p:cNvSpPr>
              <a:spLocks noChangeShapeType="1"/>
            </p:cNvSpPr>
            <p:nvPr/>
          </p:nvSpPr>
          <p:spPr bwMode="auto">
            <a:xfrm>
              <a:off x="3284" y="2074"/>
              <a:ext cx="3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14" name="Rectangle 118"/>
            <p:cNvSpPr>
              <a:spLocks noChangeArrowheads="1"/>
            </p:cNvSpPr>
            <p:nvPr/>
          </p:nvSpPr>
          <p:spPr bwMode="auto">
            <a:xfrm>
              <a:off x="3188" y="3256"/>
              <a:ext cx="51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de-DE" sz="1300"/>
            </a:p>
          </p:txBody>
        </p:sp>
        <p:sp>
          <p:nvSpPr>
            <p:cNvPr id="260215" name="Rectangle 119"/>
            <p:cNvSpPr>
              <a:spLocks noChangeArrowheads="1"/>
            </p:cNvSpPr>
            <p:nvPr/>
          </p:nvSpPr>
          <p:spPr bwMode="auto">
            <a:xfrm>
              <a:off x="3067" y="2981"/>
              <a:ext cx="155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de-DE" sz="1300"/>
            </a:p>
          </p:txBody>
        </p:sp>
        <p:sp>
          <p:nvSpPr>
            <p:cNvPr id="260216" name="Rectangle 120"/>
            <p:cNvSpPr>
              <a:spLocks noChangeArrowheads="1"/>
            </p:cNvSpPr>
            <p:nvPr/>
          </p:nvSpPr>
          <p:spPr bwMode="auto">
            <a:xfrm>
              <a:off x="3067" y="2703"/>
              <a:ext cx="155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200</a:t>
              </a:r>
              <a:endParaRPr lang="de-DE" sz="1300"/>
            </a:p>
          </p:txBody>
        </p:sp>
        <p:sp>
          <p:nvSpPr>
            <p:cNvPr id="260217" name="Rectangle 121"/>
            <p:cNvSpPr>
              <a:spLocks noChangeArrowheads="1"/>
            </p:cNvSpPr>
            <p:nvPr/>
          </p:nvSpPr>
          <p:spPr bwMode="auto">
            <a:xfrm>
              <a:off x="3067" y="2427"/>
              <a:ext cx="155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300</a:t>
              </a:r>
              <a:endParaRPr lang="de-DE" sz="1300"/>
            </a:p>
          </p:txBody>
        </p:sp>
        <p:sp>
          <p:nvSpPr>
            <p:cNvPr id="260218" name="Rectangle 122"/>
            <p:cNvSpPr>
              <a:spLocks noChangeArrowheads="1"/>
            </p:cNvSpPr>
            <p:nvPr/>
          </p:nvSpPr>
          <p:spPr bwMode="auto">
            <a:xfrm>
              <a:off x="3067" y="2152"/>
              <a:ext cx="155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95363"/>
              <a:r>
                <a:rPr lang="de-DE" sz="1300" b="1">
                  <a:solidFill>
                    <a:srgbClr val="000000"/>
                  </a:solidFill>
                  <a:latin typeface="Arial" charset="0"/>
                </a:rPr>
                <a:t>400</a:t>
              </a:r>
              <a:endParaRPr lang="de-DE" sz="1300"/>
            </a:p>
          </p:txBody>
        </p:sp>
        <p:sp>
          <p:nvSpPr>
            <p:cNvPr id="260219" name="Rectangle 123"/>
            <p:cNvSpPr>
              <a:spLocks noChangeArrowheads="1"/>
            </p:cNvSpPr>
            <p:nvPr/>
          </p:nvSpPr>
          <p:spPr bwMode="auto">
            <a:xfrm rot="-5400000">
              <a:off x="2367" y="2629"/>
              <a:ext cx="1114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995363"/>
              <a:r>
                <a:rPr lang="de-DE" sz="1400" b="1">
                  <a:solidFill>
                    <a:srgbClr val="000000"/>
                  </a:solidFill>
                  <a:latin typeface="Arial" charset="0"/>
                </a:rPr>
                <a:t>stress,  MPa</a:t>
              </a:r>
              <a:endParaRPr lang="de-DE" sz="1400"/>
            </a:p>
          </p:txBody>
        </p:sp>
        <p:sp>
          <p:nvSpPr>
            <p:cNvPr id="260220" name="Freeform 124"/>
            <p:cNvSpPr>
              <a:spLocks/>
            </p:cNvSpPr>
            <p:nvPr/>
          </p:nvSpPr>
          <p:spPr bwMode="auto">
            <a:xfrm>
              <a:off x="3285" y="2410"/>
              <a:ext cx="609" cy="902"/>
            </a:xfrm>
            <a:custGeom>
              <a:avLst/>
              <a:gdLst/>
              <a:ahLst/>
              <a:cxnLst>
                <a:cxn ang="0">
                  <a:pos x="1" y="5292"/>
                </a:cxn>
                <a:cxn ang="0">
                  <a:pos x="3" y="5136"/>
                </a:cxn>
                <a:cxn ang="0">
                  <a:pos x="4" y="4958"/>
                </a:cxn>
                <a:cxn ang="0">
                  <a:pos x="5" y="4780"/>
                </a:cxn>
                <a:cxn ang="0">
                  <a:pos x="7" y="4549"/>
                </a:cxn>
                <a:cxn ang="0">
                  <a:pos x="10" y="4237"/>
                </a:cxn>
                <a:cxn ang="0">
                  <a:pos x="11" y="4030"/>
                </a:cxn>
                <a:cxn ang="0">
                  <a:pos x="13" y="3794"/>
                </a:cxn>
                <a:cxn ang="0">
                  <a:pos x="16" y="3537"/>
                </a:cxn>
                <a:cxn ang="0">
                  <a:pos x="18" y="3297"/>
                </a:cxn>
                <a:cxn ang="0">
                  <a:pos x="20" y="3069"/>
                </a:cxn>
                <a:cxn ang="0">
                  <a:pos x="23" y="2836"/>
                </a:cxn>
                <a:cxn ang="0">
                  <a:pos x="26" y="2664"/>
                </a:cxn>
                <a:cxn ang="0">
                  <a:pos x="29" y="2468"/>
                </a:cxn>
                <a:cxn ang="0">
                  <a:pos x="33" y="2292"/>
                </a:cxn>
                <a:cxn ang="0">
                  <a:pos x="40" y="2147"/>
                </a:cxn>
                <a:cxn ang="0">
                  <a:pos x="52" y="2048"/>
                </a:cxn>
                <a:cxn ang="0">
                  <a:pos x="68" y="1977"/>
                </a:cxn>
                <a:cxn ang="0">
                  <a:pos x="84" y="1937"/>
                </a:cxn>
                <a:cxn ang="0">
                  <a:pos x="99" y="1907"/>
                </a:cxn>
                <a:cxn ang="0">
                  <a:pos x="115" y="1882"/>
                </a:cxn>
                <a:cxn ang="0">
                  <a:pos x="126" y="1865"/>
                </a:cxn>
                <a:cxn ang="0">
                  <a:pos x="144" y="1840"/>
                </a:cxn>
                <a:cxn ang="0">
                  <a:pos x="159" y="1815"/>
                </a:cxn>
                <a:cxn ang="0">
                  <a:pos x="173" y="1799"/>
                </a:cxn>
                <a:cxn ang="0">
                  <a:pos x="188" y="1775"/>
                </a:cxn>
                <a:cxn ang="0">
                  <a:pos x="205" y="1751"/>
                </a:cxn>
                <a:cxn ang="0">
                  <a:pos x="217" y="1734"/>
                </a:cxn>
                <a:cxn ang="0">
                  <a:pos x="233" y="1714"/>
                </a:cxn>
                <a:cxn ang="0">
                  <a:pos x="247" y="1690"/>
                </a:cxn>
                <a:cxn ang="0">
                  <a:pos x="262" y="1669"/>
                </a:cxn>
                <a:cxn ang="0">
                  <a:pos x="289" y="1633"/>
                </a:cxn>
                <a:cxn ang="0">
                  <a:pos x="307" y="1552"/>
                </a:cxn>
                <a:cxn ang="0">
                  <a:pos x="380" y="1406"/>
                </a:cxn>
                <a:cxn ang="0">
                  <a:pos x="545" y="1183"/>
                </a:cxn>
                <a:cxn ang="0">
                  <a:pos x="712" y="1007"/>
                </a:cxn>
                <a:cxn ang="0">
                  <a:pos x="878" y="855"/>
                </a:cxn>
                <a:cxn ang="0">
                  <a:pos x="1043" y="729"/>
                </a:cxn>
                <a:cxn ang="0">
                  <a:pos x="1171" y="639"/>
                </a:cxn>
                <a:cxn ang="0">
                  <a:pos x="1317" y="544"/>
                </a:cxn>
                <a:cxn ang="0">
                  <a:pos x="1481" y="449"/>
                </a:cxn>
                <a:cxn ang="0">
                  <a:pos x="1627" y="374"/>
                </a:cxn>
                <a:cxn ang="0">
                  <a:pos x="1774" y="311"/>
                </a:cxn>
                <a:cxn ang="0">
                  <a:pos x="1922" y="249"/>
                </a:cxn>
                <a:cxn ang="0">
                  <a:pos x="2070" y="192"/>
                </a:cxn>
                <a:cxn ang="0">
                  <a:pos x="2184" y="155"/>
                </a:cxn>
                <a:cxn ang="0">
                  <a:pos x="2333" y="111"/>
                </a:cxn>
                <a:cxn ang="0">
                  <a:pos x="2503" y="64"/>
                </a:cxn>
                <a:cxn ang="0">
                  <a:pos x="2656" y="30"/>
                </a:cxn>
                <a:cxn ang="0">
                  <a:pos x="2811" y="0"/>
                </a:cxn>
              </a:cxnLst>
              <a:rect l="0" t="0" r="r" b="b"/>
              <a:pathLst>
                <a:path w="2811" h="5366">
                  <a:moveTo>
                    <a:pt x="0" y="5366"/>
                  </a:moveTo>
                  <a:lnTo>
                    <a:pt x="0" y="5319"/>
                  </a:lnTo>
                  <a:lnTo>
                    <a:pt x="1" y="5292"/>
                  </a:lnTo>
                  <a:lnTo>
                    <a:pt x="0" y="5255"/>
                  </a:lnTo>
                  <a:lnTo>
                    <a:pt x="1" y="5187"/>
                  </a:lnTo>
                  <a:lnTo>
                    <a:pt x="3" y="5136"/>
                  </a:lnTo>
                  <a:lnTo>
                    <a:pt x="3" y="5075"/>
                  </a:lnTo>
                  <a:lnTo>
                    <a:pt x="3" y="4984"/>
                  </a:lnTo>
                  <a:lnTo>
                    <a:pt x="4" y="4958"/>
                  </a:lnTo>
                  <a:lnTo>
                    <a:pt x="4" y="4930"/>
                  </a:lnTo>
                  <a:lnTo>
                    <a:pt x="5" y="4866"/>
                  </a:lnTo>
                  <a:lnTo>
                    <a:pt x="5" y="4780"/>
                  </a:lnTo>
                  <a:lnTo>
                    <a:pt x="6" y="4690"/>
                  </a:lnTo>
                  <a:lnTo>
                    <a:pt x="6" y="4623"/>
                  </a:lnTo>
                  <a:lnTo>
                    <a:pt x="7" y="4549"/>
                  </a:lnTo>
                  <a:lnTo>
                    <a:pt x="8" y="4443"/>
                  </a:lnTo>
                  <a:lnTo>
                    <a:pt x="8" y="4365"/>
                  </a:lnTo>
                  <a:lnTo>
                    <a:pt x="10" y="4237"/>
                  </a:lnTo>
                  <a:lnTo>
                    <a:pt x="11" y="4186"/>
                  </a:lnTo>
                  <a:lnTo>
                    <a:pt x="10" y="4094"/>
                  </a:lnTo>
                  <a:lnTo>
                    <a:pt x="11" y="4030"/>
                  </a:lnTo>
                  <a:lnTo>
                    <a:pt x="12" y="3949"/>
                  </a:lnTo>
                  <a:lnTo>
                    <a:pt x="13" y="3854"/>
                  </a:lnTo>
                  <a:lnTo>
                    <a:pt x="13" y="3794"/>
                  </a:lnTo>
                  <a:lnTo>
                    <a:pt x="14" y="3716"/>
                  </a:lnTo>
                  <a:lnTo>
                    <a:pt x="15" y="3621"/>
                  </a:lnTo>
                  <a:lnTo>
                    <a:pt x="16" y="3537"/>
                  </a:lnTo>
                  <a:lnTo>
                    <a:pt x="16" y="3449"/>
                  </a:lnTo>
                  <a:lnTo>
                    <a:pt x="17" y="3391"/>
                  </a:lnTo>
                  <a:lnTo>
                    <a:pt x="18" y="3297"/>
                  </a:lnTo>
                  <a:lnTo>
                    <a:pt x="18" y="3246"/>
                  </a:lnTo>
                  <a:lnTo>
                    <a:pt x="19" y="3120"/>
                  </a:lnTo>
                  <a:lnTo>
                    <a:pt x="20" y="3069"/>
                  </a:lnTo>
                  <a:lnTo>
                    <a:pt x="22" y="2976"/>
                  </a:lnTo>
                  <a:lnTo>
                    <a:pt x="23" y="2921"/>
                  </a:lnTo>
                  <a:lnTo>
                    <a:pt x="23" y="2836"/>
                  </a:lnTo>
                  <a:lnTo>
                    <a:pt x="24" y="2803"/>
                  </a:lnTo>
                  <a:lnTo>
                    <a:pt x="25" y="2718"/>
                  </a:lnTo>
                  <a:lnTo>
                    <a:pt x="26" y="2664"/>
                  </a:lnTo>
                  <a:lnTo>
                    <a:pt x="27" y="2603"/>
                  </a:lnTo>
                  <a:lnTo>
                    <a:pt x="28" y="2529"/>
                  </a:lnTo>
                  <a:lnTo>
                    <a:pt x="29" y="2468"/>
                  </a:lnTo>
                  <a:lnTo>
                    <a:pt x="30" y="2394"/>
                  </a:lnTo>
                  <a:lnTo>
                    <a:pt x="31" y="2343"/>
                  </a:lnTo>
                  <a:lnTo>
                    <a:pt x="33" y="2292"/>
                  </a:lnTo>
                  <a:lnTo>
                    <a:pt x="36" y="2224"/>
                  </a:lnTo>
                  <a:lnTo>
                    <a:pt x="38" y="2184"/>
                  </a:lnTo>
                  <a:lnTo>
                    <a:pt x="40" y="2147"/>
                  </a:lnTo>
                  <a:lnTo>
                    <a:pt x="44" y="2113"/>
                  </a:lnTo>
                  <a:lnTo>
                    <a:pt x="49" y="2073"/>
                  </a:lnTo>
                  <a:lnTo>
                    <a:pt x="52" y="2048"/>
                  </a:lnTo>
                  <a:lnTo>
                    <a:pt x="56" y="2025"/>
                  </a:lnTo>
                  <a:lnTo>
                    <a:pt x="63" y="1997"/>
                  </a:lnTo>
                  <a:lnTo>
                    <a:pt x="68" y="1977"/>
                  </a:lnTo>
                  <a:lnTo>
                    <a:pt x="72" y="1961"/>
                  </a:lnTo>
                  <a:lnTo>
                    <a:pt x="77" y="1951"/>
                  </a:lnTo>
                  <a:lnTo>
                    <a:pt x="84" y="1937"/>
                  </a:lnTo>
                  <a:lnTo>
                    <a:pt x="88" y="1923"/>
                  </a:lnTo>
                  <a:lnTo>
                    <a:pt x="93" y="1916"/>
                  </a:lnTo>
                  <a:lnTo>
                    <a:pt x="99" y="1907"/>
                  </a:lnTo>
                  <a:lnTo>
                    <a:pt x="105" y="1900"/>
                  </a:lnTo>
                  <a:lnTo>
                    <a:pt x="110" y="1889"/>
                  </a:lnTo>
                  <a:lnTo>
                    <a:pt x="115" y="1882"/>
                  </a:lnTo>
                  <a:lnTo>
                    <a:pt x="118" y="1880"/>
                  </a:lnTo>
                  <a:lnTo>
                    <a:pt x="124" y="1873"/>
                  </a:lnTo>
                  <a:lnTo>
                    <a:pt x="126" y="1865"/>
                  </a:lnTo>
                  <a:lnTo>
                    <a:pt x="134" y="1852"/>
                  </a:lnTo>
                  <a:lnTo>
                    <a:pt x="138" y="1849"/>
                  </a:lnTo>
                  <a:lnTo>
                    <a:pt x="144" y="1840"/>
                  </a:lnTo>
                  <a:lnTo>
                    <a:pt x="150" y="1829"/>
                  </a:lnTo>
                  <a:lnTo>
                    <a:pt x="154" y="1826"/>
                  </a:lnTo>
                  <a:lnTo>
                    <a:pt x="159" y="1815"/>
                  </a:lnTo>
                  <a:lnTo>
                    <a:pt x="163" y="1812"/>
                  </a:lnTo>
                  <a:lnTo>
                    <a:pt x="169" y="1805"/>
                  </a:lnTo>
                  <a:lnTo>
                    <a:pt x="173" y="1799"/>
                  </a:lnTo>
                  <a:lnTo>
                    <a:pt x="177" y="1789"/>
                  </a:lnTo>
                  <a:lnTo>
                    <a:pt x="184" y="1785"/>
                  </a:lnTo>
                  <a:lnTo>
                    <a:pt x="188" y="1775"/>
                  </a:lnTo>
                  <a:lnTo>
                    <a:pt x="193" y="1765"/>
                  </a:lnTo>
                  <a:lnTo>
                    <a:pt x="200" y="1761"/>
                  </a:lnTo>
                  <a:lnTo>
                    <a:pt x="205" y="1751"/>
                  </a:lnTo>
                  <a:lnTo>
                    <a:pt x="210" y="1744"/>
                  </a:lnTo>
                  <a:lnTo>
                    <a:pt x="211" y="1744"/>
                  </a:lnTo>
                  <a:lnTo>
                    <a:pt x="217" y="1734"/>
                  </a:lnTo>
                  <a:lnTo>
                    <a:pt x="222" y="1727"/>
                  </a:lnTo>
                  <a:lnTo>
                    <a:pt x="228" y="1720"/>
                  </a:lnTo>
                  <a:lnTo>
                    <a:pt x="233" y="1714"/>
                  </a:lnTo>
                  <a:lnTo>
                    <a:pt x="237" y="1704"/>
                  </a:lnTo>
                  <a:lnTo>
                    <a:pt x="244" y="1700"/>
                  </a:lnTo>
                  <a:lnTo>
                    <a:pt x="247" y="1690"/>
                  </a:lnTo>
                  <a:lnTo>
                    <a:pt x="252" y="1687"/>
                  </a:lnTo>
                  <a:lnTo>
                    <a:pt x="257" y="1677"/>
                  </a:lnTo>
                  <a:lnTo>
                    <a:pt x="262" y="1669"/>
                  </a:lnTo>
                  <a:lnTo>
                    <a:pt x="266" y="1667"/>
                  </a:lnTo>
                  <a:lnTo>
                    <a:pt x="285" y="1646"/>
                  </a:lnTo>
                  <a:lnTo>
                    <a:pt x="289" y="1633"/>
                  </a:lnTo>
                  <a:lnTo>
                    <a:pt x="292" y="1598"/>
                  </a:lnTo>
                  <a:lnTo>
                    <a:pt x="301" y="1568"/>
                  </a:lnTo>
                  <a:lnTo>
                    <a:pt x="307" y="1552"/>
                  </a:lnTo>
                  <a:lnTo>
                    <a:pt x="312" y="1531"/>
                  </a:lnTo>
                  <a:lnTo>
                    <a:pt x="336" y="1480"/>
                  </a:lnTo>
                  <a:lnTo>
                    <a:pt x="380" y="1406"/>
                  </a:lnTo>
                  <a:lnTo>
                    <a:pt x="421" y="1342"/>
                  </a:lnTo>
                  <a:lnTo>
                    <a:pt x="487" y="1244"/>
                  </a:lnTo>
                  <a:lnTo>
                    <a:pt x="545" y="1183"/>
                  </a:lnTo>
                  <a:lnTo>
                    <a:pt x="581" y="1143"/>
                  </a:lnTo>
                  <a:lnTo>
                    <a:pt x="656" y="1064"/>
                  </a:lnTo>
                  <a:lnTo>
                    <a:pt x="712" y="1007"/>
                  </a:lnTo>
                  <a:lnTo>
                    <a:pt x="749" y="974"/>
                  </a:lnTo>
                  <a:lnTo>
                    <a:pt x="823" y="906"/>
                  </a:lnTo>
                  <a:lnTo>
                    <a:pt x="878" y="855"/>
                  </a:lnTo>
                  <a:lnTo>
                    <a:pt x="934" y="815"/>
                  </a:lnTo>
                  <a:lnTo>
                    <a:pt x="988" y="767"/>
                  </a:lnTo>
                  <a:lnTo>
                    <a:pt x="1043" y="729"/>
                  </a:lnTo>
                  <a:lnTo>
                    <a:pt x="1098" y="686"/>
                  </a:lnTo>
                  <a:lnTo>
                    <a:pt x="1134" y="662"/>
                  </a:lnTo>
                  <a:lnTo>
                    <a:pt x="1171" y="639"/>
                  </a:lnTo>
                  <a:lnTo>
                    <a:pt x="1207" y="612"/>
                  </a:lnTo>
                  <a:lnTo>
                    <a:pt x="1263" y="578"/>
                  </a:lnTo>
                  <a:lnTo>
                    <a:pt x="1317" y="544"/>
                  </a:lnTo>
                  <a:lnTo>
                    <a:pt x="1372" y="510"/>
                  </a:lnTo>
                  <a:lnTo>
                    <a:pt x="1408" y="490"/>
                  </a:lnTo>
                  <a:lnTo>
                    <a:pt x="1481" y="449"/>
                  </a:lnTo>
                  <a:lnTo>
                    <a:pt x="1518" y="432"/>
                  </a:lnTo>
                  <a:lnTo>
                    <a:pt x="1573" y="406"/>
                  </a:lnTo>
                  <a:lnTo>
                    <a:pt x="1627" y="374"/>
                  </a:lnTo>
                  <a:lnTo>
                    <a:pt x="1663" y="360"/>
                  </a:lnTo>
                  <a:lnTo>
                    <a:pt x="1718" y="334"/>
                  </a:lnTo>
                  <a:lnTo>
                    <a:pt x="1774" y="311"/>
                  </a:lnTo>
                  <a:lnTo>
                    <a:pt x="1830" y="286"/>
                  </a:lnTo>
                  <a:lnTo>
                    <a:pt x="1885" y="263"/>
                  </a:lnTo>
                  <a:lnTo>
                    <a:pt x="1922" y="249"/>
                  </a:lnTo>
                  <a:lnTo>
                    <a:pt x="1996" y="219"/>
                  </a:lnTo>
                  <a:lnTo>
                    <a:pt x="2032" y="205"/>
                  </a:lnTo>
                  <a:lnTo>
                    <a:pt x="2070" y="192"/>
                  </a:lnTo>
                  <a:lnTo>
                    <a:pt x="2106" y="182"/>
                  </a:lnTo>
                  <a:lnTo>
                    <a:pt x="2147" y="169"/>
                  </a:lnTo>
                  <a:lnTo>
                    <a:pt x="2184" y="155"/>
                  </a:lnTo>
                  <a:lnTo>
                    <a:pt x="2240" y="141"/>
                  </a:lnTo>
                  <a:lnTo>
                    <a:pt x="2296" y="122"/>
                  </a:lnTo>
                  <a:lnTo>
                    <a:pt x="2333" y="111"/>
                  </a:lnTo>
                  <a:lnTo>
                    <a:pt x="2408" y="90"/>
                  </a:lnTo>
                  <a:lnTo>
                    <a:pt x="2445" y="81"/>
                  </a:lnTo>
                  <a:lnTo>
                    <a:pt x="2503" y="64"/>
                  </a:lnTo>
                  <a:lnTo>
                    <a:pt x="2561" y="53"/>
                  </a:lnTo>
                  <a:lnTo>
                    <a:pt x="2598" y="43"/>
                  </a:lnTo>
                  <a:lnTo>
                    <a:pt x="2656" y="30"/>
                  </a:lnTo>
                  <a:lnTo>
                    <a:pt x="2715" y="16"/>
                  </a:lnTo>
                  <a:lnTo>
                    <a:pt x="2753" y="13"/>
                  </a:lnTo>
                  <a:lnTo>
                    <a:pt x="2811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21" name="Freeform 125"/>
            <p:cNvSpPr>
              <a:spLocks/>
            </p:cNvSpPr>
            <p:nvPr/>
          </p:nvSpPr>
          <p:spPr bwMode="auto">
            <a:xfrm>
              <a:off x="3888" y="2395"/>
              <a:ext cx="1063" cy="297"/>
            </a:xfrm>
            <a:custGeom>
              <a:avLst/>
              <a:gdLst/>
              <a:ahLst/>
              <a:cxnLst>
                <a:cxn ang="0">
                  <a:pos x="58" y="135"/>
                </a:cxn>
                <a:cxn ang="0">
                  <a:pos x="136" y="122"/>
                </a:cxn>
                <a:cxn ang="0">
                  <a:pos x="234" y="104"/>
                </a:cxn>
                <a:cxn ang="0">
                  <a:pos x="332" y="91"/>
                </a:cxn>
                <a:cxn ang="0">
                  <a:pos x="452" y="78"/>
                </a:cxn>
                <a:cxn ang="0">
                  <a:pos x="551" y="64"/>
                </a:cxn>
                <a:cxn ang="0">
                  <a:pos x="673" y="54"/>
                </a:cxn>
                <a:cxn ang="0">
                  <a:pos x="754" y="47"/>
                </a:cxn>
                <a:cxn ang="0">
                  <a:pos x="875" y="37"/>
                </a:cxn>
                <a:cxn ang="0">
                  <a:pos x="1000" y="23"/>
                </a:cxn>
                <a:cxn ang="0">
                  <a:pos x="1104" y="21"/>
                </a:cxn>
                <a:cxn ang="0">
                  <a:pos x="1209" y="16"/>
                </a:cxn>
                <a:cxn ang="0">
                  <a:pos x="1338" y="10"/>
                </a:cxn>
                <a:cxn ang="0">
                  <a:pos x="1422" y="7"/>
                </a:cxn>
                <a:cxn ang="0">
                  <a:pos x="1508" y="7"/>
                </a:cxn>
                <a:cxn ang="0">
                  <a:pos x="1615" y="3"/>
                </a:cxn>
                <a:cxn ang="0">
                  <a:pos x="1728" y="3"/>
                </a:cxn>
                <a:cxn ang="0">
                  <a:pos x="1902" y="3"/>
                </a:cxn>
                <a:cxn ang="0">
                  <a:pos x="2016" y="3"/>
                </a:cxn>
                <a:cxn ang="0">
                  <a:pos x="2127" y="3"/>
                </a:cxn>
                <a:cxn ang="0">
                  <a:pos x="2219" y="7"/>
                </a:cxn>
                <a:cxn ang="0">
                  <a:pos x="2333" y="10"/>
                </a:cxn>
                <a:cxn ang="0">
                  <a:pos x="2450" y="10"/>
                </a:cxn>
                <a:cxn ang="0">
                  <a:pos x="2566" y="14"/>
                </a:cxn>
                <a:cxn ang="0">
                  <a:pos x="2662" y="16"/>
                </a:cxn>
                <a:cxn ang="0">
                  <a:pos x="2782" y="23"/>
                </a:cxn>
                <a:cxn ang="0">
                  <a:pos x="2905" y="30"/>
                </a:cxn>
                <a:cxn ang="0">
                  <a:pos x="2954" y="30"/>
                </a:cxn>
                <a:cxn ang="0">
                  <a:pos x="3030" y="37"/>
                </a:cxn>
                <a:cxn ang="0">
                  <a:pos x="3079" y="40"/>
                </a:cxn>
                <a:cxn ang="0">
                  <a:pos x="3157" y="44"/>
                </a:cxn>
                <a:cxn ang="0">
                  <a:pos x="3206" y="47"/>
                </a:cxn>
                <a:cxn ang="0">
                  <a:pos x="3259" y="51"/>
                </a:cxn>
                <a:cxn ang="0">
                  <a:pos x="3310" y="57"/>
                </a:cxn>
                <a:cxn ang="0">
                  <a:pos x="3389" y="64"/>
                </a:cxn>
                <a:cxn ang="0">
                  <a:pos x="3441" y="67"/>
                </a:cxn>
                <a:cxn ang="0">
                  <a:pos x="3522" y="74"/>
                </a:cxn>
                <a:cxn ang="0">
                  <a:pos x="3575" y="81"/>
                </a:cxn>
                <a:cxn ang="0">
                  <a:pos x="3631" y="84"/>
                </a:cxn>
                <a:cxn ang="0">
                  <a:pos x="3715" y="95"/>
                </a:cxn>
                <a:cxn ang="0">
                  <a:pos x="3770" y="102"/>
                </a:cxn>
                <a:cxn ang="0">
                  <a:pos x="3826" y="111"/>
                </a:cxn>
                <a:cxn ang="0">
                  <a:pos x="3885" y="118"/>
                </a:cxn>
                <a:cxn ang="0">
                  <a:pos x="3943" y="132"/>
                </a:cxn>
                <a:cxn ang="0">
                  <a:pos x="4004" y="146"/>
                </a:cxn>
                <a:cxn ang="0">
                  <a:pos x="4092" y="162"/>
                </a:cxn>
                <a:cxn ang="0">
                  <a:pos x="4153" y="183"/>
                </a:cxn>
                <a:cxn ang="0">
                  <a:pos x="4246" y="213"/>
                </a:cxn>
                <a:cxn ang="0">
                  <a:pos x="4309" y="240"/>
                </a:cxn>
                <a:cxn ang="0">
                  <a:pos x="4373" y="268"/>
                </a:cxn>
                <a:cxn ang="0">
                  <a:pos x="4437" y="305"/>
                </a:cxn>
                <a:cxn ang="0">
                  <a:pos x="4534" y="365"/>
                </a:cxn>
                <a:cxn ang="0">
                  <a:pos x="4598" y="413"/>
                </a:cxn>
                <a:cxn ang="0">
                  <a:pos x="4662" y="464"/>
                </a:cxn>
                <a:cxn ang="0">
                  <a:pos x="4727" y="527"/>
                </a:cxn>
                <a:cxn ang="0">
                  <a:pos x="4793" y="592"/>
                </a:cxn>
                <a:cxn ang="0">
                  <a:pos x="4857" y="673"/>
                </a:cxn>
                <a:cxn ang="0">
                  <a:pos x="4954" y="824"/>
                </a:cxn>
                <a:cxn ang="0">
                  <a:pos x="5020" y="961"/>
                </a:cxn>
                <a:cxn ang="0">
                  <a:pos x="5085" y="1167"/>
                </a:cxn>
                <a:cxn ang="0">
                  <a:pos x="5155" y="1617"/>
                </a:cxn>
              </a:cxnLst>
              <a:rect l="0" t="0" r="r" b="b"/>
              <a:pathLst>
                <a:path w="5197" h="2390">
                  <a:moveTo>
                    <a:pt x="0" y="146"/>
                  </a:moveTo>
                  <a:lnTo>
                    <a:pt x="58" y="135"/>
                  </a:lnTo>
                  <a:lnTo>
                    <a:pt x="96" y="129"/>
                  </a:lnTo>
                  <a:lnTo>
                    <a:pt x="136" y="122"/>
                  </a:lnTo>
                  <a:lnTo>
                    <a:pt x="196" y="111"/>
                  </a:lnTo>
                  <a:lnTo>
                    <a:pt x="234" y="104"/>
                  </a:lnTo>
                  <a:lnTo>
                    <a:pt x="273" y="97"/>
                  </a:lnTo>
                  <a:lnTo>
                    <a:pt x="332" y="91"/>
                  </a:lnTo>
                  <a:lnTo>
                    <a:pt x="392" y="84"/>
                  </a:lnTo>
                  <a:lnTo>
                    <a:pt x="452" y="78"/>
                  </a:lnTo>
                  <a:lnTo>
                    <a:pt x="511" y="72"/>
                  </a:lnTo>
                  <a:lnTo>
                    <a:pt x="551" y="64"/>
                  </a:lnTo>
                  <a:lnTo>
                    <a:pt x="612" y="57"/>
                  </a:lnTo>
                  <a:lnTo>
                    <a:pt x="673" y="54"/>
                  </a:lnTo>
                  <a:lnTo>
                    <a:pt x="712" y="47"/>
                  </a:lnTo>
                  <a:lnTo>
                    <a:pt x="754" y="47"/>
                  </a:lnTo>
                  <a:lnTo>
                    <a:pt x="815" y="40"/>
                  </a:lnTo>
                  <a:lnTo>
                    <a:pt x="875" y="37"/>
                  </a:lnTo>
                  <a:lnTo>
                    <a:pt x="938" y="30"/>
                  </a:lnTo>
                  <a:lnTo>
                    <a:pt x="1000" y="23"/>
                  </a:lnTo>
                  <a:lnTo>
                    <a:pt x="1041" y="23"/>
                  </a:lnTo>
                  <a:lnTo>
                    <a:pt x="1104" y="21"/>
                  </a:lnTo>
                  <a:lnTo>
                    <a:pt x="1145" y="16"/>
                  </a:lnTo>
                  <a:lnTo>
                    <a:pt x="1209" y="16"/>
                  </a:lnTo>
                  <a:lnTo>
                    <a:pt x="1252" y="16"/>
                  </a:lnTo>
                  <a:lnTo>
                    <a:pt x="1338" y="10"/>
                  </a:lnTo>
                  <a:lnTo>
                    <a:pt x="1381" y="7"/>
                  </a:lnTo>
                  <a:lnTo>
                    <a:pt x="1422" y="7"/>
                  </a:lnTo>
                  <a:lnTo>
                    <a:pt x="1466" y="7"/>
                  </a:lnTo>
                  <a:lnTo>
                    <a:pt x="1508" y="7"/>
                  </a:lnTo>
                  <a:lnTo>
                    <a:pt x="1574" y="3"/>
                  </a:lnTo>
                  <a:lnTo>
                    <a:pt x="1615" y="3"/>
                  </a:lnTo>
                  <a:lnTo>
                    <a:pt x="1684" y="3"/>
                  </a:lnTo>
                  <a:lnTo>
                    <a:pt x="1728" y="3"/>
                  </a:lnTo>
                  <a:lnTo>
                    <a:pt x="1814" y="0"/>
                  </a:lnTo>
                  <a:lnTo>
                    <a:pt x="1902" y="3"/>
                  </a:lnTo>
                  <a:lnTo>
                    <a:pt x="1970" y="0"/>
                  </a:lnTo>
                  <a:lnTo>
                    <a:pt x="2016" y="3"/>
                  </a:lnTo>
                  <a:lnTo>
                    <a:pt x="2058" y="0"/>
                  </a:lnTo>
                  <a:lnTo>
                    <a:pt x="2127" y="3"/>
                  </a:lnTo>
                  <a:lnTo>
                    <a:pt x="2173" y="3"/>
                  </a:lnTo>
                  <a:lnTo>
                    <a:pt x="2219" y="7"/>
                  </a:lnTo>
                  <a:lnTo>
                    <a:pt x="2288" y="3"/>
                  </a:lnTo>
                  <a:lnTo>
                    <a:pt x="2333" y="10"/>
                  </a:lnTo>
                  <a:lnTo>
                    <a:pt x="2403" y="10"/>
                  </a:lnTo>
                  <a:lnTo>
                    <a:pt x="2450" y="10"/>
                  </a:lnTo>
                  <a:lnTo>
                    <a:pt x="2520" y="14"/>
                  </a:lnTo>
                  <a:lnTo>
                    <a:pt x="2566" y="14"/>
                  </a:lnTo>
                  <a:lnTo>
                    <a:pt x="2615" y="16"/>
                  </a:lnTo>
                  <a:lnTo>
                    <a:pt x="2662" y="16"/>
                  </a:lnTo>
                  <a:lnTo>
                    <a:pt x="2734" y="21"/>
                  </a:lnTo>
                  <a:lnTo>
                    <a:pt x="2782" y="23"/>
                  </a:lnTo>
                  <a:lnTo>
                    <a:pt x="2857" y="26"/>
                  </a:lnTo>
                  <a:lnTo>
                    <a:pt x="2905" y="30"/>
                  </a:lnTo>
                  <a:lnTo>
                    <a:pt x="2932" y="30"/>
                  </a:lnTo>
                  <a:lnTo>
                    <a:pt x="2954" y="30"/>
                  </a:lnTo>
                  <a:lnTo>
                    <a:pt x="3006" y="33"/>
                  </a:lnTo>
                  <a:lnTo>
                    <a:pt x="3030" y="37"/>
                  </a:lnTo>
                  <a:lnTo>
                    <a:pt x="3056" y="37"/>
                  </a:lnTo>
                  <a:lnTo>
                    <a:pt x="3079" y="40"/>
                  </a:lnTo>
                  <a:lnTo>
                    <a:pt x="3106" y="44"/>
                  </a:lnTo>
                  <a:lnTo>
                    <a:pt x="3157" y="44"/>
                  </a:lnTo>
                  <a:lnTo>
                    <a:pt x="3182" y="47"/>
                  </a:lnTo>
                  <a:lnTo>
                    <a:pt x="3206" y="47"/>
                  </a:lnTo>
                  <a:lnTo>
                    <a:pt x="3234" y="51"/>
                  </a:lnTo>
                  <a:lnTo>
                    <a:pt x="3259" y="51"/>
                  </a:lnTo>
                  <a:lnTo>
                    <a:pt x="3285" y="54"/>
                  </a:lnTo>
                  <a:lnTo>
                    <a:pt x="3310" y="57"/>
                  </a:lnTo>
                  <a:lnTo>
                    <a:pt x="3363" y="61"/>
                  </a:lnTo>
                  <a:lnTo>
                    <a:pt x="3389" y="64"/>
                  </a:lnTo>
                  <a:lnTo>
                    <a:pt x="3416" y="64"/>
                  </a:lnTo>
                  <a:lnTo>
                    <a:pt x="3441" y="67"/>
                  </a:lnTo>
                  <a:lnTo>
                    <a:pt x="3495" y="72"/>
                  </a:lnTo>
                  <a:lnTo>
                    <a:pt x="3522" y="74"/>
                  </a:lnTo>
                  <a:lnTo>
                    <a:pt x="3549" y="78"/>
                  </a:lnTo>
                  <a:lnTo>
                    <a:pt x="3575" y="81"/>
                  </a:lnTo>
                  <a:lnTo>
                    <a:pt x="3606" y="84"/>
                  </a:lnTo>
                  <a:lnTo>
                    <a:pt x="3631" y="84"/>
                  </a:lnTo>
                  <a:lnTo>
                    <a:pt x="3658" y="88"/>
                  </a:lnTo>
                  <a:lnTo>
                    <a:pt x="3715" y="95"/>
                  </a:lnTo>
                  <a:lnTo>
                    <a:pt x="3742" y="97"/>
                  </a:lnTo>
                  <a:lnTo>
                    <a:pt x="3770" y="102"/>
                  </a:lnTo>
                  <a:lnTo>
                    <a:pt x="3801" y="104"/>
                  </a:lnTo>
                  <a:lnTo>
                    <a:pt x="3826" y="111"/>
                  </a:lnTo>
                  <a:lnTo>
                    <a:pt x="3856" y="115"/>
                  </a:lnTo>
                  <a:lnTo>
                    <a:pt x="3885" y="118"/>
                  </a:lnTo>
                  <a:lnTo>
                    <a:pt x="3914" y="125"/>
                  </a:lnTo>
                  <a:lnTo>
                    <a:pt x="3943" y="132"/>
                  </a:lnTo>
                  <a:lnTo>
                    <a:pt x="3973" y="138"/>
                  </a:lnTo>
                  <a:lnTo>
                    <a:pt x="4004" y="146"/>
                  </a:lnTo>
                  <a:lnTo>
                    <a:pt x="4063" y="155"/>
                  </a:lnTo>
                  <a:lnTo>
                    <a:pt x="4092" y="162"/>
                  </a:lnTo>
                  <a:lnTo>
                    <a:pt x="4124" y="173"/>
                  </a:lnTo>
                  <a:lnTo>
                    <a:pt x="4153" y="183"/>
                  </a:lnTo>
                  <a:lnTo>
                    <a:pt x="4186" y="189"/>
                  </a:lnTo>
                  <a:lnTo>
                    <a:pt x="4246" y="213"/>
                  </a:lnTo>
                  <a:lnTo>
                    <a:pt x="4280" y="224"/>
                  </a:lnTo>
                  <a:lnTo>
                    <a:pt x="4309" y="240"/>
                  </a:lnTo>
                  <a:lnTo>
                    <a:pt x="4342" y="254"/>
                  </a:lnTo>
                  <a:lnTo>
                    <a:pt x="4373" y="268"/>
                  </a:lnTo>
                  <a:lnTo>
                    <a:pt x="4406" y="284"/>
                  </a:lnTo>
                  <a:lnTo>
                    <a:pt x="4437" y="305"/>
                  </a:lnTo>
                  <a:lnTo>
                    <a:pt x="4502" y="342"/>
                  </a:lnTo>
                  <a:lnTo>
                    <a:pt x="4534" y="365"/>
                  </a:lnTo>
                  <a:lnTo>
                    <a:pt x="4566" y="389"/>
                  </a:lnTo>
                  <a:lnTo>
                    <a:pt x="4598" y="413"/>
                  </a:lnTo>
                  <a:lnTo>
                    <a:pt x="4630" y="439"/>
                  </a:lnTo>
                  <a:lnTo>
                    <a:pt x="4662" y="464"/>
                  </a:lnTo>
                  <a:lnTo>
                    <a:pt x="4696" y="497"/>
                  </a:lnTo>
                  <a:lnTo>
                    <a:pt x="4727" y="527"/>
                  </a:lnTo>
                  <a:lnTo>
                    <a:pt x="4759" y="557"/>
                  </a:lnTo>
                  <a:lnTo>
                    <a:pt x="4793" y="592"/>
                  </a:lnTo>
                  <a:lnTo>
                    <a:pt x="4824" y="633"/>
                  </a:lnTo>
                  <a:lnTo>
                    <a:pt x="4857" y="673"/>
                  </a:lnTo>
                  <a:lnTo>
                    <a:pt x="4922" y="767"/>
                  </a:lnTo>
                  <a:lnTo>
                    <a:pt x="4954" y="824"/>
                  </a:lnTo>
                  <a:lnTo>
                    <a:pt x="4985" y="889"/>
                  </a:lnTo>
                  <a:lnTo>
                    <a:pt x="5020" y="961"/>
                  </a:lnTo>
                  <a:lnTo>
                    <a:pt x="5052" y="1055"/>
                  </a:lnTo>
                  <a:lnTo>
                    <a:pt x="5085" y="1167"/>
                  </a:lnTo>
                  <a:lnTo>
                    <a:pt x="5119" y="1333"/>
                  </a:lnTo>
                  <a:lnTo>
                    <a:pt x="5155" y="1617"/>
                  </a:lnTo>
                  <a:lnTo>
                    <a:pt x="5197" y="239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22" name="Rectangle 126"/>
            <p:cNvSpPr>
              <a:spLocks noChangeArrowheads="1"/>
            </p:cNvSpPr>
            <p:nvPr/>
          </p:nvSpPr>
          <p:spPr bwMode="auto">
            <a:xfrm>
              <a:off x="4332" y="2576"/>
              <a:ext cx="433" cy="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120904" tIns="60451" rIns="120904" bIns="60451">
              <a:spAutoFit/>
            </a:bodyPr>
            <a:lstStyle/>
            <a:p>
              <a:pPr defTabSz="1214438" eaLnBrk="0" hangingPunct="0">
                <a:lnSpc>
                  <a:spcPct val="90000"/>
                </a:lnSpc>
              </a:pPr>
              <a:r>
                <a:rPr lang="de-DE" sz="2000" b="1">
                  <a:solidFill>
                    <a:srgbClr val="114FFB"/>
                  </a:solidFill>
                  <a:latin typeface="Symbol" pitchFamily="18" charset="2"/>
                </a:rPr>
                <a:t></a:t>
              </a:r>
              <a:r>
                <a:rPr lang="de-DE" sz="2000" b="1">
                  <a:solidFill>
                    <a:srgbClr val="114FFB"/>
                  </a:solidFill>
                  <a:latin typeface="Times" pitchFamily="18" charset="0"/>
                </a:rPr>
                <a:t>=0°</a:t>
              </a:r>
            </a:p>
          </p:txBody>
        </p:sp>
        <p:sp>
          <p:nvSpPr>
            <p:cNvPr id="260223" name="Freeform 127"/>
            <p:cNvSpPr>
              <a:spLocks/>
            </p:cNvSpPr>
            <p:nvPr/>
          </p:nvSpPr>
          <p:spPr bwMode="auto">
            <a:xfrm>
              <a:off x="3286" y="2308"/>
              <a:ext cx="609" cy="992"/>
            </a:xfrm>
            <a:custGeom>
              <a:avLst/>
              <a:gdLst/>
              <a:ahLst/>
              <a:cxnLst>
                <a:cxn ang="0">
                  <a:pos x="1" y="5292"/>
                </a:cxn>
                <a:cxn ang="0">
                  <a:pos x="3" y="5136"/>
                </a:cxn>
                <a:cxn ang="0">
                  <a:pos x="4" y="4958"/>
                </a:cxn>
                <a:cxn ang="0">
                  <a:pos x="5" y="4780"/>
                </a:cxn>
                <a:cxn ang="0">
                  <a:pos x="7" y="4549"/>
                </a:cxn>
                <a:cxn ang="0">
                  <a:pos x="10" y="4237"/>
                </a:cxn>
                <a:cxn ang="0">
                  <a:pos x="11" y="4030"/>
                </a:cxn>
                <a:cxn ang="0">
                  <a:pos x="13" y="3794"/>
                </a:cxn>
                <a:cxn ang="0">
                  <a:pos x="16" y="3537"/>
                </a:cxn>
                <a:cxn ang="0">
                  <a:pos x="18" y="3297"/>
                </a:cxn>
                <a:cxn ang="0">
                  <a:pos x="20" y="3069"/>
                </a:cxn>
                <a:cxn ang="0">
                  <a:pos x="23" y="2836"/>
                </a:cxn>
                <a:cxn ang="0">
                  <a:pos x="26" y="2664"/>
                </a:cxn>
                <a:cxn ang="0">
                  <a:pos x="29" y="2468"/>
                </a:cxn>
                <a:cxn ang="0">
                  <a:pos x="33" y="2292"/>
                </a:cxn>
                <a:cxn ang="0">
                  <a:pos x="40" y="2147"/>
                </a:cxn>
                <a:cxn ang="0">
                  <a:pos x="52" y="2048"/>
                </a:cxn>
                <a:cxn ang="0">
                  <a:pos x="68" y="1977"/>
                </a:cxn>
                <a:cxn ang="0">
                  <a:pos x="84" y="1937"/>
                </a:cxn>
                <a:cxn ang="0">
                  <a:pos x="99" y="1907"/>
                </a:cxn>
                <a:cxn ang="0">
                  <a:pos x="115" y="1882"/>
                </a:cxn>
                <a:cxn ang="0">
                  <a:pos x="126" y="1865"/>
                </a:cxn>
                <a:cxn ang="0">
                  <a:pos x="144" y="1840"/>
                </a:cxn>
                <a:cxn ang="0">
                  <a:pos x="159" y="1815"/>
                </a:cxn>
                <a:cxn ang="0">
                  <a:pos x="173" y="1799"/>
                </a:cxn>
                <a:cxn ang="0">
                  <a:pos x="188" y="1775"/>
                </a:cxn>
                <a:cxn ang="0">
                  <a:pos x="205" y="1751"/>
                </a:cxn>
                <a:cxn ang="0">
                  <a:pos x="217" y="1734"/>
                </a:cxn>
                <a:cxn ang="0">
                  <a:pos x="233" y="1714"/>
                </a:cxn>
                <a:cxn ang="0">
                  <a:pos x="247" y="1690"/>
                </a:cxn>
                <a:cxn ang="0">
                  <a:pos x="262" y="1669"/>
                </a:cxn>
                <a:cxn ang="0">
                  <a:pos x="289" y="1633"/>
                </a:cxn>
                <a:cxn ang="0">
                  <a:pos x="307" y="1552"/>
                </a:cxn>
                <a:cxn ang="0">
                  <a:pos x="380" y="1406"/>
                </a:cxn>
                <a:cxn ang="0">
                  <a:pos x="545" y="1183"/>
                </a:cxn>
                <a:cxn ang="0">
                  <a:pos x="712" y="1007"/>
                </a:cxn>
                <a:cxn ang="0">
                  <a:pos x="878" y="855"/>
                </a:cxn>
                <a:cxn ang="0">
                  <a:pos x="1043" y="729"/>
                </a:cxn>
                <a:cxn ang="0">
                  <a:pos x="1171" y="639"/>
                </a:cxn>
                <a:cxn ang="0">
                  <a:pos x="1317" y="544"/>
                </a:cxn>
                <a:cxn ang="0">
                  <a:pos x="1481" y="449"/>
                </a:cxn>
                <a:cxn ang="0">
                  <a:pos x="1627" y="374"/>
                </a:cxn>
                <a:cxn ang="0">
                  <a:pos x="1774" y="311"/>
                </a:cxn>
                <a:cxn ang="0">
                  <a:pos x="1922" y="249"/>
                </a:cxn>
                <a:cxn ang="0">
                  <a:pos x="2070" y="192"/>
                </a:cxn>
                <a:cxn ang="0">
                  <a:pos x="2184" y="155"/>
                </a:cxn>
                <a:cxn ang="0">
                  <a:pos x="2333" y="111"/>
                </a:cxn>
                <a:cxn ang="0">
                  <a:pos x="2503" y="64"/>
                </a:cxn>
                <a:cxn ang="0">
                  <a:pos x="2656" y="30"/>
                </a:cxn>
                <a:cxn ang="0">
                  <a:pos x="2811" y="0"/>
                </a:cxn>
              </a:cxnLst>
              <a:rect l="0" t="0" r="r" b="b"/>
              <a:pathLst>
                <a:path w="2811" h="5366">
                  <a:moveTo>
                    <a:pt x="0" y="5366"/>
                  </a:moveTo>
                  <a:lnTo>
                    <a:pt x="0" y="5319"/>
                  </a:lnTo>
                  <a:lnTo>
                    <a:pt x="1" y="5292"/>
                  </a:lnTo>
                  <a:lnTo>
                    <a:pt x="0" y="5255"/>
                  </a:lnTo>
                  <a:lnTo>
                    <a:pt x="1" y="5187"/>
                  </a:lnTo>
                  <a:lnTo>
                    <a:pt x="3" y="5136"/>
                  </a:lnTo>
                  <a:lnTo>
                    <a:pt x="3" y="5075"/>
                  </a:lnTo>
                  <a:lnTo>
                    <a:pt x="3" y="4984"/>
                  </a:lnTo>
                  <a:lnTo>
                    <a:pt x="4" y="4958"/>
                  </a:lnTo>
                  <a:lnTo>
                    <a:pt x="4" y="4930"/>
                  </a:lnTo>
                  <a:lnTo>
                    <a:pt x="5" y="4866"/>
                  </a:lnTo>
                  <a:lnTo>
                    <a:pt x="5" y="4780"/>
                  </a:lnTo>
                  <a:lnTo>
                    <a:pt x="6" y="4690"/>
                  </a:lnTo>
                  <a:lnTo>
                    <a:pt x="6" y="4623"/>
                  </a:lnTo>
                  <a:lnTo>
                    <a:pt x="7" y="4549"/>
                  </a:lnTo>
                  <a:lnTo>
                    <a:pt x="8" y="4443"/>
                  </a:lnTo>
                  <a:lnTo>
                    <a:pt x="8" y="4365"/>
                  </a:lnTo>
                  <a:lnTo>
                    <a:pt x="10" y="4237"/>
                  </a:lnTo>
                  <a:lnTo>
                    <a:pt x="11" y="4186"/>
                  </a:lnTo>
                  <a:lnTo>
                    <a:pt x="10" y="4094"/>
                  </a:lnTo>
                  <a:lnTo>
                    <a:pt x="11" y="4030"/>
                  </a:lnTo>
                  <a:lnTo>
                    <a:pt x="12" y="3949"/>
                  </a:lnTo>
                  <a:lnTo>
                    <a:pt x="13" y="3854"/>
                  </a:lnTo>
                  <a:lnTo>
                    <a:pt x="13" y="3794"/>
                  </a:lnTo>
                  <a:lnTo>
                    <a:pt x="14" y="3716"/>
                  </a:lnTo>
                  <a:lnTo>
                    <a:pt x="15" y="3621"/>
                  </a:lnTo>
                  <a:lnTo>
                    <a:pt x="16" y="3537"/>
                  </a:lnTo>
                  <a:lnTo>
                    <a:pt x="16" y="3449"/>
                  </a:lnTo>
                  <a:lnTo>
                    <a:pt x="17" y="3391"/>
                  </a:lnTo>
                  <a:lnTo>
                    <a:pt x="18" y="3297"/>
                  </a:lnTo>
                  <a:lnTo>
                    <a:pt x="18" y="3246"/>
                  </a:lnTo>
                  <a:lnTo>
                    <a:pt x="19" y="3120"/>
                  </a:lnTo>
                  <a:lnTo>
                    <a:pt x="20" y="3069"/>
                  </a:lnTo>
                  <a:lnTo>
                    <a:pt x="22" y="2976"/>
                  </a:lnTo>
                  <a:lnTo>
                    <a:pt x="23" y="2921"/>
                  </a:lnTo>
                  <a:lnTo>
                    <a:pt x="23" y="2836"/>
                  </a:lnTo>
                  <a:lnTo>
                    <a:pt x="24" y="2803"/>
                  </a:lnTo>
                  <a:lnTo>
                    <a:pt x="25" y="2718"/>
                  </a:lnTo>
                  <a:lnTo>
                    <a:pt x="26" y="2664"/>
                  </a:lnTo>
                  <a:lnTo>
                    <a:pt x="27" y="2603"/>
                  </a:lnTo>
                  <a:lnTo>
                    <a:pt x="28" y="2529"/>
                  </a:lnTo>
                  <a:lnTo>
                    <a:pt x="29" y="2468"/>
                  </a:lnTo>
                  <a:lnTo>
                    <a:pt x="30" y="2394"/>
                  </a:lnTo>
                  <a:lnTo>
                    <a:pt x="31" y="2343"/>
                  </a:lnTo>
                  <a:lnTo>
                    <a:pt x="33" y="2292"/>
                  </a:lnTo>
                  <a:lnTo>
                    <a:pt x="36" y="2224"/>
                  </a:lnTo>
                  <a:lnTo>
                    <a:pt x="38" y="2184"/>
                  </a:lnTo>
                  <a:lnTo>
                    <a:pt x="40" y="2147"/>
                  </a:lnTo>
                  <a:lnTo>
                    <a:pt x="44" y="2113"/>
                  </a:lnTo>
                  <a:lnTo>
                    <a:pt x="49" y="2073"/>
                  </a:lnTo>
                  <a:lnTo>
                    <a:pt x="52" y="2048"/>
                  </a:lnTo>
                  <a:lnTo>
                    <a:pt x="56" y="2025"/>
                  </a:lnTo>
                  <a:lnTo>
                    <a:pt x="63" y="1997"/>
                  </a:lnTo>
                  <a:lnTo>
                    <a:pt x="68" y="1977"/>
                  </a:lnTo>
                  <a:lnTo>
                    <a:pt x="72" y="1961"/>
                  </a:lnTo>
                  <a:lnTo>
                    <a:pt x="77" y="1951"/>
                  </a:lnTo>
                  <a:lnTo>
                    <a:pt x="84" y="1937"/>
                  </a:lnTo>
                  <a:lnTo>
                    <a:pt x="88" y="1923"/>
                  </a:lnTo>
                  <a:lnTo>
                    <a:pt x="93" y="1916"/>
                  </a:lnTo>
                  <a:lnTo>
                    <a:pt x="99" y="1907"/>
                  </a:lnTo>
                  <a:lnTo>
                    <a:pt x="105" y="1900"/>
                  </a:lnTo>
                  <a:lnTo>
                    <a:pt x="110" y="1889"/>
                  </a:lnTo>
                  <a:lnTo>
                    <a:pt x="115" y="1882"/>
                  </a:lnTo>
                  <a:lnTo>
                    <a:pt x="118" y="1880"/>
                  </a:lnTo>
                  <a:lnTo>
                    <a:pt x="124" y="1873"/>
                  </a:lnTo>
                  <a:lnTo>
                    <a:pt x="126" y="1865"/>
                  </a:lnTo>
                  <a:lnTo>
                    <a:pt x="134" y="1852"/>
                  </a:lnTo>
                  <a:lnTo>
                    <a:pt x="138" y="1849"/>
                  </a:lnTo>
                  <a:lnTo>
                    <a:pt x="144" y="1840"/>
                  </a:lnTo>
                  <a:lnTo>
                    <a:pt x="150" y="1829"/>
                  </a:lnTo>
                  <a:lnTo>
                    <a:pt x="154" y="1826"/>
                  </a:lnTo>
                  <a:lnTo>
                    <a:pt x="159" y="1815"/>
                  </a:lnTo>
                  <a:lnTo>
                    <a:pt x="163" y="1812"/>
                  </a:lnTo>
                  <a:lnTo>
                    <a:pt x="169" y="1805"/>
                  </a:lnTo>
                  <a:lnTo>
                    <a:pt x="173" y="1799"/>
                  </a:lnTo>
                  <a:lnTo>
                    <a:pt x="177" y="1789"/>
                  </a:lnTo>
                  <a:lnTo>
                    <a:pt x="184" y="1785"/>
                  </a:lnTo>
                  <a:lnTo>
                    <a:pt x="188" y="1775"/>
                  </a:lnTo>
                  <a:lnTo>
                    <a:pt x="193" y="1765"/>
                  </a:lnTo>
                  <a:lnTo>
                    <a:pt x="200" y="1761"/>
                  </a:lnTo>
                  <a:lnTo>
                    <a:pt x="205" y="1751"/>
                  </a:lnTo>
                  <a:lnTo>
                    <a:pt x="210" y="1744"/>
                  </a:lnTo>
                  <a:lnTo>
                    <a:pt x="211" y="1744"/>
                  </a:lnTo>
                  <a:lnTo>
                    <a:pt x="217" y="1734"/>
                  </a:lnTo>
                  <a:lnTo>
                    <a:pt x="222" y="1727"/>
                  </a:lnTo>
                  <a:lnTo>
                    <a:pt x="228" y="1720"/>
                  </a:lnTo>
                  <a:lnTo>
                    <a:pt x="233" y="1714"/>
                  </a:lnTo>
                  <a:lnTo>
                    <a:pt x="237" y="1704"/>
                  </a:lnTo>
                  <a:lnTo>
                    <a:pt x="244" y="1700"/>
                  </a:lnTo>
                  <a:lnTo>
                    <a:pt x="247" y="1690"/>
                  </a:lnTo>
                  <a:lnTo>
                    <a:pt x="252" y="1687"/>
                  </a:lnTo>
                  <a:lnTo>
                    <a:pt x="257" y="1677"/>
                  </a:lnTo>
                  <a:lnTo>
                    <a:pt x="262" y="1669"/>
                  </a:lnTo>
                  <a:lnTo>
                    <a:pt x="266" y="1667"/>
                  </a:lnTo>
                  <a:lnTo>
                    <a:pt x="285" y="1646"/>
                  </a:lnTo>
                  <a:lnTo>
                    <a:pt x="289" y="1633"/>
                  </a:lnTo>
                  <a:lnTo>
                    <a:pt x="292" y="1598"/>
                  </a:lnTo>
                  <a:lnTo>
                    <a:pt x="301" y="1568"/>
                  </a:lnTo>
                  <a:lnTo>
                    <a:pt x="307" y="1552"/>
                  </a:lnTo>
                  <a:lnTo>
                    <a:pt x="312" y="1531"/>
                  </a:lnTo>
                  <a:lnTo>
                    <a:pt x="336" y="1480"/>
                  </a:lnTo>
                  <a:lnTo>
                    <a:pt x="380" y="1406"/>
                  </a:lnTo>
                  <a:lnTo>
                    <a:pt x="421" y="1342"/>
                  </a:lnTo>
                  <a:lnTo>
                    <a:pt x="487" y="1244"/>
                  </a:lnTo>
                  <a:lnTo>
                    <a:pt x="545" y="1183"/>
                  </a:lnTo>
                  <a:lnTo>
                    <a:pt x="581" y="1143"/>
                  </a:lnTo>
                  <a:lnTo>
                    <a:pt x="656" y="1064"/>
                  </a:lnTo>
                  <a:lnTo>
                    <a:pt x="712" y="1007"/>
                  </a:lnTo>
                  <a:lnTo>
                    <a:pt x="749" y="974"/>
                  </a:lnTo>
                  <a:lnTo>
                    <a:pt x="823" y="906"/>
                  </a:lnTo>
                  <a:lnTo>
                    <a:pt x="878" y="855"/>
                  </a:lnTo>
                  <a:lnTo>
                    <a:pt x="934" y="815"/>
                  </a:lnTo>
                  <a:lnTo>
                    <a:pt x="988" y="767"/>
                  </a:lnTo>
                  <a:lnTo>
                    <a:pt x="1043" y="729"/>
                  </a:lnTo>
                  <a:lnTo>
                    <a:pt x="1098" y="686"/>
                  </a:lnTo>
                  <a:lnTo>
                    <a:pt x="1134" y="662"/>
                  </a:lnTo>
                  <a:lnTo>
                    <a:pt x="1171" y="639"/>
                  </a:lnTo>
                  <a:lnTo>
                    <a:pt x="1207" y="612"/>
                  </a:lnTo>
                  <a:lnTo>
                    <a:pt x="1263" y="578"/>
                  </a:lnTo>
                  <a:lnTo>
                    <a:pt x="1317" y="544"/>
                  </a:lnTo>
                  <a:lnTo>
                    <a:pt x="1372" y="510"/>
                  </a:lnTo>
                  <a:lnTo>
                    <a:pt x="1408" y="490"/>
                  </a:lnTo>
                  <a:lnTo>
                    <a:pt x="1481" y="449"/>
                  </a:lnTo>
                  <a:lnTo>
                    <a:pt x="1518" y="432"/>
                  </a:lnTo>
                  <a:lnTo>
                    <a:pt x="1573" y="406"/>
                  </a:lnTo>
                  <a:lnTo>
                    <a:pt x="1627" y="374"/>
                  </a:lnTo>
                  <a:lnTo>
                    <a:pt x="1663" y="360"/>
                  </a:lnTo>
                  <a:lnTo>
                    <a:pt x="1718" y="334"/>
                  </a:lnTo>
                  <a:lnTo>
                    <a:pt x="1774" y="311"/>
                  </a:lnTo>
                  <a:lnTo>
                    <a:pt x="1830" y="286"/>
                  </a:lnTo>
                  <a:lnTo>
                    <a:pt x="1885" y="263"/>
                  </a:lnTo>
                  <a:lnTo>
                    <a:pt x="1922" y="249"/>
                  </a:lnTo>
                  <a:lnTo>
                    <a:pt x="1996" y="219"/>
                  </a:lnTo>
                  <a:lnTo>
                    <a:pt x="2032" y="205"/>
                  </a:lnTo>
                  <a:lnTo>
                    <a:pt x="2070" y="192"/>
                  </a:lnTo>
                  <a:lnTo>
                    <a:pt x="2106" y="182"/>
                  </a:lnTo>
                  <a:lnTo>
                    <a:pt x="2147" y="169"/>
                  </a:lnTo>
                  <a:lnTo>
                    <a:pt x="2184" y="155"/>
                  </a:lnTo>
                  <a:lnTo>
                    <a:pt x="2240" y="141"/>
                  </a:lnTo>
                  <a:lnTo>
                    <a:pt x="2296" y="122"/>
                  </a:lnTo>
                  <a:lnTo>
                    <a:pt x="2333" y="111"/>
                  </a:lnTo>
                  <a:lnTo>
                    <a:pt x="2408" y="90"/>
                  </a:lnTo>
                  <a:lnTo>
                    <a:pt x="2445" y="81"/>
                  </a:lnTo>
                  <a:lnTo>
                    <a:pt x="2503" y="64"/>
                  </a:lnTo>
                  <a:lnTo>
                    <a:pt x="2561" y="53"/>
                  </a:lnTo>
                  <a:lnTo>
                    <a:pt x="2598" y="43"/>
                  </a:lnTo>
                  <a:lnTo>
                    <a:pt x="2656" y="30"/>
                  </a:lnTo>
                  <a:lnTo>
                    <a:pt x="2715" y="16"/>
                  </a:lnTo>
                  <a:lnTo>
                    <a:pt x="2753" y="13"/>
                  </a:lnTo>
                  <a:lnTo>
                    <a:pt x="2811" y="0"/>
                  </a:lnTo>
                </a:path>
              </a:pathLst>
            </a:custGeom>
            <a:noFill/>
            <a:ln w="2063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24" name="Freeform 128"/>
            <p:cNvSpPr>
              <a:spLocks/>
            </p:cNvSpPr>
            <p:nvPr/>
          </p:nvSpPr>
          <p:spPr bwMode="auto">
            <a:xfrm>
              <a:off x="3897" y="2282"/>
              <a:ext cx="1280" cy="355"/>
            </a:xfrm>
            <a:custGeom>
              <a:avLst/>
              <a:gdLst/>
              <a:ahLst/>
              <a:cxnLst>
                <a:cxn ang="0">
                  <a:pos x="58" y="135"/>
                </a:cxn>
                <a:cxn ang="0">
                  <a:pos x="136" y="122"/>
                </a:cxn>
                <a:cxn ang="0">
                  <a:pos x="234" y="104"/>
                </a:cxn>
                <a:cxn ang="0">
                  <a:pos x="332" y="91"/>
                </a:cxn>
                <a:cxn ang="0">
                  <a:pos x="452" y="78"/>
                </a:cxn>
                <a:cxn ang="0">
                  <a:pos x="551" y="64"/>
                </a:cxn>
                <a:cxn ang="0">
                  <a:pos x="673" y="54"/>
                </a:cxn>
                <a:cxn ang="0">
                  <a:pos x="754" y="47"/>
                </a:cxn>
                <a:cxn ang="0">
                  <a:pos x="875" y="37"/>
                </a:cxn>
                <a:cxn ang="0">
                  <a:pos x="1000" y="23"/>
                </a:cxn>
                <a:cxn ang="0">
                  <a:pos x="1104" y="21"/>
                </a:cxn>
                <a:cxn ang="0">
                  <a:pos x="1209" y="16"/>
                </a:cxn>
                <a:cxn ang="0">
                  <a:pos x="1338" y="10"/>
                </a:cxn>
                <a:cxn ang="0">
                  <a:pos x="1422" y="7"/>
                </a:cxn>
                <a:cxn ang="0">
                  <a:pos x="1508" y="7"/>
                </a:cxn>
                <a:cxn ang="0">
                  <a:pos x="1615" y="3"/>
                </a:cxn>
                <a:cxn ang="0">
                  <a:pos x="1728" y="3"/>
                </a:cxn>
                <a:cxn ang="0">
                  <a:pos x="1902" y="3"/>
                </a:cxn>
                <a:cxn ang="0">
                  <a:pos x="2016" y="3"/>
                </a:cxn>
                <a:cxn ang="0">
                  <a:pos x="2127" y="3"/>
                </a:cxn>
                <a:cxn ang="0">
                  <a:pos x="2219" y="7"/>
                </a:cxn>
                <a:cxn ang="0">
                  <a:pos x="2333" y="10"/>
                </a:cxn>
                <a:cxn ang="0">
                  <a:pos x="2450" y="10"/>
                </a:cxn>
                <a:cxn ang="0">
                  <a:pos x="2566" y="14"/>
                </a:cxn>
                <a:cxn ang="0">
                  <a:pos x="2662" y="16"/>
                </a:cxn>
                <a:cxn ang="0">
                  <a:pos x="2782" y="23"/>
                </a:cxn>
                <a:cxn ang="0">
                  <a:pos x="2905" y="30"/>
                </a:cxn>
                <a:cxn ang="0">
                  <a:pos x="2954" y="30"/>
                </a:cxn>
                <a:cxn ang="0">
                  <a:pos x="3030" y="37"/>
                </a:cxn>
                <a:cxn ang="0">
                  <a:pos x="3079" y="40"/>
                </a:cxn>
                <a:cxn ang="0">
                  <a:pos x="3157" y="44"/>
                </a:cxn>
                <a:cxn ang="0">
                  <a:pos x="3206" y="47"/>
                </a:cxn>
                <a:cxn ang="0">
                  <a:pos x="3259" y="51"/>
                </a:cxn>
                <a:cxn ang="0">
                  <a:pos x="3310" y="57"/>
                </a:cxn>
                <a:cxn ang="0">
                  <a:pos x="3389" y="64"/>
                </a:cxn>
                <a:cxn ang="0">
                  <a:pos x="3441" y="67"/>
                </a:cxn>
                <a:cxn ang="0">
                  <a:pos x="3522" y="74"/>
                </a:cxn>
                <a:cxn ang="0">
                  <a:pos x="3575" y="81"/>
                </a:cxn>
                <a:cxn ang="0">
                  <a:pos x="3631" y="84"/>
                </a:cxn>
                <a:cxn ang="0">
                  <a:pos x="3715" y="95"/>
                </a:cxn>
                <a:cxn ang="0">
                  <a:pos x="3770" y="102"/>
                </a:cxn>
                <a:cxn ang="0">
                  <a:pos x="3826" y="111"/>
                </a:cxn>
                <a:cxn ang="0">
                  <a:pos x="3885" y="118"/>
                </a:cxn>
                <a:cxn ang="0">
                  <a:pos x="3943" y="132"/>
                </a:cxn>
                <a:cxn ang="0">
                  <a:pos x="4004" y="146"/>
                </a:cxn>
                <a:cxn ang="0">
                  <a:pos x="4092" y="162"/>
                </a:cxn>
                <a:cxn ang="0">
                  <a:pos x="4153" y="183"/>
                </a:cxn>
                <a:cxn ang="0">
                  <a:pos x="4246" y="213"/>
                </a:cxn>
                <a:cxn ang="0">
                  <a:pos x="4309" y="240"/>
                </a:cxn>
                <a:cxn ang="0">
                  <a:pos x="4373" y="268"/>
                </a:cxn>
                <a:cxn ang="0">
                  <a:pos x="4437" y="305"/>
                </a:cxn>
                <a:cxn ang="0">
                  <a:pos x="4534" y="365"/>
                </a:cxn>
                <a:cxn ang="0">
                  <a:pos x="4598" y="413"/>
                </a:cxn>
                <a:cxn ang="0">
                  <a:pos x="4662" y="464"/>
                </a:cxn>
                <a:cxn ang="0">
                  <a:pos x="4727" y="527"/>
                </a:cxn>
                <a:cxn ang="0">
                  <a:pos x="4793" y="592"/>
                </a:cxn>
                <a:cxn ang="0">
                  <a:pos x="4857" y="673"/>
                </a:cxn>
                <a:cxn ang="0">
                  <a:pos x="4954" y="824"/>
                </a:cxn>
                <a:cxn ang="0">
                  <a:pos x="5020" y="961"/>
                </a:cxn>
                <a:cxn ang="0">
                  <a:pos x="5085" y="1167"/>
                </a:cxn>
                <a:cxn ang="0">
                  <a:pos x="5155" y="1617"/>
                </a:cxn>
              </a:cxnLst>
              <a:rect l="0" t="0" r="r" b="b"/>
              <a:pathLst>
                <a:path w="5197" h="2390">
                  <a:moveTo>
                    <a:pt x="0" y="146"/>
                  </a:moveTo>
                  <a:lnTo>
                    <a:pt x="58" y="135"/>
                  </a:lnTo>
                  <a:lnTo>
                    <a:pt x="96" y="129"/>
                  </a:lnTo>
                  <a:lnTo>
                    <a:pt x="136" y="122"/>
                  </a:lnTo>
                  <a:lnTo>
                    <a:pt x="196" y="111"/>
                  </a:lnTo>
                  <a:lnTo>
                    <a:pt x="234" y="104"/>
                  </a:lnTo>
                  <a:lnTo>
                    <a:pt x="273" y="97"/>
                  </a:lnTo>
                  <a:lnTo>
                    <a:pt x="332" y="91"/>
                  </a:lnTo>
                  <a:lnTo>
                    <a:pt x="392" y="84"/>
                  </a:lnTo>
                  <a:lnTo>
                    <a:pt x="452" y="78"/>
                  </a:lnTo>
                  <a:lnTo>
                    <a:pt x="511" y="72"/>
                  </a:lnTo>
                  <a:lnTo>
                    <a:pt x="551" y="64"/>
                  </a:lnTo>
                  <a:lnTo>
                    <a:pt x="612" y="57"/>
                  </a:lnTo>
                  <a:lnTo>
                    <a:pt x="673" y="54"/>
                  </a:lnTo>
                  <a:lnTo>
                    <a:pt x="712" y="47"/>
                  </a:lnTo>
                  <a:lnTo>
                    <a:pt x="754" y="47"/>
                  </a:lnTo>
                  <a:lnTo>
                    <a:pt x="815" y="40"/>
                  </a:lnTo>
                  <a:lnTo>
                    <a:pt x="875" y="37"/>
                  </a:lnTo>
                  <a:lnTo>
                    <a:pt x="938" y="30"/>
                  </a:lnTo>
                  <a:lnTo>
                    <a:pt x="1000" y="23"/>
                  </a:lnTo>
                  <a:lnTo>
                    <a:pt x="1041" y="23"/>
                  </a:lnTo>
                  <a:lnTo>
                    <a:pt x="1104" y="21"/>
                  </a:lnTo>
                  <a:lnTo>
                    <a:pt x="1145" y="16"/>
                  </a:lnTo>
                  <a:lnTo>
                    <a:pt x="1209" y="16"/>
                  </a:lnTo>
                  <a:lnTo>
                    <a:pt x="1252" y="16"/>
                  </a:lnTo>
                  <a:lnTo>
                    <a:pt x="1338" y="10"/>
                  </a:lnTo>
                  <a:lnTo>
                    <a:pt x="1381" y="7"/>
                  </a:lnTo>
                  <a:lnTo>
                    <a:pt x="1422" y="7"/>
                  </a:lnTo>
                  <a:lnTo>
                    <a:pt x="1466" y="7"/>
                  </a:lnTo>
                  <a:lnTo>
                    <a:pt x="1508" y="7"/>
                  </a:lnTo>
                  <a:lnTo>
                    <a:pt x="1574" y="3"/>
                  </a:lnTo>
                  <a:lnTo>
                    <a:pt x="1615" y="3"/>
                  </a:lnTo>
                  <a:lnTo>
                    <a:pt x="1684" y="3"/>
                  </a:lnTo>
                  <a:lnTo>
                    <a:pt x="1728" y="3"/>
                  </a:lnTo>
                  <a:lnTo>
                    <a:pt x="1814" y="0"/>
                  </a:lnTo>
                  <a:lnTo>
                    <a:pt x="1902" y="3"/>
                  </a:lnTo>
                  <a:lnTo>
                    <a:pt x="1970" y="0"/>
                  </a:lnTo>
                  <a:lnTo>
                    <a:pt x="2016" y="3"/>
                  </a:lnTo>
                  <a:lnTo>
                    <a:pt x="2058" y="0"/>
                  </a:lnTo>
                  <a:lnTo>
                    <a:pt x="2127" y="3"/>
                  </a:lnTo>
                  <a:lnTo>
                    <a:pt x="2173" y="3"/>
                  </a:lnTo>
                  <a:lnTo>
                    <a:pt x="2219" y="7"/>
                  </a:lnTo>
                  <a:lnTo>
                    <a:pt x="2288" y="3"/>
                  </a:lnTo>
                  <a:lnTo>
                    <a:pt x="2333" y="10"/>
                  </a:lnTo>
                  <a:lnTo>
                    <a:pt x="2403" y="10"/>
                  </a:lnTo>
                  <a:lnTo>
                    <a:pt x="2450" y="10"/>
                  </a:lnTo>
                  <a:lnTo>
                    <a:pt x="2520" y="14"/>
                  </a:lnTo>
                  <a:lnTo>
                    <a:pt x="2566" y="14"/>
                  </a:lnTo>
                  <a:lnTo>
                    <a:pt x="2615" y="16"/>
                  </a:lnTo>
                  <a:lnTo>
                    <a:pt x="2662" y="16"/>
                  </a:lnTo>
                  <a:lnTo>
                    <a:pt x="2734" y="21"/>
                  </a:lnTo>
                  <a:lnTo>
                    <a:pt x="2782" y="23"/>
                  </a:lnTo>
                  <a:lnTo>
                    <a:pt x="2857" y="26"/>
                  </a:lnTo>
                  <a:lnTo>
                    <a:pt x="2905" y="30"/>
                  </a:lnTo>
                  <a:lnTo>
                    <a:pt x="2932" y="30"/>
                  </a:lnTo>
                  <a:lnTo>
                    <a:pt x="2954" y="30"/>
                  </a:lnTo>
                  <a:lnTo>
                    <a:pt x="3006" y="33"/>
                  </a:lnTo>
                  <a:lnTo>
                    <a:pt x="3030" y="37"/>
                  </a:lnTo>
                  <a:lnTo>
                    <a:pt x="3056" y="37"/>
                  </a:lnTo>
                  <a:lnTo>
                    <a:pt x="3079" y="40"/>
                  </a:lnTo>
                  <a:lnTo>
                    <a:pt x="3106" y="44"/>
                  </a:lnTo>
                  <a:lnTo>
                    <a:pt x="3157" y="44"/>
                  </a:lnTo>
                  <a:lnTo>
                    <a:pt x="3182" y="47"/>
                  </a:lnTo>
                  <a:lnTo>
                    <a:pt x="3206" y="47"/>
                  </a:lnTo>
                  <a:lnTo>
                    <a:pt x="3234" y="51"/>
                  </a:lnTo>
                  <a:lnTo>
                    <a:pt x="3259" y="51"/>
                  </a:lnTo>
                  <a:lnTo>
                    <a:pt x="3285" y="54"/>
                  </a:lnTo>
                  <a:lnTo>
                    <a:pt x="3310" y="57"/>
                  </a:lnTo>
                  <a:lnTo>
                    <a:pt x="3363" y="61"/>
                  </a:lnTo>
                  <a:lnTo>
                    <a:pt x="3389" y="64"/>
                  </a:lnTo>
                  <a:lnTo>
                    <a:pt x="3416" y="64"/>
                  </a:lnTo>
                  <a:lnTo>
                    <a:pt x="3441" y="67"/>
                  </a:lnTo>
                  <a:lnTo>
                    <a:pt x="3495" y="72"/>
                  </a:lnTo>
                  <a:lnTo>
                    <a:pt x="3522" y="74"/>
                  </a:lnTo>
                  <a:lnTo>
                    <a:pt x="3549" y="78"/>
                  </a:lnTo>
                  <a:lnTo>
                    <a:pt x="3575" y="81"/>
                  </a:lnTo>
                  <a:lnTo>
                    <a:pt x="3606" y="84"/>
                  </a:lnTo>
                  <a:lnTo>
                    <a:pt x="3631" y="84"/>
                  </a:lnTo>
                  <a:lnTo>
                    <a:pt x="3658" y="88"/>
                  </a:lnTo>
                  <a:lnTo>
                    <a:pt x="3715" y="95"/>
                  </a:lnTo>
                  <a:lnTo>
                    <a:pt x="3742" y="97"/>
                  </a:lnTo>
                  <a:lnTo>
                    <a:pt x="3770" y="102"/>
                  </a:lnTo>
                  <a:lnTo>
                    <a:pt x="3801" y="104"/>
                  </a:lnTo>
                  <a:lnTo>
                    <a:pt x="3826" y="111"/>
                  </a:lnTo>
                  <a:lnTo>
                    <a:pt x="3856" y="115"/>
                  </a:lnTo>
                  <a:lnTo>
                    <a:pt x="3885" y="118"/>
                  </a:lnTo>
                  <a:lnTo>
                    <a:pt x="3914" y="125"/>
                  </a:lnTo>
                  <a:lnTo>
                    <a:pt x="3943" y="132"/>
                  </a:lnTo>
                  <a:lnTo>
                    <a:pt x="3973" y="138"/>
                  </a:lnTo>
                  <a:lnTo>
                    <a:pt x="4004" y="146"/>
                  </a:lnTo>
                  <a:lnTo>
                    <a:pt x="4063" y="155"/>
                  </a:lnTo>
                  <a:lnTo>
                    <a:pt x="4092" y="162"/>
                  </a:lnTo>
                  <a:lnTo>
                    <a:pt x="4124" y="173"/>
                  </a:lnTo>
                  <a:lnTo>
                    <a:pt x="4153" y="183"/>
                  </a:lnTo>
                  <a:lnTo>
                    <a:pt x="4186" y="189"/>
                  </a:lnTo>
                  <a:lnTo>
                    <a:pt x="4246" y="213"/>
                  </a:lnTo>
                  <a:lnTo>
                    <a:pt x="4280" y="224"/>
                  </a:lnTo>
                  <a:lnTo>
                    <a:pt x="4309" y="240"/>
                  </a:lnTo>
                  <a:lnTo>
                    <a:pt x="4342" y="254"/>
                  </a:lnTo>
                  <a:lnTo>
                    <a:pt x="4373" y="268"/>
                  </a:lnTo>
                  <a:lnTo>
                    <a:pt x="4406" y="284"/>
                  </a:lnTo>
                  <a:lnTo>
                    <a:pt x="4437" y="305"/>
                  </a:lnTo>
                  <a:lnTo>
                    <a:pt x="4502" y="342"/>
                  </a:lnTo>
                  <a:lnTo>
                    <a:pt x="4534" y="365"/>
                  </a:lnTo>
                  <a:lnTo>
                    <a:pt x="4566" y="389"/>
                  </a:lnTo>
                  <a:lnTo>
                    <a:pt x="4598" y="413"/>
                  </a:lnTo>
                  <a:lnTo>
                    <a:pt x="4630" y="439"/>
                  </a:lnTo>
                  <a:lnTo>
                    <a:pt x="4662" y="464"/>
                  </a:lnTo>
                  <a:lnTo>
                    <a:pt x="4696" y="497"/>
                  </a:lnTo>
                  <a:lnTo>
                    <a:pt x="4727" y="527"/>
                  </a:lnTo>
                  <a:lnTo>
                    <a:pt x="4759" y="557"/>
                  </a:lnTo>
                  <a:lnTo>
                    <a:pt x="4793" y="592"/>
                  </a:lnTo>
                  <a:lnTo>
                    <a:pt x="4824" y="633"/>
                  </a:lnTo>
                  <a:lnTo>
                    <a:pt x="4857" y="673"/>
                  </a:lnTo>
                  <a:lnTo>
                    <a:pt x="4922" y="767"/>
                  </a:lnTo>
                  <a:lnTo>
                    <a:pt x="4954" y="824"/>
                  </a:lnTo>
                  <a:lnTo>
                    <a:pt x="4985" y="889"/>
                  </a:lnTo>
                  <a:lnTo>
                    <a:pt x="5020" y="961"/>
                  </a:lnTo>
                  <a:lnTo>
                    <a:pt x="5052" y="1055"/>
                  </a:lnTo>
                  <a:lnTo>
                    <a:pt x="5085" y="1167"/>
                  </a:lnTo>
                  <a:lnTo>
                    <a:pt x="5119" y="1333"/>
                  </a:lnTo>
                  <a:lnTo>
                    <a:pt x="5155" y="1617"/>
                  </a:lnTo>
                  <a:lnTo>
                    <a:pt x="5197" y="2390"/>
                  </a:lnTo>
                </a:path>
              </a:pathLst>
            </a:custGeom>
            <a:noFill/>
            <a:ln w="2063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25" name="Rectangle 129"/>
            <p:cNvSpPr>
              <a:spLocks noChangeArrowheads="1"/>
            </p:cNvSpPr>
            <p:nvPr/>
          </p:nvSpPr>
          <p:spPr bwMode="auto">
            <a:xfrm>
              <a:off x="4623" y="2110"/>
              <a:ext cx="504" cy="1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120904" tIns="60451" rIns="120904" bIns="60451">
              <a:spAutoFit/>
            </a:bodyPr>
            <a:lstStyle/>
            <a:p>
              <a:pPr defTabSz="1214438" eaLnBrk="0" hangingPunct="0">
                <a:lnSpc>
                  <a:spcPct val="90000"/>
                </a:lnSpc>
              </a:pPr>
              <a:r>
                <a:rPr lang="de-DE" sz="2000" b="1">
                  <a:solidFill>
                    <a:srgbClr val="008000"/>
                  </a:solidFill>
                  <a:latin typeface="Symbol" pitchFamily="18" charset="2"/>
                </a:rPr>
                <a:t></a:t>
              </a:r>
              <a:r>
                <a:rPr lang="de-DE" sz="2000" b="1">
                  <a:solidFill>
                    <a:srgbClr val="008000"/>
                  </a:solidFill>
                  <a:latin typeface="Times" pitchFamily="18" charset="0"/>
                </a:rPr>
                <a:t>=90°</a:t>
              </a:r>
            </a:p>
          </p:txBody>
        </p:sp>
      </p:grpSp>
      <p:grpSp>
        <p:nvGrpSpPr>
          <p:cNvPr id="260226" name="Group 130"/>
          <p:cNvGrpSpPr>
            <a:grpSpLocks/>
          </p:cNvGrpSpPr>
          <p:nvPr/>
        </p:nvGrpSpPr>
        <p:grpSpPr bwMode="auto">
          <a:xfrm>
            <a:off x="171450" y="2216150"/>
            <a:ext cx="3833813" cy="2797175"/>
            <a:chOff x="488" y="1956"/>
            <a:chExt cx="2147" cy="1696"/>
          </a:xfrm>
        </p:grpSpPr>
        <p:sp>
          <p:nvSpPr>
            <p:cNvPr id="260227" name="Freeform 131"/>
            <p:cNvSpPr>
              <a:spLocks/>
            </p:cNvSpPr>
            <p:nvPr/>
          </p:nvSpPr>
          <p:spPr bwMode="auto">
            <a:xfrm>
              <a:off x="642" y="2194"/>
              <a:ext cx="1025" cy="1357"/>
            </a:xfrm>
            <a:custGeom>
              <a:avLst/>
              <a:gdLst/>
              <a:ahLst/>
              <a:cxnLst>
                <a:cxn ang="0">
                  <a:pos x="533" y="73"/>
                </a:cxn>
                <a:cxn ang="0">
                  <a:pos x="336" y="247"/>
                </a:cxn>
                <a:cxn ang="0">
                  <a:pos x="249" y="335"/>
                </a:cxn>
                <a:cxn ang="0">
                  <a:pos x="204" y="393"/>
                </a:cxn>
                <a:cxn ang="0">
                  <a:pos x="160" y="450"/>
                </a:cxn>
                <a:cxn ang="0">
                  <a:pos x="133" y="489"/>
                </a:cxn>
                <a:cxn ang="0">
                  <a:pos x="110" y="521"/>
                </a:cxn>
                <a:cxn ang="0">
                  <a:pos x="79" y="569"/>
                </a:cxn>
                <a:cxn ang="0">
                  <a:pos x="61" y="608"/>
                </a:cxn>
                <a:cxn ang="0">
                  <a:pos x="44" y="650"/>
                </a:cxn>
                <a:cxn ang="0">
                  <a:pos x="31" y="686"/>
                </a:cxn>
                <a:cxn ang="0">
                  <a:pos x="14" y="745"/>
                </a:cxn>
                <a:cxn ang="0">
                  <a:pos x="4" y="793"/>
                </a:cxn>
                <a:cxn ang="0">
                  <a:pos x="2" y="876"/>
                </a:cxn>
                <a:cxn ang="0">
                  <a:pos x="7" y="1084"/>
                </a:cxn>
                <a:cxn ang="0">
                  <a:pos x="14" y="1154"/>
                </a:cxn>
                <a:cxn ang="0">
                  <a:pos x="22" y="1208"/>
                </a:cxn>
                <a:cxn ang="0">
                  <a:pos x="31" y="1253"/>
                </a:cxn>
                <a:cxn ang="0">
                  <a:pos x="47" y="1286"/>
                </a:cxn>
                <a:cxn ang="0">
                  <a:pos x="86" y="1320"/>
                </a:cxn>
                <a:cxn ang="0">
                  <a:pos x="101" y="1326"/>
                </a:cxn>
                <a:cxn ang="0">
                  <a:pos x="125" y="1337"/>
                </a:cxn>
                <a:cxn ang="0">
                  <a:pos x="155" y="1349"/>
                </a:cxn>
                <a:cxn ang="0">
                  <a:pos x="189" y="1355"/>
                </a:cxn>
                <a:cxn ang="0">
                  <a:pos x="544" y="1351"/>
                </a:cxn>
                <a:cxn ang="0">
                  <a:pos x="706" y="1320"/>
                </a:cxn>
                <a:cxn ang="0">
                  <a:pos x="847" y="1256"/>
                </a:cxn>
                <a:cxn ang="0">
                  <a:pos x="936" y="1190"/>
                </a:cxn>
                <a:cxn ang="0">
                  <a:pos x="968" y="1142"/>
                </a:cxn>
                <a:cxn ang="0">
                  <a:pos x="847" y="1233"/>
                </a:cxn>
                <a:cxn ang="0">
                  <a:pos x="712" y="1298"/>
                </a:cxn>
                <a:cxn ang="0">
                  <a:pos x="586" y="1328"/>
                </a:cxn>
                <a:cxn ang="0">
                  <a:pos x="328" y="1337"/>
                </a:cxn>
                <a:cxn ang="0">
                  <a:pos x="165" y="1332"/>
                </a:cxn>
                <a:cxn ang="0">
                  <a:pos x="138" y="1323"/>
                </a:cxn>
                <a:cxn ang="0">
                  <a:pos x="115" y="1312"/>
                </a:cxn>
                <a:cxn ang="0">
                  <a:pos x="98" y="1304"/>
                </a:cxn>
                <a:cxn ang="0">
                  <a:pos x="66" y="1278"/>
                </a:cxn>
                <a:cxn ang="0">
                  <a:pos x="54" y="1259"/>
                </a:cxn>
                <a:cxn ang="0">
                  <a:pos x="44" y="1219"/>
                </a:cxn>
                <a:cxn ang="0">
                  <a:pos x="37" y="1166"/>
                </a:cxn>
                <a:cxn ang="0">
                  <a:pos x="29" y="1101"/>
                </a:cxn>
                <a:cxn ang="0">
                  <a:pos x="21" y="979"/>
                </a:cxn>
                <a:cxn ang="0">
                  <a:pos x="22" y="807"/>
                </a:cxn>
                <a:cxn ang="0">
                  <a:pos x="31" y="759"/>
                </a:cxn>
                <a:cxn ang="0">
                  <a:pos x="51" y="692"/>
                </a:cxn>
                <a:cxn ang="0">
                  <a:pos x="63" y="661"/>
                </a:cxn>
                <a:cxn ang="0">
                  <a:pos x="78" y="621"/>
                </a:cxn>
                <a:cxn ang="0">
                  <a:pos x="94" y="583"/>
                </a:cxn>
                <a:cxn ang="0">
                  <a:pos x="123" y="537"/>
                </a:cxn>
                <a:cxn ang="0">
                  <a:pos x="150" y="501"/>
                </a:cxn>
                <a:cxn ang="0">
                  <a:pos x="177" y="462"/>
                </a:cxn>
                <a:cxn ang="0">
                  <a:pos x="220" y="405"/>
                </a:cxn>
                <a:cxn ang="0">
                  <a:pos x="271" y="343"/>
                </a:cxn>
                <a:cxn ang="0">
                  <a:pos x="350" y="259"/>
                </a:cxn>
                <a:cxn ang="0">
                  <a:pos x="546" y="89"/>
                </a:cxn>
                <a:cxn ang="0">
                  <a:pos x="633" y="0"/>
                </a:cxn>
              </a:cxnLst>
              <a:rect l="0" t="0" r="r" b="b"/>
              <a:pathLst>
                <a:path w="1025" h="1357">
                  <a:moveTo>
                    <a:pt x="633" y="0"/>
                  </a:moveTo>
                  <a:lnTo>
                    <a:pt x="622" y="10"/>
                  </a:lnTo>
                  <a:lnTo>
                    <a:pt x="613" y="14"/>
                  </a:lnTo>
                  <a:lnTo>
                    <a:pt x="595" y="27"/>
                  </a:lnTo>
                  <a:lnTo>
                    <a:pt x="585" y="35"/>
                  </a:lnTo>
                  <a:lnTo>
                    <a:pt x="575" y="41"/>
                  </a:lnTo>
                  <a:lnTo>
                    <a:pt x="555" y="56"/>
                  </a:lnTo>
                  <a:lnTo>
                    <a:pt x="543" y="66"/>
                  </a:lnTo>
                  <a:lnTo>
                    <a:pt x="533" y="73"/>
                  </a:lnTo>
                  <a:lnTo>
                    <a:pt x="486" y="112"/>
                  </a:lnTo>
                  <a:lnTo>
                    <a:pt x="474" y="121"/>
                  </a:lnTo>
                  <a:lnTo>
                    <a:pt x="460" y="131"/>
                  </a:lnTo>
                  <a:lnTo>
                    <a:pt x="449" y="143"/>
                  </a:lnTo>
                  <a:lnTo>
                    <a:pt x="437" y="152"/>
                  </a:lnTo>
                  <a:lnTo>
                    <a:pt x="402" y="185"/>
                  </a:lnTo>
                  <a:lnTo>
                    <a:pt x="390" y="194"/>
                  </a:lnTo>
                  <a:lnTo>
                    <a:pt x="356" y="225"/>
                  </a:lnTo>
                  <a:lnTo>
                    <a:pt x="336" y="247"/>
                  </a:lnTo>
                  <a:lnTo>
                    <a:pt x="316" y="266"/>
                  </a:lnTo>
                  <a:lnTo>
                    <a:pt x="308" y="276"/>
                  </a:lnTo>
                  <a:lnTo>
                    <a:pt x="299" y="286"/>
                  </a:lnTo>
                  <a:lnTo>
                    <a:pt x="301" y="286"/>
                  </a:lnTo>
                  <a:lnTo>
                    <a:pt x="269" y="314"/>
                  </a:lnTo>
                  <a:lnTo>
                    <a:pt x="264" y="320"/>
                  </a:lnTo>
                  <a:lnTo>
                    <a:pt x="259" y="324"/>
                  </a:lnTo>
                  <a:lnTo>
                    <a:pt x="254" y="331"/>
                  </a:lnTo>
                  <a:lnTo>
                    <a:pt x="249" y="335"/>
                  </a:lnTo>
                  <a:lnTo>
                    <a:pt x="246" y="342"/>
                  </a:lnTo>
                  <a:lnTo>
                    <a:pt x="241" y="346"/>
                  </a:lnTo>
                  <a:lnTo>
                    <a:pt x="236" y="352"/>
                  </a:lnTo>
                  <a:lnTo>
                    <a:pt x="230" y="357"/>
                  </a:lnTo>
                  <a:lnTo>
                    <a:pt x="225" y="365"/>
                  </a:lnTo>
                  <a:lnTo>
                    <a:pt x="222" y="369"/>
                  </a:lnTo>
                  <a:lnTo>
                    <a:pt x="217" y="374"/>
                  </a:lnTo>
                  <a:lnTo>
                    <a:pt x="207" y="388"/>
                  </a:lnTo>
                  <a:lnTo>
                    <a:pt x="204" y="393"/>
                  </a:lnTo>
                  <a:lnTo>
                    <a:pt x="199" y="397"/>
                  </a:lnTo>
                  <a:lnTo>
                    <a:pt x="195" y="405"/>
                  </a:lnTo>
                  <a:lnTo>
                    <a:pt x="185" y="418"/>
                  </a:lnTo>
                  <a:lnTo>
                    <a:pt x="182" y="422"/>
                  </a:lnTo>
                  <a:lnTo>
                    <a:pt x="177" y="427"/>
                  </a:lnTo>
                  <a:lnTo>
                    <a:pt x="173" y="435"/>
                  </a:lnTo>
                  <a:lnTo>
                    <a:pt x="168" y="441"/>
                  </a:lnTo>
                  <a:lnTo>
                    <a:pt x="165" y="445"/>
                  </a:lnTo>
                  <a:lnTo>
                    <a:pt x="160" y="450"/>
                  </a:lnTo>
                  <a:lnTo>
                    <a:pt x="153" y="464"/>
                  </a:lnTo>
                  <a:lnTo>
                    <a:pt x="155" y="462"/>
                  </a:lnTo>
                  <a:lnTo>
                    <a:pt x="152" y="464"/>
                  </a:lnTo>
                  <a:lnTo>
                    <a:pt x="150" y="467"/>
                  </a:lnTo>
                  <a:lnTo>
                    <a:pt x="147" y="470"/>
                  </a:lnTo>
                  <a:lnTo>
                    <a:pt x="141" y="480"/>
                  </a:lnTo>
                  <a:lnTo>
                    <a:pt x="138" y="483"/>
                  </a:lnTo>
                  <a:lnTo>
                    <a:pt x="136" y="486"/>
                  </a:lnTo>
                  <a:lnTo>
                    <a:pt x="133" y="489"/>
                  </a:lnTo>
                  <a:lnTo>
                    <a:pt x="131" y="492"/>
                  </a:lnTo>
                  <a:lnTo>
                    <a:pt x="128" y="495"/>
                  </a:lnTo>
                  <a:lnTo>
                    <a:pt x="126" y="500"/>
                  </a:lnTo>
                  <a:lnTo>
                    <a:pt x="123" y="504"/>
                  </a:lnTo>
                  <a:lnTo>
                    <a:pt x="121" y="507"/>
                  </a:lnTo>
                  <a:lnTo>
                    <a:pt x="118" y="511"/>
                  </a:lnTo>
                  <a:lnTo>
                    <a:pt x="115" y="515"/>
                  </a:lnTo>
                  <a:lnTo>
                    <a:pt x="113" y="520"/>
                  </a:lnTo>
                  <a:lnTo>
                    <a:pt x="110" y="521"/>
                  </a:lnTo>
                  <a:lnTo>
                    <a:pt x="106" y="528"/>
                  </a:lnTo>
                  <a:lnTo>
                    <a:pt x="105" y="531"/>
                  </a:lnTo>
                  <a:lnTo>
                    <a:pt x="98" y="540"/>
                  </a:lnTo>
                  <a:lnTo>
                    <a:pt x="96" y="543"/>
                  </a:lnTo>
                  <a:lnTo>
                    <a:pt x="89" y="552"/>
                  </a:lnTo>
                  <a:lnTo>
                    <a:pt x="88" y="557"/>
                  </a:lnTo>
                  <a:lnTo>
                    <a:pt x="84" y="560"/>
                  </a:lnTo>
                  <a:lnTo>
                    <a:pt x="83" y="565"/>
                  </a:lnTo>
                  <a:lnTo>
                    <a:pt x="79" y="569"/>
                  </a:lnTo>
                  <a:lnTo>
                    <a:pt x="78" y="574"/>
                  </a:lnTo>
                  <a:lnTo>
                    <a:pt x="74" y="579"/>
                  </a:lnTo>
                  <a:lnTo>
                    <a:pt x="71" y="585"/>
                  </a:lnTo>
                  <a:lnTo>
                    <a:pt x="73" y="583"/>
                  </a:lnTo>
                  <a:lnTo>
                    <a:pt x="73" y="585"/>
                  </a:lnTo>
                  <a:lnTo>
                    <a:pt x="73" y="583"/>
                  </a:lnTo>
                  <a:lnTo>
                    <a:pt x="63" y="602"/>
                  </a:lnTo>
                  <a:lnTo>
                    <a:pt x="63" y="605"/>
                  </a:lnTo>
                  <a:lnTo>
                    <a:pt x="61" y="608"/>
                  </a:lnTo>
                  <a:lnTo>
                    <a:pt x="58" y="614"/>
                  </a:lnTo>
                  <a:lnTo>
                    <a:pt x="56" y="619"/>
                  </a:lnTo>
                  <a:lnTo>
                    <a:pt x="54" y="622"/>
                  </a:lnTo>
                  <a:lnTo>
                    <a:pt x="53" y="627"/>
                  </a:lnTo>
                  <a:lnTo>
                    <a:pt x="51" y="630"/>
                  </a:lnTo>
                  <a:lnTo>
                    <a:pt x="47" y="641"/>
                  </a:lnTo>
                  <a:lnTo>
                    <a:pt x="47" y="644"/>
                  </a:lnTo>
                  <a:lnTo>
                    <a:pt x="46" y="647"/>
                  </a:lnTo>
                  <a:lnTo>
                    <a:pt x="44" y="650"/>
                  </a:lnTo>
                  <a:lnTo>
                    <a:pt x="42" y="655"/>
                  </a:lnTo>
                  <a:lnTo>
                    <a:pt x="41" y="658"/>
                  </a:lnTo>
                  <a:lnTo>
                    <a:pt x="39" y="662"/>
                  </a:lnTo>
                  <a:lnTo>
                    <a:pt x="37" y="666"/>
                  </a:lnTo>
                  <a:lnTo>
                    <a:pt x="36" y="672"/>
                  </a:lnTo>
                  <a:lnTo>
                    <a:pt x="36" y="675"/>
                  </a:lnTo>
                  <a:lnTo>
                    <a:pt x="34" y="676"/>
                  </a:lnTo>
                  <a:lnTo>
                    <a:pt x="32" y="681"/>
                  </a:lnTo>
                  <a:lnTo>
                    <a:pt x="31" y="686"/>
                  </a:lnTo>
                  <a:lnTo>
                    <a:pt x="31" y="689"/>
                  </a:lnTo>
                  <a:lnTo>
                    <a:pt x="26" y="698"/>
                  </a:lnTo>
                  <a:lnTo>
                    <a:pt x="26" y="703"/>
                  </a:lnTo>
                  <a:lnTo>
                    <a:pt x="26" y="700"/>
                  </a:lnTo>
                  <a:lnTo>
                    <a:pt x="19" y="720"/>
                  </a:lnTo>
                  <a:lnTo>
                    <a:pt x="19" y="724"/>
                  </a:lnTo>
                  <a:lnTo>
                    <a:pt x="16" y="732"/>
                  </a:lnTo>
                  <a:lnTo>
                    <a:pt x="14" y="740"/>
                  </a:lnTo>
                  <a:lnTo>
                    <a:pt x="14" y="745"/>
                  </a:lnTo>
                  <a:lnTo>
                    <a:pt x="12" y="748"/>
                  </a:lnTo>
                  <a:lnTo>
                    <a:pt x="11" y="755"/>
                  </a:lnTo>
                  <a:lnTo>
                    <a:pt x="11" y="760"/>
                  </a:lnTo>
                  <a:lnTo>
                    <a:pt x="9" y="765"/>
                  </a:lnTo>
                  <a:lnTo>
                    <a:pt x="7" y="771"/>
                  </a:lnTo>
                  <a:lnTo>
                    <a:pt x="7" y="777"/>
                  </a:lnTo>
                  <a:lnTo>
                    <a:pt x="6" y="782"/>
                  </a:lnTo>
                  <a:lnTo>
                    <a:pt x="6" y="788"/>
                  </a:lnTo>
                  <a:lnTo>
                    <a:pt x="4" y="793"/>
                  </a:lnTo>
                  <a:lnTo>
                    <a:pt x="4" y="799"/>
                  </a:lnTo>
                  <a:lnTo>
                    <a:pt x="2" y="804"/>
                  </a:lnTo>
                  <a:lnTo>
                    <a:pt x="2" y="821"/>
                  </a:lnTo>
                  <a:lnTo>
                    <a:pt x="0" y="825"/>
                  </a:lnTo>
                  <a:lnTo>
                    <a:pt x="0" y="861"/>
                  </a:lnTo>
                  <a:lnTo>
                    <a:pt x="2" y="866"/>
                  </a:lnTo>
                  <a:lnTo>
                    <a:pt x="2" y="872"/>
                  </a:lnTo>
                  <a:lnTo>
                    <a:pt x="2" y="870"/>
                  </a:lnTo>
                  <a:lnTo>
                    <a:pt x="2" y="876"/>
                  </a:lnTo>
                  <a:lnTo>
                    <a:pt x="0" y="884"/>
                  </a:lnTo>
                  <a:lnTo>
                    <a:pt x="0" y="979"/>
                  </a:lnTo>
                  <a:lnTo>
                    <a:pt x="2" y="988"/>
                  </a:lnTo>
                  <a:lnTo>
                    <a:pt x="2" y="1022"/>
                  </a:lnTo>
                  <a:lnTo>
                    <a:pt x="4" y="1031"/>
                  </a:lnTo>
                  <a:lnTo>
                    <a:pt x="4" y="1049"/>
                  </a:lnTo>
                  <a:lnTo>
                    <a:pt x="6" y="1058"/>
                  </a:lnTo>
                  <a:lnTo>
                    <a:pt x="6" y="1075"/>
                  </a:lnTo>
                  <a:lnTo>
                    <a:pt x="7" y="1084"/>
                  </a:lnTo>
                  <a:lnTo>
                    <a:pt x="7" y="1092"/>
                  </a:lnTo>
                  <a:lnTo>
                    <a:pt x="9" y="1101"/>
                  </a:lnTo>
                  <a:lnTo>
                    <a:pt x="9" y="1112"/>
                  </a:lnTo>
                  <a:lnTo>
                    <a:pt x="11" y="1120"/>
                  </a:lnTo>
                  <a:lnTo>
                    <a:pt x="11" y="1129"/>
                  </a:lnTo>
                  <a:lnTo>
                    <a:pt x="12" y="1137"/>
                  </a:lnTo>
                  <a:lnTo>
                    <a:pt x="14" y="1146"/>
                  </a:lnTo>
                  <a:lnTo>
                    <a:pt x="14" y="1145"/>
                  </a:lnTo>
                  <a:lnTo>
                    <a:pt x="14" y="1154"/>
                  </a:lnTo>
                  <a:lnTo>
                    <a:pt x="16" y="1159"/>
                  </a:lnTo>
                  <a:lnTo>
                    <a:pt x="16" y="1166"/>
                  </a:lnTo>
                  <a:lnTo>
                    <a:pt x="17" y="1169"/>
                  </a:lnTo>
                  <a:lnTo>
                    <a:pt x="17" y="1179"/>
                  </a:lnTo>
                  <a:lnTo>
                    <a:pt x="19" y="1183"/>
                  </a:lnTo>
                  <a:lnTo>
                    <a:pt x="19" y="1193"/>
                  </a:lnTo>
                  <a:lnTo>
                    <a:pt x="21" y="1197"/>
                  </a:lnTo>
                  <a:lnTo>
                    <a:pt x="21" y="1204"/>
                  </a:lnTo>
                  <a:lnTo>
                    <a:pt x="22" y="1208"/>
                  </a:lnTo>
                  <a:lnTo>
                    <a:pt x="22" y="1213"/>
                  </a:lnTo>
                  <a:lnTo>
                    <a:pt x="24" y="1217"/>
                  </a:lnTo>
                  <a:lnTo>
                    <a:pt x="24" y="1222"/>
                  </a:lnTo>
                  <a:lnTo>
                    <a:pt x="26" y="1230"/>
                  </a:lnTo>
                  <a:lnTo>
                    <a:pt x="27" y="1233"/>
                  </a:lnTo>
                  <a:lnTo>
                    <a:pt x="27" y="1238"/>
                  </a:lnTo>
                  <a:lnTo>
                    <a:pt x="29" y="1242"/>
                  </a:lnTo>
                  <a:lnTo>
                    <a:pt x="29" y="1247"/>
                  </a:lnTo>
                  <a:lnTo>
                    <a:pt x="31" y="1253"/>
                  </a:lnTo>
                  <a:lnTo>
                    <a:pt x="32" y="1256"/>
                  </a:lnTo>
                  <a:lnTo>
                    <a:pt x="34" y="1259"/>
                  </a:lnTo>
                  <a:lnTo>
                    <a:pt x="34" y="1262"/>
                  </a:lnTo>
                  <a:lnTo>
                    <a:pt x="36" y="1267"/>
                  </a:lnTo>
                  <a:lnTo>
                    <a:pt x="37" y="1272"/>
                  </a:lnTo>
                  <a:lnTo>
                    <a:pt x="41" y="1278"/>
                  </a:lnTo>
                  <a:lnTo>
                    <a:pt x="46" y="1283"/>
                  </a:lnTo>
                  <a:lnTo>
                    <a:pt x="44" y="1281"/>
                  </a:lnTo>
                  <a:lnTo>
                    <a:pt x="47" y="1286"/>
                  </a:lnTo>
                  <a:lnTo>
                    <a:pt x="49" y="1286"/>
                  </a:lnTo>
                  <a:lnTo>
                    <a:pt x="46" y="1284"/>
                  </a:lnTo>
                  <a:lnTo>
                    <a:pt x="54" y="1292"/>
                  </a:lnTo>
                  <a:lnTo>
                    <a:pt x="54" y="1293"/>
                  </a:lnTo>
                  <a:lnTo>
                    <a:pt x="69" y="1307"/>
                  </a:lnTo>
                  <a:lnTo>
                    <a:pt x="71" y="1307"/>
                  </a:lnTo>
                  <a:lnTo>
                    <a:pt x="81" y="1317"/>
                  </a:lnTo>
                  <a:lnTo>
                    <a:pt x="83" y="1317"/>
                  </a:lnTo>
                  <a:lnTo>
                    <a:pt x="86" y="1320"/>
                  </a:lnTo>
                  <a:lnTo>
                    <a:pt x="88" y="1320"/>
                  </a:lnTo>
                  <a:lnTo>
                    <a:pt x="91" y="1323"/>
                  </a:lnTo>
                  <a:lnTo>
                    <a:pt x="93" y="1323"/>
                  </a:lnTo>
                  <a:lnTo>
                    <a:pt x="91" y="1321"/>
                  </a:lnTo>
                  <a:lnTo>
                    <a:pt x="93" y="1323"/>
                  </a:lnTo>
                  <a:lnTo>
                    <a:pt x="94" y="1323"/>
                  </a:lnTo>
                  <a:lnTo>
                    <a:pt x="91" y="1321"/>
                  </a:lnTo>
                  <a:lnTo>
                    <a:pt x="96" y="1326"/>
                  </a:lnTo>
                  <a:lnTo>
                    <a:pt x="101" y="1326"/>
                  </a:lnTo>
                  <a:lnTo>
                    <a:pt x="100" y="1326"/>
                  </a:lnTo>
                  <a:lnTo>
                    <a:pt x="101" y="1328"/>
                  </a:lnTo>
                  <a:lnTo>
                    <a:pt x="110" y="1331"/>
                  </a:lnTo>
                  <a:lnTo>
                    <a:pt x="111" y="1331"/>
                  </a:lnTo>
                  <a:lnTo>
                    <a:pt x="110" y="1331"/>
                  </a:lnTo>
                  <a:lnTo>
                    <a:pt x="113" y="1332"/>
                  </a:lnTo>
                  <a:lnTo>
                    <a:pt x="115" y="1334"/>
                  </a:lnTo>
                  <a:lnTo>
                    <a:pt x="123" y="1337"/>
                  </a:lnTo>
                  <a:lnTo>
                    <a:pt x="125" y="1337"/>
                  </a:lnTo>
                  <a:lnTo>
                    <a:pt x="126" y="1338"/>
                  </a:lnTo>
                  <a:lnTo>
                    <a:pt x="131" y="1342"/>
                  </a:lnTo>
                  <a:lnTo>
                    <a:pt x="135" y="1342"/>
                  </a:lnTo>
                  <a:lnTo>
                    <a:pt x="133" y="1342"/>
                  </a:lnTo>
                  <a:lnTo>
                    <a:pt x="141" y="1345"/>
                  </a:lnTo>
                  <a:lnTo>
                    <a:pt x="143" y="1345"/>
                  </a:lnTo>
                  <a:lnTo>
                    <a:pt x="150" y="1348"/>
                  </a:lnTo>
                  <a:lnTo>
                    <a:pt x="152" y="1348"/>
                  </a:lnTo>
                  <a:lnTo>
                    <a:pt x="155" y="1349"/>
                  </a:lnTo>
                  <a:lnTo>
                    <a:pt x="158" y="1349"/>
                  </a:lnTo>
                  <a:lnTo>
                    <a:pt x="162" y="1351"/>
                  </a:lnTo>
                  <a:lnTo>
                    <a:pt x="163" y="1351"/>
                  </a:lnTo>
                  <a:lnTo>
                    <a:pt x="167" y="1352"/>
                  </a:lnTo>
                  <a:lnTo>
                    <a:pt x="170" y="1352"/>
                  </a:lnTo>
                  <a:lnTo>
                    <a:pt x="173" y="1354"/>
                  </a:lnTo>
                  <a:lnTo>
                    <a:pt x="180" y="1354"/>
                  </a:lnTo>
                  <a:lnTo>
                    <a:pt x="183" y="1355"/>
                  </a:lnTo>
                  <a:lnTo>
                    <a:pt x="189" y="1355"/>
                  </a:lnTo>
                  <a:lnTo>
                    <a:pt x="187" y="1355"/>
                  </a:lnTo>
                  <a:lnTo>
                    <a:pt x="325" y="1355"/>
                  </a:lnTo>
                  <a:lnTo>
                    <a:pt x="336" y="1357"/>
                  </a:lnTo>
                  <a:lnTo>
                    <a:pt x="346" y="1355"/>
                  </a:lnTo>
                  <a:lnTo>
                    <a:pt x="487" y="1355"/>
                  </a:lnTo>
                  <a:lnTo>
                    <a:pt x="499" y="1354"/>
                  </a:lnTo>
                  <a:lnTo>
                    <a:pt x="514" y="1354"/>
                  </a:lnTo>
                  <a:lnTo>
                    <a:pt x="531" y="1352"/>
                  </a:lnTo>
                  <a:lnTo>
                    <a:pt x="544" y="1351"/>
                  </a:lnTo>
                  <a:lnTo>
                    <a:pt x="590" y="1346"/>
                  </a:lnTo>
                  <a:lnTo>
                    <a:pt x="603" y="1343"/>
                  </a:lnTo>
                  <a:lnTo>
                    <a:pt x="618" y="1342"/>
                  </a:lnTo>
                  <a:lnTo>
                    <a:pt x="633" y="1338"/>
                  </a:lnTo>
                  <a:lnTo>
                    <a:pt x="647" y="1335"/>
                  </a:lnTo>
                  <a:lnTo>
                    <a:pt x="664" y="1332"/>
                  </a:lnTo>
                  <a:lnTo>
                    <a:pt x="677" y="1328"/>
                  </a:lnTo>
                  <a:lnTo>
                    <a:pt x="692" y="1324"/>
                  </a:lnTo>
                  <a:lnTo>
                    <a:pt x="706" y="1320"/>
                  </a:lnTo>
                  <a:lnTo>
                    <a:pt x="719" y="1317"/>
                  </a:lnTo>
                  <a:lnTo>
                    <a:pt x="732" y="1311"/>
                  </a:lnTo>
                  <a:lnTo>
                    <a:pt x="746" y="1304"/>
                  </a:lnTo>
                  <a:lnTo>
                    <a:pt x="774" y="1295"/>
                  </a:lnTo>
                  <a:lnTo>
                    <a:pt x="786" y="1289"/>
                  </a:lnTo>
                  <a:lnTo>
                    <a:pt x="800" y="1283"/>
                  </a:lnTo>
                  <a:lnTo>
                    <a:pt x="823" y="1270"/>
                  </a:lnTo>
                  <a:lnTo>
                    <a:pt x="835" y="1262"/>
                  </a:lnTo>
                  <a:lnTo>
                    <a:pt x="847" y="1256"/>
                  </a:lnTo>
                  <a:lnTo>
                    <a:pt x="860" y="1249"/>
                  </a:lnTo>
                  <a:lnTo>
                    <a:pt x="890" y="1224"/>
                  </a:lnTo>
                  <a:lnTo>
                    <a:pt x="900" y="1214"/>
                  </a:lnTo>
                  <a:lnTo>
                    <a:pt x="910" y="1208"/>
                  </a:lnTo>
                  <a:lnTo>
                    <a:pt x="910" y="1207"/>
                  </a:lnTo>
                  <a:lnTo>
                    <a:pt x="910" y="1208"/>
                  </a:lnTo>
                  <a:lnTo>
                    <a:pt x="910" y="1207"/>
                  </a:lnTo>
                  <a:lnTo>
                    <a:pt x="915" y="1204"/>
                  </a:lnTo>
                  <a:lnTo>
                    <a:pt x="936" y="1190"/>
                  </a:lnTo>
                  <a:lnTo>
                    <a:pt x="941" y="1185"/>
                  </a:lnTo>
                  <a:lnTo>
                    <a:pt x="981" y="1157"/>
                  </a:lnTo>
                  <a:lnTo>
                    <a:pt x="993" y="1146"/>
                  </a:lnTo>
                  <a:lnTo>
                    <a:pt x="1020" y="1126"/>
                  </a:lnTo>
                  <a:lnTo>
                    <a:pt x="1025" y="1120"/>
                  </a:lnTo>
                  <a:lnTo>
                    <a:pt x="1011" y="1107"/>
                  </a:lnTo>
                  <a:lnTo>
                    <a:pt x="1006" y="1114"/>
                  </a:lnTo>
                  <a:lnTo>
                    <a:pt x="979" y="1131"/>
                  </a:lnTo>
                  <a:lnTo>
                    <a:pt x="968" y="1142"/>
                  </a:lnTo>
                  <a:lnTo>
                    <a:pt x="927" y="1169"/>
                  </a:lnTo>
                  <a:lnTo>
                    <a:pt x="922" y="1174"/>
                  </a:lnTo>
                  <a:lnTo>
                    <a:pt x="902" y="1188"/>
                  </a:lnTo>
                  <a:lnTo>
                    <a:pt x="897" y="1194"/>
                  </a:lnTo>
                  <a:lnTo>
                    <a:pt x="897" y="1193"/>
                  </a:lnTo>
                  <a:lnTo>
                    <a:pt x="897" y="1194"/>
                  </a:lnTo>
                  <a:lnTo>
                    <a:pt x="897" y="1193"/>
                  </a:lnTo>
                  <a:lnTo>
                    <a:pt x="877" y="1211"/>
                  </a:lnTo>
                  <a:lnTo>
                    <a:pt x="847" y="1233"/>
                  </a:lnTo>
                  <a:lnTo>
                    <a:pt x="837" y="1241"/>
                  </a:lnTo>
                  <a:lnTo>
                    <a:pt x="825" y="1247"/>
                  </a:lnTo>
                  <a:lnTo>
                    <a:pt x="813" y="1255"/>
                  </a:lnTo>
                  <a:lnTo>
                    <a:pt x="790" y="1267"/>
                  </a:lnTo>
                  <a:lnTo>
                    <a:pt x="776" y="1273"/>
                  </a:lnTo>
                  <a:lnTo>
                    <a:pt x="764" y="1280"/>
                  </a:lnTo>
                  <a:lnTo>
                    <a:pt x="739" y="1289"/>
                  </a:lnTo>
                  <a:lnTo>
                    <a:pt x="726" y="1295"/>
                  </a:lnTo>
                  <a:lnTo>
                    <a:pt x="712" y="1298"/>
                  </a:lnTo>
                  <a:lnTo>
                    <a:pt x="699" y="1301"/>
                  </a:lnTo>
                  <a:lnTo>
                    <a:pt x="685" y="1306"/>
                  </a:lnTo>
                  <a:lnTo>
                    <a:pt x="670" y="1309"/>
                  </a:lnTo>
                  <a:lnTo>
                    <a:pt x="657" y="1314"/>
                  </a:lnTo>
                  <a:lnTo>
                    <a:pt x="644" y="1317"/>
                  </a:lnTo>
                  <a:lnTo>
                    <a:pt x="630" y="1320"/>
                  </a:lnTo>
                  <a:lnTo>
                    <a:pt x="615" y="1323"/>
                  </a:lnTo>
                  <a:lnTo>
                    <a:pt x="600" y="1324"/>
                  </a:lnTo>
                  <a:lnTo>
                    <a:pt x="586" y="1328"/>
                  </a:lnTo>
                  <a:lnTo>
                    <a:pt x="541" y="1332"/>
                  </a:lnTo>
                  <a:lnTo>
                    <a:pt x="528" y="1334"/>
                  </a:lnTo>
                  <a:lnTo>
                    <a:pt x="514" y="1335"/>
                  </a:lnTo>
                  <a:lnTo>
                    <a:pt x="499" y="1335"/>
                  </a:lnTo>
                  <a:lnTo>
                    <a:pt x="484" y="1337"/>
                  </a:lnTo>
                  <a:lnTo>
                    <a:pt x="486" y="1337"/>
                  </a:lnTo>
                  <a:lnTo>
                    <a:pt x="346" y="1337"/>
                  </a:lnTo>
                  <a:lnTo>
                    <a:pt x="336" y="1338"/>
                  </a:lnTo>
                  <a:lnTo>
                    <a:pt x="328" y="1337"/>
                  </a:lnTo>
                  <a:lnTo>
                    <a:pt x="189" y="1337"/>
                  </a:lnTo>
                  <a:lnTo>
                    <a:pt x="190" y="1337"/>
                  </a:lnTo>
                  <a:lnTo>
                    <a:pt x="187" y="1337"/>
                  </a:lnTo>
                  <a:lnTo>
                    <a:pt x="183" y="1335"/>
                  </a:lnTo>
                  <a:lnTo>
                    <a:pt x="177" y="1335"/>
                  </a:lnTo>
                  <a:lnTo>
                    <a:pt x="173" y="1334"/>
                  </a:lnTo>
                  <a:lnTo>
                    <a:pt x="170" y="1334"/>
                  </a:lnTo>
                  <a:lnTo>
                    <a:pt x="167" y="1332"/>
                  </a:lnTo>
                  <a:lnTo>
                    <a:pt x="165" y="1332"/>
                  </a:lnTo>
                  <a:lnTo>
                    <a:pt x="162" y="1331"/>
                  </a:lnTo>
                  <a:lnTo>
                    <a:pt x="158" y="1331"/>
                  </a:lnTo>
                  <a:lnTo>
                    <a:pt x="155" y="1329"/>
                  </a:lnTo>
                  <a:lnTo>
                    <a:pt x="153" y="1329"/>
                  </a:lnTo>
                  <a:lnTo>
                    <a:pt x="147" y="1326"/>
                  </a:lnTo>
                  <a:lnTo>
                    <a:pt x="145" y="1326"/>
                  </a:lnTo>
                  <a:lnTo>
                    <a:pt x="147" y="1326"/>
                  </a:lnTo>
                  <a:lnTo>
                    <a:pt x="141" y="1323"/>
                  </a:lnTo>
                  <a:lnTo>
                    <a:pt x="138" y="1323"/>
                  </a:lnTo>
                  <a:lnTo>
                    <a:pt x="140" y="1323"/>
                  </a:lnTo>
                  <a:lnTo>
                    <a:pt x="128" y="1318"/>
                  </a:lnTo>
                  <a:lnTo>
                    <a:pt x="126" y="1318"/>
                  </a:lnTo>
                  <a:lnTo>
                    <a:pt x="128" y="1318"/>
                  </a:lnTo>
                  <a:lnTo>
                    <a:pt x="126" y="1317"/>
                  </a:lnTo>
                  <a:lnTo>
                    <a:pt x="123" y="1315"/>
                  </a:lnTo>
                  <a:lnTo>
                    <a:pt x="118" y="1312"/>
                  </a:lnTo>
                  <a:lnTo>
                    <a:pt x="113" y="1312"/>
                  </a:lnTo>
                  <a:lnTo>
                    <a:pt x="115" y="1312"/>
                  </a:lnTo>
                  <a:lnTo>
                    <a:pt x="113" y="1311"/>
                  </a:lnTo>
                  <a:lnTo>
                    <a:pt x="105" y="1307"/>
                  </a:lnTo>
                  <a:lnTo>
                    <a:pt x="103" y="1307"/>
                  </a:lnTo>
                  <a:lnTo>
                    <a:pt x="105" y="1309"/>
                  </a:lnTo>
                  <a:lnTo>
                    <a:pt x="101" y="1307"/>
                  </a:lnTo>
                  <a:lnTo>
                    <a:pt x="103" y="1307"/>
                  </a:lnTo>
                  <a:lnTo>
                    <a:pt x="105" y="1309"/>
                  </a:lnTo>
                  <a:lnTo>
                    <a:pt x="100" y="1304"/>
                  </a:lnTo>
                  <a:lnTo>
                    <a:pt x="98" y="1304"/>
                  </a:lnTo>
                  <a:lnTo>
                    <a:pt x="94" y="1301"/>
                  </a:lnTo>
                  <a:lnTo>
                    <a:pt x="93" y="1301"/>
                  </a:lnTo>
                  <a:lnTo>
                    <a:pt x="89" y="1298"/>
                  </a:lnTo>
                  <a:lnTo>
                    <a:pt x="88" y="1298"/>
                  </a:lnTo>
                  <a:lnTo>
                    <a:pt x="78" y="1289"/>
                  </a:lnTo>
                  <a:lnTo>
                    <a:pt x="76" y="1289"/>
                  </a:lnTo>
                  <a:lnTo>
                    <a:pt x="74" y="1287"/>
                  </a:lnTo>
                  <a:lnTo>
                    <a:pt x="74" y="1286"/>
                  </a:lnTo>
                  <a:lnTo>
                    <a:pt x="66" y="1278"/>
                  </a:lnTo>
                  <a:lnTo>
                    <a:pt x="63" y="1273"/>
                  </a:lnTo>
                  <a:lnTo>
                    <a:pt x="61" y="1273"/>
                  </a:lnTo>
                  <a:lnTo>
                    <a:pt x="64" y="1275"/>
                  </a:lnTo>
                  <a:lnTo>
                    <a:pt x="59" y="1270"/>
                  </a:lnTo>
                  <a:lnTo>
                    <a:pt x="61" y="1272"/>
                  </a:lnTo>
                  <a:lnTo>
                    <a:pt x="59" y="1267"/>
                  </a:lnTo>
                  <a:lnTo>
                    <a:pt x="58" y="1266"/>
                  </a:lnTo>
                  <a:lnTo>
                    <a:pt x="56" y="1261"/>
                  </a:lnTo>
                  <a:lnTo>
                    <a:pt x="54" y="1259"/>
                  </a:lnTo>
                  <a:lnTo>
                    <a:pt x="54" y="1256"/>
                  </a:lnTo>
                  <a:lnTo>
                    <a:pt x="53" y="1250"/>
                  </a:lnTo>
                  <a:lnTo>
                    <a:pt x="51" y="1247"/>
                  </a:lnTo>
                  <a:lnTo>
                    <a:pt x="49" y="1244"/>
                  </a:lnTo>
                  <a:lnTo>
                    <a:pt x="49" y="1239"/>
                  </a:lnTo>
                  <a:lnTo>
                    <a:pt x="47" y="1235"/>
                  </a:lnTo>
                  <a:lnTo>
                    <a:pt x="47" y="1230"/>
                  </a:lnTo>
                  <a:lnTo>
                    <a:pt x="46" y="1224"/>
                  </a:lnTo>
                  <a:lnTo>
                    <a:pt x="44" y="1219"/>
                  </a:lnTo>
                  <a:lnTo>
                    <a:pt x="44" y="1214"/>
                  </a:lnTo>
                  <a:lnTo>
                    <a:pt x="42" y="1210"/>
                  </a:lnTo>
                  <a:lnTo>
                    <a:pt x="42" y="1205"/>
                  </a:lnTo>
                  <a:lnTo>
                    <a:pt x="41" y="1200"/>
                  </a:lnTo>
                  <a:lnTo>
                    <a:pt x="41" y="1194"/>
                  </a:lnTo>
                  <a:lnTo>
                    <a:pt x="39" y="1190"/>
                  </a:lnTo>
                  <a:lnTo>
                    <a:pt x="39" y="1180"/>
                  </a:lnTo>
                  <a:lnTo>
                    <a:pt x="37" y="1176"/>
                  </a:lnTo>
                  <a:lnTo>
                    <a:pt x="37" y="1166"/>
                  </a:lnTo>
                  <a:lnTo>
                    <a:pt x="36" y="1163"/>
                  </a:lnTo>
                  <a:lnTo>
                    <a:pt x="36" y="1155"/>
                  </a:lnTo>
                  <a:lnTo>
                    <a:pt x="34" y="1151"/>
                  </a:lnTo>
                  <a:lnTo>
                    <a:pt x="34" y="1143"/>
                  </a:lnTo>
                  <a:lnTo>
                    <a:pt x="32" y="1134"/>
                  </a:lnTo>
                  <a:lnTo>
                    <a:pt x="31" y="1126"/>
                  </a:lnTo>
                  <a:lnTo>
                    <a:pt x="31" y="1117"/>
                  </a:lnTo>
                  <a:lnTo>
                    <a:pt x="29" y="1109"/>
                  </a:lnTo>
                  <a:lnTo>
                    <a:pt x="29" y="1101"/>
                  </a:lnTo>
                  <a:lnTo>
                    <a:pt x="27" y="1092"/>
                  </a:lnTo>
                  <a:lnTo>
                    <a:pt x="27" y="1084"/>
                  </a:lnTo>
                  <a:lnTo>
                    <a:pt x="26" y="1075"/>
                  </a:lnTo>
                  <a:lnTo>
                    <a:pt x="26" y="1058"/>
                  </a:lnTo>
                  <a:lnTo>
                    <a:pt x="24" y="1049"/>
                  </a:lnTo>
                  <a:lnTo>
                    <a:pt x="24" y="1031"/>
                  </a:lnTo>
                  <a:lnTo>
                    <a:pt x="22" y="1022"/>
                  </a:lnTo>
                  <a:lnTo>
                    <a:pt x="22" y="988"/>
                  </a:lnTo>
                  <a:lnTo>
                    <a:pt x="21" y="979"/>
                  </a:lnTo>
                  <a:lnTo>
                    <a:pt x="21" y="887"/>
                  </a:lnTo>
                  <a:lnTo>
                    <a:pt x="22" y="880"/>
                  </a:lnTo>
                  <a:lnTo>
                    <a:pt x="22" y="869"/>
                  </a:lnTo>
                  <a:lnTo>
                    <a:pt x="22" y="870"/>
                  </a:lnTo>
                  <a:lnTo>
                    <a:pt x="22" y="862"/>
                  </a:lnTo>
                  <a:lnTo>
                    <a:pt x="21" y="858"/>
                  </a:lnTo>
                  <a:lnTo>
                    <a:pt x="21" y="828"/>
                  </a:lnTo>
                  <a:lnTo>
                    <a:pt x="22" y="824"/>
                  </a:lnTo>
                  <a:lnTo>
                    <a:pt x="22" y="807"/>
                  </a:lnTo>
                  <a:lnTo>
                    <a:pt x="24" y="802"/>
                  </a:lnTo>
                  <a:lnTo>
                    <a:pt x="24" y="796"/>
                  </a:lnTo>
                  <a:lnTo>
                    <a:pt x="26" y="791"/>
                  </a:lnTo>
                  <a:lnTo>
                    <a:pt x="26" y="785"/>
                  </a:lnTo>
                  <a:lnTo>
                    <a:pt x="27" y="780"/>
                  </a:lnTo>
                  <a:lnTo>
                    <a:pt x="27" y="774"/>
                  </a:lnTo>
                  <a:lnTo>
                    <a:pt x="29" y="771"/>
                  </a:lnTo>
                  <a:lnTo>
                    <a:pt x="31" y="763"/>
                  </a:lnTo>
                  <a:lnTo>
                    <a:pt x="31" y="759"/>
                  </a:lnTo>
                  <a:lnTo>
                    <a:pt x="32" y="754"/>
                  </a:lnTo>
                  <a:lnTo>
                    <a:pt x="34" y="748"/>
                  </a:lnTo>
                  <a:lnTo>
                    <a:pt x="34" y="743"/>
                  </a:lnTo>
                  <a:lnTo>
                    <a:pt x="36" y="738"/>
                  </a:lnTo>
                  <a:lnTo>
                    <a:pt x="39" y="728"/>
                  </a:lnTo>
                  <a:lnTo>
                    <a:pt x="39" y="723"/>
                  </a:lnTo>
                  <a:lnTo>
                    <a:pt x="46" y="706"/>
                  </a:lnTo>
                  <a:lnTo>
                    <a:pt x="46" y="701"/>
                  </a:lnTo>
                  <a:lnTo>
                    <a:pt x="51" y="692"/>
                  </a:lnTo>
                  <a:lnTo>
                    <a:pt x="51" y="689"/>
                  </a:lnTo>
                  <a:lnTo>
                    <a:pt x="53" y="687"/>
                  </a:lnTo>
                  <a:lnTo>
                    <a:pt x="54" y="683"/>
                  </a:lnTo>
                  <a:lnTo>
                    <a:pt x="56" y="678"/>
                  </a:lnTo>
                  <a:lnTo>
                    <a:pt x="56" y="675"/>
                  </a:lnTo>
                  <a:lnTo>
                    <a:pt x="58" y="672"/>
                  </a:lnTo>
                  <a:lnTo>
                    <a:pt x="59" y="669"/>
                  </a:lnTo>
                  <a:lnTo>
                    <a:pt x="61" y="664"/>
                  </a:lnTo>
                  <a:lnTo>
                    <a:pt x="63" y="661"/>
                  </a:lnTo>
                  <a:lnTo>
                    <a:pt x="64" y="656"/>
                  </a:lnTo>
                  <a:lnTo>
                    <a:pt x="66" y="653"/>
                  </a:lnTo>
                  <a:lnTo>
                    <a:pt x="68" y="647"/>
                  </a:lnTo>
                  <a:lnTo>
                    <a:pt x="68" y="644"/>
                  </a:lnTo>
                  <a:lnTo>
                    <a:pt x="71" y="636"/>
                  </a:lnTo>
                  <a:lnTo>
                    <a:pt x="73" y="633"/>
                  </a:lnTo>
                  <a:lnTo>
                    <a:pt x="74" y="628"/>
                  </a:lnTo>
                  <a:lnTo>
                    <a:pt x="76" y="625"/>
                  </a:lnTo>
                  <a:lnTo>
                    <a:pt x="78" y="621"/>
                  </a:lnTo>
                  <a:lnTo>
                    <a:pt x="81" y="614"/>
                  </a:lnTo>
                  <a:lnTo>
                    <a:pt x="83" y="608"/>
                  </a:lnTo>
                  <a:lnTo>
                    <a:pt x="83" y="605"/>
                  </a:lnTo>
                  <a:lnTo>
                    <a:pt x="89" y="593"/>
                  </a:lnTo>
                  <a:lnTo>
                    <a:pt x="89" y="591"/>
                  </a:lnTo>
                  <a:lnTo>
                    <a:pt x="89" y="593"/>
                  </a:lnTo>
                  <a:lnTo>
                    <a:pt x="91" y="591"/>
                  </a:lnTo>
                  <a:lnTo>
                    <a:pt x="91" y="588"/>
                  </a:lnTo>
                  <a:lnTo>
                    <a:pt x="94" y="583"/>
                  </a:lnTo>
                  <a:lnTo>
                    <a:pt x="96" y="579"/>
                  </a:lnTo>
                  <a:lnTo>
                    <a:pt x="100" y="574"/>
                  </a:lnTo>
                  <a:lnTo>
                    <a:pt x="101" y="569"/>
                  </a:lnTo>
                  <a:lnTo>
                    <a:pt x="105" y="566"/>
                  </a:lnTo>
                  <a:lnTo>
                    <a:pt x="106" y="562"/>
                  </a:lnTo>
                  <a:lnTo>
                    <a:pt x="113" y="552"/>
                  </a:lnTo>
                  <a:lnTo>
                    <a:pt x="115" y="549"/>
                  </a:lnTo>
                  <a:lnTo>
                    <a:pt x="121" y="540"/>
                  </a:lnTo>
                  <a:lnTo>
                    <a:pt x="123" y="537"/>
                  </a:lnTo>
                  <a:lnTo>
                    <a:pt x="126" y="534"/>
                  </a:lnTo>
                  <a:lnTo>
                    <a:pt x="130" y="529"/>
                  </a:lnTo>
                  <a:lnTo>
                    <a:pt x="131" y="524"/>
                  </a:lnTo>
                  <a:lnTo>
                    <a:pt x="135" y="523"/>
                  </a:lnTo>
                  <a:lnTo>
                    <a:pt x="138" y="517"/>
                  </a:lnTo>
                  <a:lnTo>
                    <a:pt x="140" y="514"/>
                  </a:lnTo>
                  <a:lnTo>
                    <a:pt x="143" y="509"/>
                  </a:lnTo>
                  <a:lnTo>
                    <a:pt x="148" y="504"/>
                  </a:lnTo>
                  <a:lnTo>
                    <a:pt x="150" y="501"/>
                  </a:lnTo>
                  <a:lnTo>
                    <a:pt x="153" y="498"/>
                  </a:lnTo>
                  <a:lnTo>
                    <a:pt x="155" y="495"/>
                  </a:lnTo>
                  <a:lnTo>
                    <a:pt x="158" y="492"/>
                  </a:lnTo>
                  <a:lnTo>
                    <a:pt x="163" y="483"/>
                  </a:lnTo>
                  <a:lnTo>
                    <a:pt x="167" y="480"/>
                  </a:lnTo>
                  <a:lnTo>
                    <a:pt x="168" y="476"/>
                  </a:lnTo>
                  <a:lnTo>
                    <a:pt x="168" y="475"/>
                  </a:lnTo>
                  <a:lnTo>
                    <a:pt x="170" y="473"/>
                  </a:lnTo>
                  <a:lnTo>
                    <a:pt x="177" y="462"/>
                  </a:lnTo>
                  <a:lnTo>
                    <a:pt x="182" y="458"/>
                  </a:lnTo>
                  <a:lnTo>
                    <a:pt x="185" y="450"/>
                  </a:lnTo>
                  <a:lnTo>
                    <a:pt x="190" y="444"/>
                  </a:lnTo>
                  <a:lnTo>
                    <a:pt x="194" y="439"/>
                  </a:lnTo>
                  <a:lnTo>
                    <a:pt x="199" y="435"/>
                  </a:lnTo>
                  <a:lnTo>
                    <a:pt x="202" y="427"/>
                  </a:lnTo>
                  <a:lnTo>
                    <a:pt x="212" y="414"/>
                  </a:lnTo>
                  <a:lnTo>
                    <a:pt x="215" y="410"/>
                  </a:lnTo>
                  <a:lnTo>
                    <a:pt x="220" y="405"/>
                  </a:lnTo>
                  <a:lnTo>
                    <a:pt x="224" y="397"/>
                  </a:lnTo>
                  <a:lnTo>
                    <a:pt x="234" y="387"/>
                  </a:lnTo>
                  <a:lnTo>
                    <a:pt x="239" y="382"/>
                  </a:lnTo>
                  <a:lnTo>
                    <a:pt x="242" y="374"/>
                  </a:lnTo>
                  <a:lnTo>
                    <a:pt x="252" y="365"/>
                  </a:lnTo>
                  <a:lnTo>
                    <a:pt x="257" y="359"/>
                  </a:lnTo>
                  <a:lnTo>
                    <a:pt x="262" y="354"/>
                  </a:lnTo>
                  <a:lnTo>
                    <a:pt x="266" y="348"/>
                  </a:lnTo>
                  <a:lnTo>
                    <a:pt x="271" y="343"/>
                  </a:lnTo>
                  <a:lnTo>
                    <a:pt x="276" y="337"/>
                  </a:lnTo>
                  <a:lnTo>
                    <a:pt x="281" y="332"/>
                  </a:lnTo>
                  <a:lnTo>
                    <a:pt x="286" y="326"/>
                  </a:lnTo>
                  <a:lnTo>
                    <a:pt x="314" y="298"/>
                  </a:lnTo>
                  <a:lnTo>
                    <a:pt x="316" y="298"/>
                  </a:lnTo>
                  <a:lnTo>
                    <a:pt x="325" y="289"/>
                  </a:lnTo>
                  <a:lnTo>
                    <a:pt x="333" y="278"/>
                  </a:lnTo>
                  <a:lnTo>
                    <a:pt x="340" y="269"/>
                  </a:lnTo>
                  <a:lnTo>
                    <a:pt x="350" y="259"/>
                  </a:lnTo>
                  <a:lnTo>
                    <a:pt x="370" y="238"/>
                  </a:lnTo>
                  <a:lnTo>
                    <a:pt x="403" y="207"/>
                  </a:lnTo>
                  <a:lnTo>
                    <a:pt x="415" y="197"/>
                  </a:lnTo>
                  <a:lnTo>
                    <a:pt x="450" y="165"/>
                  </a:lnTo>
                  <a:lnTo>
                    <a:pt x="462" y="155"/>
                  </a:lnTo>
                  <a:lnTo>
                    <a:pt x="474" y="146"/>
                  </a:lnTo>
                  <a:lnTo>
                    <a:pt x="487" y="137"/>
                  </a:lnTo>
                  <a:lnTo>
                    <a:pt x="499" y="124"/>
                  </a:lnTo>
                  <a:lnTo>
                    <a:pt x="546" y="89"/>
                  </a:lnTo>
                  <a:lnTo>
                    <a:pt x="556" y="81"/>
                  </a:lnTo>
                  <a:lnTo>
                    <a:pt x="568" y="72"/>
                  </a:lnTo>
                  <a:lnTo>
                    <a:pt x="588" y="56"/>
                  </a:lnTo>
                  <a:lnTo>
                    <a:pt x="598" y="50"/>
                  </a:lnTo>
                  <a:lnTo>
                    <a:pt x="608" y="42"/>
                  </a:lnTo>
                  <a:lnTo>
                    <a:pt x="623" y="30"/>
                  </a:lnTo>
                  <a:lnTo>
                    <a:pt x="632" y="25"/>
                  </a:lnTo>
                  <a:lnTo>
                    <a:pt x="647" y="16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28" name="Freeform 132"/>
            <p:cNvSpPr>
              <a:spLocks/>
            </p:cNvSpPr>
            <p:nvPr/>
          </p:nvSpPr>
          <p:spPr bwMode="auto">
            <a:xfrm>
              <a:off x="1275" y="2064"/>
              <a:ext cx="885" cy="1250"/>
            </a:xfrm>
            <a:custGeom>
              <a:avLst/>
              <a:gdLst/>
              <a:ahLst/>
              <a:cxnLst>
                <a:cxn ang="0">
                  <a:pos x="454" y="1200"/>
                </a:cxn>
                <a:cxn ang="0">
                  <a:pos x="484" y="1174"/>
                </a:cxn>
                <a:cxn ang="0">
                  <a:pos x="576" y="1082"/>
                </a:cxn>
                <a:cxn ang="0">
                  <a:pos x="610" y="1044"/>
                </a:cxn>
                <a:cxn ang="0">
                  <a:pos x="654" y="1000"/>
                </a:cxn>
                <a:cxn ang="0">
                  <a:pos x="709" y="938"/>
                </a:cxn>
                <a:cxn ang="0">
                  <a:pos x="754" y="879"/>
                </a:cxn>
                <a:cxn ang="0">
                  <a:pos x="825" y="758"/>
                </a:cxn>
                <a:cxn ang="0">
                  <a:pos x="860" y="659"/>
                </a:cxn>
                <a:cxn ang="0">
                  <a:pos x="877" y="568"/>
                </a:cxn>
                <a:cxn ang="0">
                  <a:pos x="884" y="464"/>
                </a:cxn>
                <a:cxn ang="0">
                  <a:pos x="882" y="295"/>
                </a:cxn>
                <a:cxn ang="0">
                  <a:pos x="877" y="241"/>
                </a:cxn>
                <a:cxn ang="0">
                  <a:pos x="872" y="166"/>
                </a:cxn>
                <a:cxn ang="0">
                  <a:pos x="862" y="126"/>
                </a:cxn>
                <a:cxn ang="0">
                  <a:pos x="850" y="95"/>
                </a:cxn>
                <a:cxn ang="0">
                  <a:pos x="821" y="62"/>
                </a:cxn>
                <a:cxn ang="0">
                  <a:pos x="749" y="27"/>
                </a:cxn>
                <a:cxn ang="0">
                  <a:pos x="675" y="8"/>
                </a:cxn>
                <a:cxn ang="0">
                  <a:pos x="605" y="3"/>
                </a:cxn>
                <a:cxn ang="0">
                  <a:pos x="459" y="3"/>
                </a:cxn>
                <a:cxn ang="0">
                  <a:pos x="397" y="8"/>
                </a:cxn>
                <a:cxn ang="0">
                  <a:pos x="319" y="13"/>
                </a:cxn>
                <a:cxn ang="0">
                  <a:pos x="262" y="20"/>
                </a:cxn>
                <a:cxn ang="0">
                  <a:pos x="222" y="27"/>
                </a:cxn>
                <a:cxn ang="0">
                  <a:pos x="197" y="36"/>
                </a:cxn>
                <a:cxn ang="0">
                  <a:pos x="140" y="53"/>
                </a:cxn>
                <a:cxn ang="0">
                  <a:pos x="94" y="73"/>
                </a:cxn>
                <a:cxn ang="0">
                  <a:pos x="17" y="120"/>
                </a:cxn>
                <a:cxn ang="0">
                  <a:pos x="27" y="135"/>
                </a:cxn>
                <a:cxn ang="0">
                  <a:pos x="105" y="89"/>
                </a:cxn>
                <a:cxn ang="0">
                  <a:pos x="150" y="68"/>
                </a:cxn>
                <a:cxn ang="0">
                  <a:pos x="205" y="51"/>
                </a:cxn>
                <a:cxn ang="0">
                  <a:pos x="237" y="44"/>
                </a:cxn>
                <a:cxn ang="0">
                  <a:pos x="279" y="37"/>
                </a:cxn>
                <a:cxn ang="0">
                  <a:pos x="345" y="30"/>
                </a:cxn>
                <a:cxn ang="0">
                  <a:pos x="415" y="25"/>
                </a:cxn>
                <a:cxn ang="0">
                  <a:pos x="499" y="19"/>
                </a:cxn>
                <a:cxn ang="0">
                  <a:pos x="637" y="23"/>
                </a:cxn>
                <a:cxn ang="0">
                  <a:pos x="721" y="36"/>
                </a:cxn>
                <a:cxn ang="0">
                  <a:pos x="788" y="62"/>
                </a:cxn>
                <a:cxn ang="0">
                  <a:pos x="826" y="93"/>
                </a:cxn>
                <a:cxn ang="0">
                  <a:pos x="838" y="118"/>
                </a:cxn>
                <a:cxn ang="0">
                  <a:pos x="848" y="155"/>
                </a:cxn>
                <a:cxn ang="0">
                  <a:pos x="855" y="199"/>
                </a:cxn>
                <a:cxn ang="0">
                  <a:pos x="858" y="270"/>
                </a:cxn>
                <a:cxn ang="0">
                  <a:pos x="865" y="358"/>
                </a:cxn>
                <a:cxn ang="0">
                  <a:pos x="862" y="512"/>
                </a:cxn>
                <a:cxn ang="0">
                  <a:pos x="848" y="627"/>
                </a:cxn>
                <a:cxn ang="0">
                  <a:pos x="818" y="723"/>
                </a:cxn>
                <a:cxn ang="0">
                  <a:pos x="788" y="789"/>
                </a:cxn>
                <a:cxn ang="0">
                  <a:pos x="709" y="907"/>
                </a:cxn>
                <a:cxn ang="0">
                  <a:pos x="669" y="955"/>
                </a:cxn>
                <a:cxn ang="0">
                  <a:pos x="601" y="1025"/>
                </a:cxn>
                <a:cxn ang="0">
                  <a:pos x="578" y="1048"/>
                </a:cxn>
                <a:cxn ang="0">
                  <a:pos x="541" y="1092"/>
                </a:cxn>
                <a:cxn ang="0">
                  <a:pos x="460" y="1168"/>
                </a:cxn>
                <a:cxn ang="0">
                  <a:pos x="378" y="1237"/>
                </a:cxn>
              </a:cxnLst>
              <a:rect l="0" t="0" r="r" b="b"/>
              <a:pathLst>
                <a:path w="885" h="1250">
                  <a:moveTo>
                    <a:pt x="392" y="1250"/>
                  </a:moveTo>
                  <a:lnTo>
                    <a:pt x="405" y="1242"/>
                  </a:lnTo>
                  <a:lnTo>
                    <a:pt x="417" y="1231"/>
                  </a:lnTo>
                  <a:lnTo>
                    <a:pt x="424" y="1227"/>
                  </a:lnTo>
                  <a:lnTo>
                    <a:pt x="440" y="1211"/>
                  </a:lnTo>
                  <a:lnTo>
                    <a:pt x="447" y="1206"/>
                  </a:lnTo>
                  <a:lnTo>
                    <a:pt x="454" y="1200"/>
                  </a:lnTo>
                  <a:lnTo>
                    <a:pt x="457" y="1194"/>
                  </a:lnTo>
                  <a:lnTo>
                    <a:pt x="464" y="1191"/>
                  </a:lnTo>
                  <a:lnTo>
                    <a:pt x="474" y="1180"/>
                  </a:lnTo>
                  <a:lnTo>
                    <a:pt x="474" y="1182"/>
                  </a:lnTo>
                  <a:lnTo>
                    <a:pt x="474" y="1180"/>
                  </a:lnTo>
                  <a:lnTo>
                    <a:pt x="479" y="1177"/>
                  </a:lnTo>
                  <a:lnTo>
                    <a:pt x="484" y="1174"/>
                  </a:lnTo>
                  <a:lnTo>
                    <a:pt x="536" y="1126"/>
                  </a:lnTo>
                  <a:lnTo>
                    <a:pt x="539" y="1121"/>
                  </a:lnTo>
                  <a:lnTo>
                    <a:pt x="554" y="1107"/>
                  </a:lnTo>
                  <a:lnTo>
                    <a:pt x="558" y="1101"/>
                  </a:lnTo>
                  <a:lnTo>
                    <a:pt x="568" y="1092"/>
                  </a:lnTo>
                  <a:lnTo>
                    <a:pt x="571" y="1087"/>
                  </a:lnTo>
                  <a:lnTo>
                    <a:pt x="576" y="1082"/>
                  </a:lnTo>
                  <a:lnTo>
                    <a:pt x="583" y="1073"/>
                  </a:lnTo>
                  <a:lnTo>
                    <a:pt x="591" y="1065"/>
                  </a:lnTo>
                  <a:lnTo>
                    <a:pt x="595" y="1061"/>
                  </a:lnTo>
                  <a:lnTo>
                    <a:pt x="600" y="1056"/>
                  </a:lnTo>
                  <a:lnTo>
                    <a:pt x="603" y="1051"/>
                  </a:lnTo>
                  <a:lnTo>
                    <a:pt x="607" y="1048"/>
                  </a:lnTo>
                  <a:lnTo>
                    <a:pt x="610" y="1044"/>
                  </a:lnTo>
                  <a:lnTo>
                    <a:pt x="615" y="1037"/>
                  </a:lnTo>
                  <a:lnTo>
                    <a:pt x="617" y="1037"/>
                  </a:lnTo>
                  <a:lnTo>
                    <a:pt x="615" y="1037"/>
                  </a:lnTo>
                  <a:lnTo>
                    <a:pt x="623" y="1031"/>
                  </a:lnTo>
                  <a:lnTo>
                    <a:pt x="628" y="1025"/>
                  </a:lnTo>
                  <a:lnTo>
                    <a:pt x="649" y="1006"/>
                  </a:lnTo>
                  <a:lnTo>
                    <a:pt x="654" y="1000"/>
                  </a:lnTo>
                  <a:lnTo>
                    <a:pt x="674" y="982"/>
                  </a:lnTo>
                  <a:lnTo>
                    <a:pt x="679" y="974"/>
                  </a:lnTo>
                  <a:lnTo>
                    <a:pt x="685" y="968"/>
                  </a:lnTo>
                  <a:lnTo>
                    <a:pt x="690" y="960"/>
                  </a:lnTo>
                  <a:lnTo>
                    <a:pt x="697" y="954"/>
                  </a:lnTo>
                  <a:lnTo>
                    <a:pt x="702" y="948"/>
                  </a:lnTo>
                  <a:lnTo>
                    <a:pt x="709" y="938"/>
                  </a:lnTo>
                  <a:lnTo>
                    <a:pt x="714" y="932"/>
                  </a:lnTo>
                  <a:lnTo>
                    <a:pt x="721" y="926"/>
                  </a:lnTo>
                  <a:lnTo>
                    <a:pt x="726" y="916"/>
                  </a:lnTo>
                  <a:lnTo>
                    <a:pt x="732" y="910"/>
                  </a:lnTo>
                  <a:lnTo>
                    <a:pt x="737" y="903"/>
                  </a:lnTo>
                  <a:lnTo>
                    <a:pt x="748" y="887"/>
                  </a:lnTo>
                  <a:lnTo>
                    <a:pt x="754" y="879"/>
                  </a:lnTo>
                  <a:lnTo>
                    <a:pt x="800" y="810"/>
                  </a:lnTo>
                  <a:lnTo>
                    <a:pt x="801" y="808"/>
                  </a:lnTo>
                  <a:lnTo>
                    <a:pt x="805" y="799"/>
                  </a:lnTo>
                  <a:lnTo>
                    <a:pt x="810" y="789"/>
                  </a:lnTo>
                  <a:lnTo>
                    <a:pt x="815" y="779"/>
                  </a:lnTo>
                  <a:lnTo>
                    <a:pt x="821" y="768"/>
                  </a:lnTo>
                  <a:lnTo>
                    <a:pt x="825" y="758"/>
                  </a:lnTo>
                  <a:lnTo>
                    <a:pt x="830" y="748"/>
                  </a:lnTo>
                  <a:lnTo>
                    <a:pt x="833" y="738"/>
                  </a:lnTo>
                  <a:lnTo>
                    <a:pt x="838" y="729"/>
                  </a:lnTo>
                  <a:lnTo>
                    <a:pt x="845" y="710"/>
                  </a:lnTo>
                  <a:lnTo>
                    <a:pt x="848" y="699"/>
                  </a:lnTo>
                  <a:lnTo>
                    <a:pt x="858" y="670"/>
                  </a:lnTo>
                  <a:lnTo>
                    <a:pt x="860" y="659"/>
                  </a:lnTo>
                  <a:lnTo>
                    <a:pt x="863" y="650"/>
                  </a:lnTo>
                  <a:lnTo>
                    <a:pt x="865" y="641"/>
                  </a:lnTo>
                  <a:lnTo>
                    <a:pt x="868" y="630"/>
                  </a:lnTo>
                  <a:lnTo>
                    <a:pt x="872" y="611"/>
                  </a:lnTo>
                  <a:lnTo>
                    <a:pt x="875" y="589"/>
                  </a:lnTo>
                  <a:lnTo>
                    <a:pt x="877" y="580"/>
                  </a:lnTo>
                  <a:lnTo>
                    <a:pt x="877" y="568"/>
                  </a:lnTo>
                  <a:lnTo>
                    <a:pt x="880" y="546"/>
                  </a:lnTo>
                  <a:lnTo>
                    <a:pt x="880" y="524"/>
                  </a:lnTo>
                  <a:lnTo>
                    <a:pt x="882" y="512"/>
                  </a:lnTo>
                  <a:lnTo>
                    <a:pt x="882" y="478"/>
                  </a:lnTo>
                  <a:lnTo>
                    <a:pt x="882" y="479"/>
                  </a:lnTo>
                  <a:lnTo>
                    <a:pt x="882" y="472"/>
                  </a:lnTo>
                  <a:lnTo>
                    <a:pt x="884" y="464"/>
                  </a:lnTo>
                  <a:lnTo>
                    <a:pt x="884" y="442"/>
                  </a:lnTo>
                  <a:lnTo>
                    <a:pt x="885" y="434"/>
                  </a:lnTo>
                  <a:lnTo>
                    <a:pt x="885" y="355"/>
                  </a:lnTo>
                  <a:lnTo>
                    <a:pt x="884" y="348"/>
                  </a:lnTo>
                  <a:lnTo>
                    <a:pt x="884" y="318"/>
                  </a:lnTo>
                  <a:lnTo>
                    <a:pt x="882" y="310"/>
                  </a:lnTo>
                  <a:lnTo>
                    <a:pt x="882" y="295"/>
                  </a:lnTo>
                  <a:lnTo>
                    <a:pt x="880" y="287"/>
                  </a:lnTo>
                  <a:lnTo>
                    <a:pt x="880" y="273"/>
                  </a:lnTo>
                  <a:lnTo>
                    <a:pt x="879" y="267"/>
                  </a:lnTo>
                  <a:lnTo>
                    <a:pt x="879" y="259"/>
                  </a:lnTo>
                  <a:lnTo>
                    <a:pt x="877" y="253"/>
                  </a:lnTo>
                  <a:lnTo>
                    <a:pt x="877" y="239"/>
                  </a:lnTo>
                  <a:lnTo>
                    <a:pt x="877" y="241"/>
                  </a:lnTo>
                  <a:lnTo>
                    <a:pt x="877" y="220"/>
                  </a:lnTo>
                  <a:lnTo>
                    <a:pt x="875" y="216"/>
                  </a:lnTo>
                  <a:lnTo>
                    <a:pt x="875" y="196"/>
                  </a:lnTo>
                  <a:lnTo>
                    <a:pt x="873" y="191"/>
                  </a:lnTo>
                  <a:lnTo>
                    <a:pt x="873" y="177"/>
                  </a:lnTo>
                  <a:lnTo>
                    <a:pt x="872" y="172"/>
                  </a:lnTo>
                  <a:lnTo>
                    <a:pt x="872" y="166"/>
                  </a:lnTo>
                  <a:lnTo>
                    <a:pt x="870" y="161"/>
                  </a:lnTo>
                  <a:lnTo>
                    <a:pt x="870" y="157"/>
                  </a:lnTo>
                  <a:lnTo>
                    <a:pt x="868" y="152"/>
                  </a:lnTo>
                  <a:lnTo>
                    <a:pt x="868" y="148"/>
                  </a:lnTo>
                  <a:lnTo>
                    <a:pt x="865" y="138"/>
                  </a:lnTo>
                  <a:lnTo>
                    <a:pt x="865" y="135"/>
                  </a:lnTo>
                  <a:lnTo>
                    <a:pt x="862" y="126"/>
                  </a:lnTo>
                  <a:lnTo>
                    <a:pt x="862" y="121"/>
                  </a:lnTo>
                  <a:lnTo>
                    <a:pt x="860" y="117"/>
                  </a:lnTo>
                  <a:lnTo>
                    <a:pt x="858" y="112"/>
                  </a:lnTo>
                  <a:lnTo>
                    <a:pt x="857" y="109"/>
                  </a:lnTo>
                  <a:lnTo>
                    <a:pt x="855" y="104"/>
                  </a:lnTo>
                  <a:lnTo>
                    <a:pt x="848" y="93"/>
                  </a:lnTo>
                  <a:lnTo>
                    <a:pt x="850" y="95"/>
                  </a:lnTo>
                  <a:lnTo>
                    <a:pt x="848" y="93"/>
                  </a:lnTo>
                  <a:lnTo>
                    <a:pt x="845" y="89"/>
                  </a:lnTo>
                  <a:lnTo>
                    <a:pt x="843" y="84"/>
                  </a:lnTo>
                  <a:lnTo>
                    <a:pt x="840" y="79"/>
                  </a:lnTo>
                  <a:lnTo>
                    <a:pt x="837" y="75"/>
                  </a:lnTo>
                  <a:lnTo>
                    <a:pt x="826" y="65"/>
                  </a:lnTo>
                  <a:lnTo>
                    <a:pt x="821" y="62"/>
                  </a:lnTo>
                  <a:lnTo>
                    <a:pt x="816" y="58"/>
                  </a:lnTo>
                  <a:lnTo>
                    <a:pt x="805" y="51"/>
                  </a:lnTo>
                  <a:lnTo>
                    <a:pt x="798" y="47"/>
                  </a:lnTo>
                  <a:lnTo>
                    <a:pt x="793" y="44"/>
                  </a:lnTo>
                  <a:lnTo>
                    <a:pt x="764" y="30"/>
                  </a:lnTo>
                  <a:lnTo>
                    <a:pt x="758" y="28"/>
                  </a:lnTo>
                  <a:lnTo>
                    <a:pt x="749" y="27"/>
                  </a:lnTo>
                  <a:lnTo>
                    <a:pt x="743" y="22"/>
                  </a:lnTo>
                  <a:lnTo>
                    <a:pt x="736" y="20"/>
                  </a:lnTo>
                  <a:lnTo>
                    <a:pt x="727" y="17"/>
                  </a:lnTo>
                  <a:lnTo>
                    <a:pt x="712" y="14"/>
                  </a:lnTo>
                  <a:lnTo>
                    <a:pt x="704" y="13"/>
                  </a:lnTo>
                  <a:lnTo>
                    <a:pt x="684" y="8"/>
                  </a:lnTo>
                  <a:lnTo>
                    <a:pt x="675" y="8"/>
                  </a:lnTo>
                  <a:lnTo>
                    <a:pt x="669" y="6"/>
                  </a:lnTo>
                  <a:lnTo>
                    <a:pt x="649" y="6"/>
                  </a:lnTo>
                  <a:lnTo>
                    <a:pt x="650" y="6"/>
                  </a:lnTo>
                  <a:lnTo>
                    <a:pt x="640" y="5"/>
                  </a:lnTo>
                  <a:lnTo>
                    <a:pt x="632" y="5"/>
                  </a:lnTo>
                  <a:lnTo>
                    <a:pt x="622" y="3"/>
                  </a:lnTo>
                  <a:lnTo>
                    <a:pt x="605" y="3"/>
                  </a:lnTo>
                  <a:lnTo>
                    <a:pt x="596" y="2"/>
                  </a:lnTo>
                  <a:lnTo>
                    <a:pt x="581" y="2"/>
                  </a:lnTo>
                  <a:lnTo>
                    <a:pt x="573" y="0"/>
                  </a:lnTo>
                  <a:lnTo>
                    <a:pt x="496" y="0"/>
                  </a:lnTo>
                  <a:lnTo>
                    <a:pt x="489" y="2"/>
                  </a:lnTo>
                  <a:lnTo>
                    <a:pt x="466" y="2"/>
                  </a:lnTo>
                  <a:lnTo>
                    <a:pt x="459" y="3"/>
                  </a:lnTo>
                  <a:lnTo>
                    <a:pt x="444" y="3"/>
                  </a:lnTo>
                  <a:lnTo>
                    <a:pt x="435" y="5"/>
                  </a:lnTo>
                  <a:lnTo>
                    <a:pt x="420" y="5"/>
                  </a:lnTo>
                  <a:lnTo>
                    <a:pt x="412" y="6"/>
                  </a:lnTo>
                  <a:lnTo>
                    <a:pt x="403" y="6"/>
                  </a:lnTo>
                  <a:lnTo>
                    <a:pt x="395" y="8"/>
                  </a:lnTo>
                  <a:lnTo>
                    <a:pt x="397" y="8"/>
                  </a:lnTo>
                  <a:lnTo>
                    <a:pt x="380" y="8"/>
                  </a:lnTo>
                  <a:lnTo>
                    <a:pt x="371" y="10"/>
                  </a:lnTo>
                  <a:lnTo>
                    <a:pt x="356" y="10"/>
                  </a:lnTo>
                  <a:lnTo>
                    <a:pt x="350" y="11"/>
                  </a:lnTo>
                  <a:lnTo>
                    <a:pt x="341" y="11"/>
                  </a:lnTo>
                  <a:lnTo>
                    <a:pt x="335" y="13"/>
                  </a:lnTo>
                  <a:lnTo>
                    <a:pt x="319" y="13"/>
                  </a:lnTo>
                  <a:lnTo>
                    <a:pt x="311" y="14"/>
                  </a:lnTo>
                  <a:lnTo>
                    <a:pt x="304" y="14"/>
                  </a:lnTo>
                  <a:lnTo>
                    <a:pt x="298" y="16"/>
                  </a:lnTo>
                  <a:lnTo>
                    <a:pt x="289" y="16"/>
                  </a:lnTo>
                  <a:lnTo>
                    <a:pt x="276" y="19"/>
                  </a:lnTo>
                  <a:lnTo>
                    <a:pt x="269" y="19"/>
                  </a:lnTo>
                  <a:lnTo>
                    <a:pt x="262" y="20"/>
                  </a:lnTo>
                  <a:lnTo>
                    <a:pt x="256" y="20"/>
                  </a:lnTo>
                  <a:lnTo>
                    <a:pt x="249" y="22"/>
                  </a:lnTo>
                  <a:lnTo>
                    <a:pt x="244" y="23"/>
                  </a:lnTo>
                  <a:lnTo>
                    <a:pt x="239" y="23"/>
                  </a:lnTo>
                  <a:lnTo>
                    <a:pt x="230" y="25"/>
                  </a:lnTo>
                  <a:lnTo>
                    <a:pt x="227" y="27"/>
                  </a:lnTo>
                  <a:lnTo>
                    <a:pt x="222" y="27"/>
                  </a:lnTo>
                  <a:lnTo>
                    <a:pt x="217" y="28"/>
                  </a:lnTo>
                  <a:lnTo>
                    <a:pt x="209" y="31"/>
                  </a:lnTo>
                  <a:lnTo>
                    <a:pt x="205" y="31"/>
                  </a:lnTo>
                  <a:lnTo>
                    <a:pt x="194" y="36"/>
                  </a:lnTo>
                  <a:lnTo>
                    <a:pt x="192" y="39"/>
                  </a:lnTo>
                  <a:lnTo>
                    <a:pt x="194" y="37"/>
                  </a:lnTo>
                  <a:lnTo>
                    <a:pt x="197" y="36"/>
                  </a:lnTo>
                  <a:lnTo>
                    <a:pt x="199" y="36"/>
                  </a:lnTo>
                  <a:lnTo>
                    <a:pt x="192" y="36"/>
                  </a:lnTo>
                  <a:lnTo>
                    <a:pt x="185" y="37"/>
                  </a:lnTo>
                  <a:lnTo>
                    <a:pt x="183" y="39"/>
                  </a:lnTo>
                  <a:lnTo>
                    <a:pt x="178" y="39"/>
                  </a:lnTo>
                  <a:lnTo>
                    <a:pt x="145" y="50"/>
                  </a:lnTo>
                  <a:lnTo>
                    <a:pt x="140" y="53"/>
                  </a:lnTo>
                  <a:lnTo>
                    <a:pt x="131" y="54"/>
                  </a:lnTo>
                  <a:lnTo>
                    <a:pt x="125" y="58"/>
                  </a:lnTo>
                  <a:lnTo>
                    <a:pt x="120" y="59"/>
                  </a:lnTo>
                  <a:lnTo>
                    <a:pt x="111" y="64"/>
                  </a:lnTo>
                  <a:lnTo>
                    <a:pt x="106" y="67"/>
                  </a:lnTo>
                  <a:lnTo>
                    <a:pt x="99" y="70"/>
                  </a:lnTo>
                  <a:lnTo>
                    <a:pt x="94" y="73"/>
                  </a:lnTo>
                  <a:lnTo>
                    <a:pt x="74" y="82"/>
                  </a:lnTo>
                  <a:lnTo>
                    <a:pt x="68" y="87"/>
                  </a:lnTo>
                  <a:lnTo>
                    <a:pt x="61" y="90"/>
                  </a:lnTo>
                  <a:lnTo>
                    <a:pt x="41" y="104"/>
                  </a:lnTo>
                  <a:lnTo>
                    <a:pt x="32" y="109"/>
                  </a:lnTo>
                  <a:lnTo>
                    <a:pt x="24" y="113"/>
                  </a:lnTo>
                  <a:lnTo>
                    <a:pt x="17" y="120"/>
                  </a:lnTo>
                  <a:lnTo>
                    <a:pt x="7" y="124"/>
                  </a:lnTo>
                  <a:lnTo>
                    <a:pt x="0" y="132"/>
                  </a:lnTo>
                  <a:lnTo>
                    <a:pt x="0" y="130"/>
                  </a:lnTo>
                  <a:lnTo>
                    <a:pt x="14" y="146"/>
                  </a:lnTo>
                  <a:lnTo>
                    <a:pt x="14" y="144"/>
                  </a:lnTo>
                  <a:lnTo>
                    <a:pt x="21" y="140"/>
                  </a:lnTo>
                  <a:lnTo>
                    <a:pt x="27" y="135"/>
                  </a:lnTo>
                  <a:lnTo>
                    <a:pt x="37" y="129"/>
                  </a:lnTo>
                  <a:lnTo>
                    <a:pt x="42" y="124"/>
                  </a:lnTo>
                  <a:lnTo>
                    <a:pt x="51" y="120"/>
                  </a:lnTo>
                  <a:lnTo>
                    <a:pt x="71" y="106"/>
                  </a:lnTo>
                  <a:lnTo>
                    <a:pt x="78" y="103"/>
                  </a:lnTo>
                  <a:lnTo>
                    <a:pt x="84" y="98"/>
                  </a:lnTo>
                  <a:lnTo>
                    <a:pt x="105" y="89"/>
                  </a:lnTo>
                  <a:lnTo>
                    <a:pt x="110" y="86"/>
                  </a:lnTo>
                  <a:lnTo>
                    <a:pt x="116" y="82"/>
                  </a:lnTo>
                  <a:lnTo>
                    <a:pt x="121" y="79"/>
                  </a:lnTo>
                  <a:lnTo>
                    <a:pt x="126" y="78"/>
                  </a:lnTo>
                  <a:lnTo>
                    <a:pt x="131" y="76"/>
                  </a:lnTo>
                  <a:lnTo>
                    <a:pt x="138" y="73"/>
                  </a:lnTo>
                  <a:lnTo>
                    <a:pt x="150" y="68"/>
                  </a:lnTo>
                  <a:lnTo>
                    <a:pt x="155" y="65"/>
                  </a:lnTo>
                  <a:lnTo>
                    <a:pt x="182" y="58"/>
                  </a:lnTo>
                  <a:lnTo>
                    <a:pt x="187" y="58"/>
                  </a:lnTo>
                  <a:lnTo>
                    <a:pt x="192" y="56"/>
                  </a:lnTo>
                  <a:lnTo>
                    <a:pt x="195" y="54"/>
                  </a:lnTo>
                  <a:lnTo>
                    <a:pt x="202" y="54"/>
                  </a:lnTo>
                  <a:lnTo>
                    <a:pt x="205" y="51"/>
                  </a:lnTo>
                  <a:lnTo>
                    <a:pt x="207" y="51"/>
                  </a:lnTo>
                  <a:lnTo>
                    <a:pt x="209" y="50"/>
                  </a:lnTo>
                  <a:lnTo>
                    <a:pt x="212" y="50"/>
                  </a:lnTo>
                  <a:lnTo>
                    <a:pt x="224" y="47"/>
                  </a:lnTo>
                  <a:lnTo>
                    <a:pt x="225" y="45"/>
                  </a:lnTo>
                  <a:lnTo>
                    <a:pt x="230" y="45"/>
                  </a:lnTo>
                  <a:lnTo>
                    <a:pt x="237" y="44"/>
                  </a:lnTo>
                  <a:lnTo>
                    <a:pt x="242" y="42"/>
                  </a:lnTo>
                  <a:lnTo>
                    <a:pt x="247" y="42"/>
                  </a:lnTo>
                  <a:lnTo>
                    <a:pt x="256" y="41"/>
                  </a:lnTo>
                  <a:lnTo>
                    <a:pt x="259" y="39"/>
                  </a:lnTo>
                  <a:lnTo>
                    <a:pt x="266" y="39"/>
                  </a:lnTo>
                  <a:lnTo>
                    <a:pt x="272" y="37"/>
                  </a:lnTo>
                  <a:lnTo>
                    <a:pt x="279" y="37"/>
                  </a:lnTo>
                  <a:lnTo>
                    <a:pt x="293" y="34"/>
                  </a:lnTo>
                  <a:lnTo>
                    <a:pt x="301" y="34"/>
                  </a:lnTo>
                  <a:lnTo>
                    <a:pt x="308" y="33"/>
                  </a:lnTo>
                  <a:lnTo>
                    <a:pt x="314" y="33"/>
                  </a:lnTo>
                  <a:lnTo>
                    <a:pt x="323" y="31"/>
                  </a:lnTo>
                  <a:lnTo>
                    <a:pt x="338" y="31"/>
                  </a:lnTo>
                  <a:lnTo>
                    <a:pt x="345" y="30"/>
                  </a:lnTo>
                  <a:lnTo>
                    <a:pt x="353" y="30"/>
                  </a:lnTo>
                  <a:lnTo>
                    <a:pt x="360" y="28"/>
                  </a:lnTo>
                  <a:lnTo>
                    <a:pt x="375" y="28"/>
                  </a:lnTo>
                  <a:lnTo>
                    <a:pt x="383" y="27"/>
                  </a:lnTo>
                  <a:lnTo>
                    <a:pt x="398" y="27"/>
                  </a:lnTo>
                  <a:lnTo>
                    <a:pt x="407" y="25"/>
                  </a:lnTo>
                  <a:lnTo>
                    <a:pt x="415" y="25"/>
                  </a:lnTo>
                  <a:lnTo>
                    <a:pt x="424" y="23"/>
                  </a:lnTo>
                  <a:lnTo>
                    <a:pt x="439" y="23"/>
                  </a:lnTo>
                  <a:lnTo>
                    <a:pt x="447" y="22"/>
                  </a:lnTo>
                  <a:lnTo>
                    <a:pt x="462" y="22"/>
                  </a:lnTo>
                  <a:lnTo>
                    <a:pt x="469" y="20"/>
                  </a:lnTo>
                  <a:lnTo>
                    <a:pt x="492" y="20"/>
                  </a:lnTo>
                  <a:lnTo>
                    <a:pt x="499" y="19"/>
                  </a:lnTo>
                  <a:lnTo>
                    <a:pt x="570" y="19"/>
                  </a:lnTo>
                  <a:lnTo>
                    <a:pt x="578" y="20"/>
                  </a:lnTo>
                  <a:lnTo>
                    <a:pt x="593" y="20"/>
                  </a:lnTo>
                  <a:lnTo>
                    <a:pt x="601" y="22"/>
                  </a:lnTo>
                  <a:lnTo>
                    <a:pt x="618" y="22"/>
                  </a:lnTo>
                  <a:lnTo>
                    <a:pt x="628" y="23"/>
                  </a:lnTo>
                  <a:lnTo>
                    <a:pt x="637" y="23"/>
                  </a:lnTo>
                  <a:lnTo>
                    <a:pt x="647" y="25"/>
                  </a:lnTo>
                  <a:lnTo>
                    <a:pt x="665" y="25"/>
                  </a:lnTo>
                  <a:lnTo>
                    <a:pt x="672" y="27"/>
                  </a:lnTo>
                  <a:lnTo>
                    <a:pt x="680" y="27"/>
                  </a:lnTo>
                  <a:lnTo>
                    <a:pt x="701" y="31"/>
                  </a:lnTo>
                  <a:lnTo>
                    <a:pt x="709" y="33"/>
                  </a:lnTo>
                  <a:lnTo>
                    <a:pt x="721" y="36"/>
                  </a:lnTo>
                  <a:lnTo>
                    <a:pt x="729" y="39"/>
                  </a:lnTo>
                  <a:lnTo>
                    <a:pt x="736" y="41"/>
                  </a:lnTo>
                  <a:lnTo>
                    <a:pt x="743" y="42"/>
                  </a:lnTo>
                  <a:lnTo>
                    <a:pt x="751" y="47"/>
                  </a:lnTo>
                  <a:lnTo>
                    <a:pt x="758" y="48"/>
                  </a:lnTo>
                  <a:lnTo>
                    <a:pt x="783" y="59"/>
                  </a:lnTo>
                  <a:lnTo>
                    <a:pt x="788" y="62"/>
                  </a:lnTo>
                  <a:lnTo>
                    <a:pt x="795" y="67"/>
                  </a:lnTo>
                  <a:lnTo>
                    <a:pt x="803" y="73"/>
                  </a:lnTo>
                  <a:lnTo>
                    <a:pt x="808" y="78"/>
                  </a:lnTo>
                  <a:lnTo>
                    <a:pt x="813" y="81"/>
                  </a:lnTo>
                  <a:lnTo>
                    <a:pt x="820" y="87"/>
                  </a:lnTo>
                  <a:lnTo>
                    <a:pt x="823" y="92"/>
                  </a:lnTo>
                  <a:lnTo>
                    <a:pt x="826" y="93"/>
                  </a:lnTo>
                  <a:lnTo>
                    <a:pt x="828" y="98"/>
                  </a:lnTo>
                  <a:lnTo>
                    <a:pt x="832" y="103"/>
                  </a:lnTo>
                  <a:lnTo>
                    <a:pt x="830" y="101"/>
                  </a:lnTo>
                  <a:lnTo>
                    <a:pt x="832" y="103"/>
                  </a:lnTo>
                  <a:lnTo>
                    <a:pt x="835" y="110"/>
                  </a:lnTo>
                  <a:lnTo>
                    <a:pt x="837" y="115"/>
                  </a:lnTo>
                  <a:lnTo>
                    <a:pt x="838" y="118"/>
                  </a:lnTo>
                  <a:lnTo>
                    <a:pt x="840" y="123"/>
                  </a:lnTo>
                  <a:lnTo>
                    <a:pt x="842" y="124"/>
                  </a:lnTo>
                  <a:lnTo>
                    <a:pt x="842" y="129"/>
                  </a:lnTo>
                  <a:lnTo>
                    <a:pt x="845" y="138"/>
                  </a:lnTo>
                  <a:lnTo>
                    <a:pt x="845" y="141"/>
                  </a:lnTo>
                  <a:lnTo>
                    <a:pt x="848" y="151"/>
                  </a:lnTo>
                  <a:lnTo>
                    <a:pt x="848" y="155"/>
                  </a:lnTo>
                  <a:lnTo>
                    <a:pt x="850" y="160"/>
                  </a:lnTo>
                  <a:lnTo>
                    <a:pt x="850" y="165"/>
                  </a:lnTo>
                  <a:lnTo>
                    <a:pt x="852" y="169"/>
                  </a:lnTo>
                  <a:lnTo>
                    <a:pt x="852" y="175"/>
                  </a:lnTo>
                  <a:lnTo>
                    <a:pt x="853" y="180"/>
                  </a:lnTo>
                  <a:lnTo>
                    <a:pt x="853" y="194"/>
                  </a:lnTo>
                  <a:lnTo>
                    <a:pt x="855" y="199"/>
                  </a:lnTo>
                  <a:lnTo>
                    <a:pt x="855" y="219"/>
                  </a:lnTo>
                  <a:lnTo>
                    <a:pt x="857" y="223"/>
                  </a:lnTo>
                  <a:lnTo>
                    <a:pt x="857" y="242"/>
                  </a:lnTo>
                  <a:lnTo>
                    <a:pt x="857" y="241"/>
                  </a:lnTo>
                  <a:lnTo>
                    <a:pt x="857" y="256"/>
                  </a:lnTo>
                  <a:lnTo>
                    <a:pt x="858" y="262"/>
                  </a:lnTo>
                  <a:lnTo>
                    <a:pt x="858" y="270"/>
                  </a:lnTo>
                  <a:lnTo>
                    <a:pt x="860" y="276"/>
                  </a:lnTo>
                  <a:lnTo>
                    <a:pt x="860" y="290"/>
                  </a:lnTo>
                  <a:lnTo>
                    <a:pt x="862" y="298"/>
                  </a:lnTo>
                  <a:lnTo>
                    <a:pt x="862" y="313"/>
                  </a:lnTo>
                  <a:lnTo>
                    <a:pt x="863" y="321"/>
                  </a:lnTo>
                  <a:lnTo>
                    <a:pt x="863" y="351"/>
                  </a:lnTo>
                  <a:lnTo>
                    <a:pt x="865" y="358"/>
                  </a:lnTo>
                  <a:lnTo>
                    <a:pt x="865" y="431"/>
                  </a:lnTo>
                  <a:lnTo>
                    <a:pt x="863" y="439"/>
                  </a:lnTo>
                  <a:lnTo>
                    <a:pt x="863" y="461"/>
                  </a:lnTo>
                  <a:lnTo>
                    <a:pt x="862" y="468"/>
                  </a:lnTo>
                  <a:lnTo>
                    <a:pt x="862" y="478"/>
                  </a:lnTo>
                  <a:lnTo>
                    <a:pt x="862" y="476"/>
                  </a:lnTo>
                  <a:lnTo>
                    <a:pt x="862" y="512"/>
                  </a:lnTo>
                  <a:lnTo>
                    <a:pt x="860" y="524"/>
                  </a:lnTo>
                  <a:lnTo>
                    <a:pt x="860" y="546"/>
                  </a:lnTo>
                  <a:lnTo>
                    <a:pt x="857" y="568"/>
                  </a:lnTo>
                  <a:lnTo>
                    <a:pt x="857" y="577"/>
                  </a:lnTo>
                  <a:lnTo>
                    <a:pt x="855" y="586"/>
                  </a:lnTo>
                  <a:lnTo>
                    <a:pt x="852" y="608"/>
                  </a:lnTo>
                  <a:lnTo>
                    <a:pt x="848" y="627"/>
                  </a:lnTo>
                  <a:lnTo>
                    <a:pt x="845" y="637"/>
                  </a:lnTo>
                  <a:lnTo>
                    <a:pt x="843" y="647"/>
                  </a:lnTo>
                  <a:lnTo>
                    <a:pt x="840" y="656"/>
                  </a:lnTo>
                  <a:lnTo>
                    <a:pt x="838" y="667"/>
                  </a:lnTo>
                  <a:lnTo>
                    <a:pt x="828" y="693"/>
                  </a:lnTo>
                  <a:lnTo>
                    <a:pt x="825" y="704"/>
                  </a:lnTo>
                  <a:lnTo>
                    <a:pt x="818" y="723"/>
                  </a:lnTo>
                  <a:lnTo>
                    <a:pt x="813" y="732"/>
                  </a:lnTo>
                  <a:lnTo>
                    <a:pt x="810" y="741"/>
                  </a:lnTo>
                  <a:lnTo>
                    <a:pt x="805" y="752"/>
                  </a:lnTo>
                  <a:lnTo>
                    <a:pt x="801" y="761"/>
                  </a:lnTo>
                  <a:lnTo>
                    <a:pt x="798" y="769"/>
                  </a:lnTo>
                  <a:lnTo>
                    <a:pt x="793" y="780"/>
                  </a:lnTo>
                  <a:lnTo>
                    <a:pt x="788" y="789"/>
                  </a:lnTo>
                  <a:lnTo>
                    <a:pt x="781" y="802"/>
                  </a:lnTo>
                  <a:lnTo>
                    <a:pt x="783" y="800"/>
                  </a:lnTo>
                  <a:lnTo>
                    <a:pt x="737" y="870"/>
                  </a:lnTo>
                  <a:lnTo>
                    <a:pt x="731" y="878"/>
                  </a:lnTo>
                  <a:lnTo>
                    <a:pt x="721" y="893"/>
                  </a:lnTo>
                  <a:lnTo>
                    <a:pt x="716" y="898"/>
                  </a:lnTo>
                  <a:lnTo>
                    <a:pt x="709" y="907"/>
                  </a:lnTo>
                  <a:lnTo>
                    <a:pt x="704" y="913"/>
                  </a:lnTo>
                  <a:lnTo>
                    <a:pt x="697" y="920"/>
                  </a:lnTo>
                  <a:lnTo>
                    <a:pt x="692" y="929"/>
                  </a:lnTo>
                  <a:lnTo>
                    <a:pt x="685" y="935"/>
                  </a:lnTo>
                  <a:lnTo>
                    <a:pt x="680" y="941"/>
                  </a:lnTo>
                  <a:lnTo>
                    <a:pt x="674" y="948"/>
                  </a:lnTo>
                  <a:lnTo>
                    <a:pt x="669" y="955"/>
                  </a:lnTo>
                  <a:lnTo>
                    <a:pt x="662" y="961"/>
                  </a:lnTo>
                  <a:lnTo>
                    <a:pt x="657" y="969"/>
                  </a:lnTo>
                  <a:lnTo>
                    <a:pt x="637" y="988"/>
                  </a:lnTo>
                  <a:lnTo>
                    <a:pt x="632" y="994"/>
                  </a:lnTo>
                  <a:lnTo>
                    <a:pt x="612" y="1013"/>
                  </a:lnTo>
                  <a:lnTo>
                    <a:pt x="607" y="1019"/>
                  </a:lnTo>
                  <a:lnTo>
                    <a:pt x="601" y="1025"/>
                  </a:lnTo>
                  <a:lnTo>
                    <a:pt x="600" y="1025"/>
                  </a:lnTo>
                  <a:lnTo>
                    <a:pt x="601" y="1025"/>
                  </a:lnTo>
                  <a:lnTo>
                    <a:pt x="593" y="1031"/>
                  </a:lnTo>
                  <a:lnTo>
                    <a:pt x="590" y="1036"/>
                  </a:lnTo>
                  <a:lnTo>
                    <a:pt x="586" y="1039"/>
                  </a:lnTo>
                  <a:lnTo>
                    <a:pt x="583" y="1044"/>
                  </a:lnTo>
                  <a:lnTo>
                    <a:pt x="578" y="1048"/>
                  </a:lnTo>
                  <a:lnTo>
                    <a:pt x="575" y="1053"/>
                  </a:lnTo>
                  <a:lnTo>
                    <a:pt x="566" y="1061"/>
                  </a:lnTo>
                  <a:lnTo>
                    <a:pt x="560" y="1070"/>
                  </a:lnTo>
                  <a:lnTo>
                    <a:pt x="554" y="1075"/>
                  </a:lnTo>
                  <a:lnTo>
                    <a:pt x="551" y="1079"/>
                  </a:lnTo>
                  <a:lnTo>
                    <a:pt x="546" y="1084"/>
                  </a:lnTo>
                  <a:lnTo>
                    <a:pt x="541" y="1092"/>
                  </a:lnTo>
                  <a:lnTo>
                    <a:pt x="523" y="1109"/>
                  </a:lnTo>
                  <a:lnTo>
                    <a:pt x="519" y="1113"/>
                  </a:lnTo>
                  <a:lnTo>
                    <a:pt x="471" y="1158"/>
                  </a:lnTo>
                  <a:lnTo>
                    <a:pt x="466" y="1161"/>
                  </a:lnTo>
                  <a:lnTo>
                    <a:pt x="460" y="1168"/>
                  </a:lnTo>
                  <a:lnTo>
                    <a:pt x="460" y="1166"/>
                  </a:lnTo>
                  <a:lnTo>
                    <a:pt x="460" y="1168"/>
                  </a:lnTo>
                  <a:lnTo>
                    <a:pt x="450" y="1175"/>
                  </a:lnTo>
                  <a:lnTo>
                    <a:pt x="434" y="1191"/>
                  </a:lnTo>
                  <a:lnTo>
                    <a:pt x="427" y="1196"/>
                  </a:lnTo>
                  <a:lnTo>
                    <a:pt x="410" y="1211"/>
                  </a:lnTo>
                  <a:lnTo>
                    <a:pt x="403" y="1216"/>
                  </a:lnTo>
                  <a:lnTo>
                    <a:pt x="392" y="1227"/>
                  </a:lnTo>
                  <a:lnTo>
                    <a:pt x="378" y="1237"/>
                  </a:lnTo>
                  <a:lnTo>
                    <a:pt x="392" y="12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29" name="Rectangle 133"/>
            <p:cNvSpPr>
              <a:spLocks noChangeArrowheads="1"/>
            </p:cNvSpPr>
            <p:nvPr/>
          </p:nvSpPr>
          <p:spPr bwMode="auto">
            <a:xfrm>
              <a:off x="1396" y="1967"/>
              <a:ext cx="14" cy="168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0" name="Freeform 134"/>
            <p:cNvSpPr>
              <a:spLocks/>
            </p:cNvSpPr>
            <p:nvPr/>
          </p:nvSpPr>
          <p:spPr bwMode="auto">
            <a:xfrm>
              <a:off x="1374" y="1970"/>
              <a:ext cx="56" cy="52"/>
            </a:xfrm>
            <a:custGeom>
              <a:avLst/>
              <a:gdLst/>
              <a:ahLst/>
              <a:cxnLst>
                <a:cxn ang="0">
                  <a:pos x="56" y="52"/>
                </a:cxn>
                <a:cxn ang="0">
                  <a:pos x="29" y="0"/>
                </a:cxn>
                <a:cxn ang="0">
                  <a:pos x="0" y="52"/>
                </a:cxn>
                <a:cxn ang="0">
                  <a:pos x="29" y="26"/>
                </a:cxn>
                <a:cxn ang="0">
                  <a:pos x="56" y="52"/>
                </a:cxn>
              </a:cxnLst>
              <a:rect l="0" t="0" r="r" b="b"/>
              <a:pathLst>
                <a:path w="56" h="52">
                  <a:moveTo>
                    <a:pt x="56" y="52"/>
                  </a:moveTo>
                  <a:lnTo>
                    <a:pt x="29" y="0"/>
                  </a:lnTo>
                  <a:lnTo>
                    <a:pt x="0" y="52"/>
                  </a:lnTo>
                  <a:lnTo>
                    <a:pt x="29" y="26"/>
                  </a:lnTo>
                  <a:lnTo>
                    <a:pt x="56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1" name="Freeform 135"/>
            <p:cNvSpPr>
              <a:spLocks/>
            </p:cNvSpPr>
            <p:nvPr/>
          </p:nvSpPr>
          <p:spPr bwMode="auto">
            <a:xfrm>
              <a:off x="1349" y="1956"/>
              <a:ext cx="104" cy="99"/>
            </a:xfrm>
            <a:custGeom>
              <a:avLst/>
              <a:gdLst/>
              <a:ahLst/>
              <a:cxnLst>
                <a:cxn ang="0">
                  <a:pos x="104" y="99"/>
                </a:cxn>
                <a:cxn ang="0">
                  <a:pos x="54" y="0"/>
                </a:cxn>
                <a:cxn ang="0">
                  <a:pos x="0" y="97"/>
                </a:cxn>
                <a:cxn ang="0">
                  <a:pos x="59" y="45"/>
                </a:cxn>
                <a:cxn ang="0">
                  <a:pos x="49" y="45"/>
                </a:cxn>
                <a:cxn ang="0">
                  <a:pos x="104" y="99"/>
                </a:cxn>
                <a:cxn ang="0">
                  <a:pos x="86" y="62"/>
                </a:cxn>
                <a:cxn ang="0">
                  <a:pos x="54" y="32"/>
                </a:cxn>
                <a:cxn ang="0">
                  <a:pos x="20" y="62"/>
                </a:cxn>
                <a:cxn ang="0">
                  <a:pos x="32" y="69"/>
                </a:cxn>
                <a:cxn ang="0">
                  <a:pos x="61" y="17"/>
                </a:cxn>
                <a:cxn ang="0">
                  <a:pos x="47" y="17"/>
                </a:cxn>
                <a:cxn ang="0">
                  <a:pos x="74" y="69"/>
                </a:cxn>
                <a:cxn ang="0">
                  <a:pos x="86" y="62"/>
                </a:cxn>
                <a:cxn ang="0">
                  <a:pos x="104" y="99"/>
                </a:cxn>
              </a:cxnLst>
              <a:rect l="0" t="0" r="r" b="b"/>
              <a:pathLst>
                <a:path w="104" h="99">
                  <a:moveTo>
                    <a:pt x="104" y="99"/>
                  </a:moveTo>
                  <a:lnTo>
                    <a:pt x="54" y="0"/>
                  </a:lnTo>
                  <a:lnTo>
                    <a:pt x="0" y="97"/>
                  </a:lnTo>
                  <a:lnTo>
                    <a:pt x="59" y="45"/>
                  </a:lnTo>
                  <a:lnTo>
                    <a:pt x="49" y="45"/>
                  </a:lnTo>
                  <a:lnTo>
                    <a:pt x="104" y="99"/>
                  </a:lnTo>
                  <a:lnTo>
                    <a:pt x="86" y="62"/>
                  </a:lnTo>
                  <a:lnTo>
                    <a:pt x="54" y="32"/>
                  </a:lnTo>
                  <a:lnTo>
                    <a:pt x="20" y="62"/>
                  </a:lnTo>
                  <a:lnTo>
                    <a:pt x="32" y="69"/>
                  </a:lnTo>
                  <a:lnTo>
                    <a:pt x="61" y="17"/>
                  </a:lnTo>
                  <a:lnTo>
                    <a:pt x="47" y="17"/>
                  </a:lnTo>
                  <a:lnTo>
                    <a:pt x="74" y="69"/>
                  </a:lnTo>
                  <a:lnTo>
                    <a:pt x="86" y="62"/>
                  </a:lnTo>
                  <a:lnTo>
                    <a:pt x="104" y="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2" name="Rectangle 136"/>
            <p:cNvSpPr>
              <a:spLocks noChangeArrowheads="1"/>
            </p:cNvSpPr>
            <p:nvPr/>
          </p:nvSpPr>
          <p:spPr bwMode="auto">
            <a:xfrm>
              <a:off x="488" y="2804"/>
              <a:ext cx="1825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3" name="Rectangle 137"/>
            <p:cNvSpPr>
              <a:spLocks noChangeArrowheads="1"/>
            </p:cNvSpPr>
            <p:nvPr/>
          </p:nvSpPr>
          <p:spPr bwMode="auto">
            <a:xfrm>
              <a:off x="1386" y="2174"/>
              <a:ext cx="34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4" name="Rectangle 138"/>
            <p:cNvSpPr>
              <a:spLocks noChangeArrowheads="1"/>
            </p:cNvSpPr>
            <p:nvPr/>
          </p:nvSpPr>
          <p:spPr bwMode="auto">
            <a:xfrm>
              <a:off x="1386" y="2384"/>
              <a:ext cx="34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5" name="Rectangle 139"/>
            <p:cNvSpPr>
              <a:spLocks noChangeArrowheads="1"/>
            </p:cNvSpPr>
            <p:nvPr/>
          </p:nvSpPr>
          <p:spPr bwMode="auto">
            <a:xfrm>
              <a:off x="1385" y="2594"/>
              <a:ext cx="33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6" name="Rectangle 140"/>
            <p:cNvSpPr>
              <a:spLocks noChangeArrowheads="1"/>
            </p:cNvSpPr>
            <p:nvPr/>
          </p:nvSpPr>
          <p:spPr bwMode="auto">
            <a:xfrm>
              <a:off x="1385" y="3016"/>
              <a:ext cx="33" cy="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7" name="Rectangle 141"/>
            <p:cNvSpPr>
              <a:spLocks noChangeArrowheads="1"/>
            </p:cNvSpPr>
            <p:nvPr/>
          </p:nvSpPr>
          <p:spPr bwMode="auto">
            <a:xfrm>
              <a:off x="1385" y="3227"/>
              <a:ext cx="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8" name="Rectangle 142"/>
            <p:cNvSpPr>
              <a:spLocks noChangeArrowheads="1"/>
            </p:cNvSpPr>
            <p:nvPr/>
          </p:nvSpPr>
          <p:spPr bwMode="auto">
            <a:xfrm>
              <a:off x="1385" y="3432"/>
              <a:ext cx="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39" name="Rectangle 143"/>
            <p:cNvSpPr>
              <a:spLocks noChangeArrowheads="1"/>
            </p:cNvSpPr>
            <p:nvPr/>
          </p:nvSpPr>
          <p:spPr bwMode="auto">
            <a:xfrm>
              <a:off x="1170" y="2796"/>
              <a:ext cx="13" cy="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0" name="Rectangle 144"/>
            <p:cNvSpPr>
              <a:spLocks noChangeArrowheads="1"/>
            </p:cNvSpPr>
            <p:nvPr/>
          </p:nvSpPr>
          <p:spPr bwMode="auto">
            <a:xfrm>
              <a:off x="1625" y="2796"/>
              <a:ext cx="13" cy="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1" name="Rectangle 145"/>
            <p:cNvSpPr>
              <a:spLocks noChangeArrowheads="1"/>
            </p:cNvSpPr>
            <p:nvPr/>
          </p:nvSpPr>
          <p:spPr bwMode="auto">
            <a:xfrm>
              <a:off x="1853" y="2796"/>
              <a:ext cx="13" cy="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2" name="Rectangle 146"/>
            <p:cNvSpPr>
              <a:spLocks noChangeArrowheads="1"/>
            </p:cNvSpPr>
            <p:nvPr/>
          </p:nvSpPr>
          <p:spPr bwMode="auto">
            <a:xfrm>
              <a:off x="711" y="2794"/>
              <a:ext cx="14" cy="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3" name="Rectangle 147"/>
            <p:cNvSpPr>
              <a:spLocks noChangeArrowheads="1"/>
            </p:cNvSpPr>
            <p:nvPr/>
          </p:nvSpPr>
          <p:spPr bwMode="auto">
            <a:xfrm>
              <a:off x="941" y="2794"/>
              <a:ext cx="14" cy="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4" name="Freeform 148"/>
            <p:cNvSpPr>
              <a:spLocks/>
            </p:cNvSpPr>
            <p:nvPr/>
          </p:nvSpPr>
          <p:spPr bwMode="auto">
            <a:xfrm>
              <a:off x="1613" y="2844"/>
              <a:ext cx="32" cy="82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23" y="0"/>
                </a:cxn>
                <a:cxn ang="0">
                  <a:pos x="20" y="8"/>
                </a:cxn>
                <a:cxn ang="0">
                  <a:pos x="15" y="12"/>
                </a:cxn>
                <a:cxn ang="0">
                  <a:pos x="8" y="14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20" y="23"/>
                </a:cxn>
                <a:cxn ang="0">
                  <a:pos x="20" y="82"/>
                </a:cxn>
                <a:cxn ang="0">
                  <a:pos x="32" y="82"/>
                </a:cxn>
                <a:cxn ang="0">
                  <a:pos x="32" y="0"/>
                </a:cxn>
              </a:cxnLst>
              <a:rect l="0" t="0" r="r" b="b"/>
              <a:pathLst>
                <a:path w="32" h="82">
                  <a:moveTo>
                    <a:pt x="32" y="0"/>
                  </a:moveTo>
                  <a:lnTo>
                    <a:pt x="23" y="0"/>
                  </a:lnTo>
                  <a:lnTo>
                    <a:pt x="20" y="8"/>
                  </a:lnTo>
                  <a:lnTo>
                    <a:pt x="15" y="12"/>
                  </a:lnTo>
                  <a:lnTo>
                    <a:pt x="8" y="14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20" y="23"/>
                  </a:lnTo>
                  <a:lnTo>
                    <a:pt x="20" y="82"/>
                  </a:lnTo>
                  <a:lnTo>
                    <a:pt x="32" y="8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5" name="Freeform 149"/>
            <p:cNvSpPr>
              <a:spLocks/>
            </p:cNvSpPr>
            <p:nvPr/>
          </p:nvSpPr>
          <p:spPr bwMode="auto">
            <a:xfrm>
              <a:off x="1829" y="2844"/>
              <a:ext cx="61" cy="8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25"/>
                </a:cxn>
                <a:cxn ang="0">
                  <a:pos x="17" y="17"/>
                </a:cxn>
                <a:cxn ang="0">
                  <a:pos x="22" y="12"/>
                </a:cxn>
                <a:cxn ang="0">
                  <a:pos x="32" y="9"/>
                </a:cxn>
                <a:cxn ang="0">
                  <a:pos x="41" y="11"/>
                </a:cxn>
                <a:cxn ang="0">
                  <a:pos x="46" y="16"/>
                </a:cxn>
                <a:cxn ang="0">
                  <a:pos x="49" y="25"/>
                </a:cxn>
                <a:cxn ang="0">
                  <a:pos x="47" y="31"/>
                </a:cxn>
                <a:cxn ang="0">
                  <a:pos x="44" y="37"/>
                </a:cxn>
                <a:cxn ang="0">
                  <a:pos x="41" y="40"/>
                </a:cxn>
                <a:cxn ang="0">
                  <a:pos x="34" y="43"/>
                </a:cxn>
                <a:cxn ang="0">
                  <a:pos x="22" y="50"/>
                </a:cxn>
                <a:cxn ang="0">
                  <a:pos x="7" y="62"/>
                </a:cxn>
                <a:cxn ang="0">
                  <a:pos x="2" y="71"/>
                </a:cxn>
                <a:cxn ang="0">
                  <a:pos x="0" y="82"/>
                </a:cxn>
                <a:cxn ang="0">
                  <a:pos x="61" y="82"/>
                </a:cxn>
                <a:cxn ang="0">
                  <a:pos x="61" y="73"/>
                </a:cxn>
                <a:cxn ang="0">
                  <a:pos x="14" y="73"/>
                </a:cxn>
                <a:cxn ang="0">
                  <a:pos x="17" y="67"/>
                </a:cxn>
                <a:cxn ang="0">
                  <a:pos x="21" y="62"/>
                </a:cxn>
                <a:cxn ang="0">
                  <a:pos x="29" y="57"/>
                </a:cxn>
                <a:cxn ang="0">
                  <a:pos x="37" y="53"/>
                </a:cxn>
                <a:cxn ang="0">
                  <a:pos x="54" y="42"/>
                </a:cxn>
                <a:cxn ang="0">
                  <a:pos x="59" y="34"/>
                </a:cxn>
                <a:cxn ang="0">
                  <a:pos x="61" y="25"/>
                </a:cxn>
                <a:cxn ang="0">
                  <a:pos x="59" y="14"/>
                </a:cxn>
                <a:cxn ang="0">
                  <a:pos x="53" y="6"/>
                </a:cxn>
                <a:cxn ang="0">
                  <a:pos x="44" y="2"/>
                </a:cxn>
                <a:cxn ang="0">
                  <a:pos x="34" y="0"/>
                </a:cxn>
                <a:cxn ang="0">
                  <a:pos x="26" y="2"/>
                </a:cxn>
                <a:cxn ang="0">
                  <a:pos x="16" y="5"/>
                </a:cxn>
                <a:cxn ang="0">
                  <a:pos x="7" y="14"/>
                </a:cxn>
                <a:cxn ang="0">
                  <a:pos x="6" y="20"/>
                </a:cxn>
                <a:cxn ang="0">
                  <a:pos x="4" y="30"/>
                </a:cxn>
                <a:cxn ang="0">
                  <a:pos x="14" y="30"/>
                </a:cxn>
              </a:cxnLst>
              <a:rect l="0" t="0" r="r" b="b"/>
              <a:pathLst>
                <a:path w="61" h="82">
                  <a:moveTo>
                    <a:pt x="14" y="30"/>
                  </a:moveTo>
                  <a:lnTo>
                    <a:pt x="14" y="25"/>
                  </a:lnTo>
                  <a:lnTo>
                    <a:pt x="17" y="17"/>
                  </a:lnTo>
                  <a:lnTo>
                    <a:pt x="22" y="12"/>
                  </a:lnTo>
                  <a:lnTo>
                    <a:pt x="32" y="9"/>
                  </a:lnTo>
                  <a:lnTo>
                    <a:pt x="41" y="11"/>
                  </a:lnTo>
                  <a:lnTo>
                    <a:pt x="46" y="16"/>
                  </a:lnTo>
                  <a:lnTo>
                    <a:pt x="49" y="25"/>
                  </a:lnTo>
                  <a:lnTo>
                    <a:pt x="47" y="31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4" y="43"/>
                  </a:lnTo>
                  <a:lnTo>
                    <a:pt x="22" y="50"/>
                  </a:lnTo>
                  <a:lnTo>
                    <a:pt x="7" y="62"/>
                  </a:lnTo>
                  <a:lnTo>
                    <a:pt x="2" y="71"/>
                  </a:lnTo>
                  <a:lnTo>
                    <a:pt x="0" y="82"/>
                  </a:lnTo>
                  <a:lnTo>
                    <a:pt x="61" y="82"/>
                  </a:lnTo>
                  <a:lnTo>
                    <a:pt x="61" y="73"/>
                  </a:lnTo>
                  <a:lnTo>
                    <a:pt x="14" y="73"/>
                  </a:lnTo>
                  <a:lnTo>
                    <a:pt x="17" y="67"/>
                  </a:lnTo>
                  <a:lnTo>
                    <a:pt x="21" y="62"/>
                  </a:lnTo>
                  <a:lnTo>
                    <a:pt x="29" y="57"/>
                  </a:lnTo>
                  <a:lnTo>
                    <a:pt x="37" y="53"/>
                  </a:lnTo>
                  <a:lnTo>
                    <a:pt x="54" y="42"/>
                  </a:lnTo>
                  <a:lnTo>
                    <a:pt x="59" y="34"/>
                  </a:lnTo>
                  <a:lnTo>
                    <a:pt x="61" y="25"/>
                  </a:lnTo>
                  <a:lnTo>
                    <a:pt x="59" y="14"/>
                  </a:lnTo>
                  <a:lnTo>
                    <a:pt x="53" y="6"/>
                  </a:lnTo>
                  <a:lnTo>
                    <a:pt x="44" y="2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16" y="5"/>
                  </a:lnTo>
                  <a:lnTo>
                    <a:pt x="7" y="14"/>
                  </a:lnTo>
                  <a:lnTo>
                    <a:pt x="6" y="20"/>
                  </a:lnTo>
                  <a:lnTo>
                    <a:pt x="4" y="3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6" name="Rectangle 150"/>
            <p:cNvSpPr>
              <a:spLocks noChangeArrowheads="1"/>
            </p:cNvSpPr>
            <p:nvPr/>
          </p:nvSpPr>
          <p:spPr bwMode="auto">
            <a:xfrm>
              <a:off x="1129" y="2887"/>
              <a:ext cx="31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7" name="Freeform 151"/>
            <p:cNvSpPr>
              <a:spLocks/>
            </p:cNvSpPr>
            <p:nvPr/>
          </p:nvSpPr>
          <p:spPr bwMode="auto">
            <a:xfrm>
              <a:off x="1178" y="2843"/>
              <a:ext cx="34" cy="82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0"/>
                </a:cxn>
                <a:cxn ang="0">
                  <a:pos x="20" y="7"/>
                </a:cxn>
                <a:cxn ang="0">
                  <a:pos x="17" y="13"/>
                </a:cxn>
                <a:cxn ang="0">
                  <a:pos x="10" y="15"/>
                </a:cxn>
                <a:cxn ang="0">
                  <a:pos x="0" y="17"/>
                </a:cxn>
                <a:cxn ang="0">
                  <a:pos x="0" y="24"/>
                </a:cxn>
                <a:cxn ang="0">
                  <a:pos x="22" y="24"/>
                </a:cxn>
                <a:cxn ang="0">
                  <a:pos x="22" y="82"/>
                </a:cxn>
                <a:cxn ang="0">
                  <a:pos x="34" y="82"/>
                </a:cxn>
                <a:cxn ang="0">
                  <a:pos x="34" y="0"/>
                </a:cxn>
              </a:cxnLst>
              <a:rect l="0" t="0" r="r" b="b"/>
              <a:pathLst>
                <a:path w="34" h="82">
                  <a:moveTo>
                    <a:pt x="34" y="0"/>
                  </a:moveTo>
                  <a:lnTo>
                    <a:pt x="24" y="0"/>
                  </a:lnTo>
                  <a:lnTo>
                    <a:pt x="20" y="7"/>
                  </a:lnTo>
                  <a:lnTo>
                    <a:pt x="17" y="13"/>
                  </a:lnTo>
                  <a:lnTo>
                    <a:pt x="10" y="15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2" y="82"/>
                  </a:lnTo>
                  <a:lnTo>
                    <a:pt x="34" y="8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8" name="Rectangle 152"/>
            <p:cNvSpPr>
              <a:spLocks noChangeArrowheads="1"/>
            </p:cNvSpPr>
            <p:nvPr/>
          </p:nvSpPr>
          <p:spPr bwMode="auto">
            <a:xfrm>
              <a:off x="901" y="2889"/>
              <a:ext cx="30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49" name="Freeform 153"/>
            <p:cNvSpPr>
              <a:spLocks/>
            </p:cNvSpPr>
            <p:nvPr/>
          </p:nvSpPr>
          <p:spPr bwMode="auto">
            <a:xfrm>
              <a:off x="940" y="2844"/>
              <a:ext cx="60" cy="82"/>
            </a:xfrm>
            <a:custGeom>
              <a:avLst/>
              <a:gdLst/>
              <a:ahLst/>
              <a:cxnLst>
                <a:cxn ang="0">
                  <a:pos x="13" y="30"/>
                </a:cxn>
                <a:cxn ang="0">
                  <a:pos x="13" y="25"/>
                </a:cxn>
                <a:cxn ang="0">
                  <a:pos x="16" y="17"/>
                </a:cxn>
                <a:cxn ang="0">
                  <a:pos x="21" y="12"/>
                </a:cxn>
                <a:cxn ang="0">
                  <a:pos x="32" y="9"/>
                </a:cxn>
                <a:cxn ang="0">
                  <a:pos x="40" y="11"/>
                </a:cxn>
                <a:cxn ang="0">
                  <a:pos x="45" y="16"/>
                </a:cxn>
                <a:cxn ang="0">
                  <a:pos x="48" y="25"/>
                </a:cxn>
                <a:cxn ang="0">
                  <a:pos x="47" y="31"/>
                </a:cxn>
                <a:cxn ang="0">
                  <a:pos x="43" y="37"/>
                </a:cxn>
                <a:cxn ang="0">
                  <a:pos x="32" y="43"/>
                </a:cxn>
                <a:cxn ang="0">
                  <a:pos x="21" y="50"/>
                </a:cxn>
                <a:cxn ang="0">
                  <a:pos x="13" y="54"/>
                </a:cxn>
                <a:cxn ang="0">
                  <a:pos x="6" y="62"/>
                </a:cxn>
                <a:cxn ang="0">
                  <a:pos x="1" y="71"/>
                </a:cxn>
                <a:cxn ang="0">
                  <a:pos x="0" y="82"/>
                </a:cxn>
                <a:cxn ang="0">
                  <a:pos x="60" y="82"/>
                </a:cxn>
                <a:cxn ang="0">
                  <a:pos x="60" y="73"/>
                </a:cxn>
                <a:cxn ang="0">
                  <a:pos x="13" y="73"/>
                </a:cxn>
                <a:cxn ang="0">
                  <a:pos x="16" y="67"/>
                </a:cxn>
                <a:cxn ang="0">
                  <a:pos x="20" y="62"/>
                </a:cxn>
                <a:cxn ang="0">
                  <a:pos x="28" y="57"/>
                </a:cxn>
                <a:cxn ang="0">
                  <a:pos x="37" y="53"/>
                </a:cxn>
                <a:cxn ang="0">
                  <a:pos x="53" y="42"/>
                </a:cxn>
                <a:cxn ang="0">
                  <a:pos x="58" y="34"/>
                </a:cxn>
                <a:cxn ang="0">
                  <a:pos x="60" y="25"/>
                </a:cxn>
                <a:cxn ang="0">
                  <a:pos x="58" y="14"/>
                </a:cxn>
                <a:cxn ang="0">
                  <a:pos x="52" y="6"/>
                </a:cxn>
                <a:cxn ang="0">
                  <a:pos x="43" y="2"/>
                </a:cxn>
                <a:cxn ang="0">
                  <a:pos x="33" y="0"/>
                </a:cxn>
                <a:cxn ang="0">
                  <a:pos x="25" y="2"/>
                </a:cxn>
                <a:cxn ang="0">
                  <a:pos x="13" y="5"/>
                </a:cxn>
                <a:cxn ang="0">
                  <a:pos x="5" y="14"/>
                </a:cxn>
                <a:cxn ang="0">
                  <a:pos x="3" y="20"/>
                </a:cxn>
                <a:cxn ang="0">
                  <a:pos x="1" y="30"/>
                </a:cxn>
                <a:cxn ang="0">
                  <a:pos x="13" y="30"/>
                </a:cxn>
              </a:cxnLst>
              <a:rect l="0" t="0" r="r" b="b"/>
              <a:pathLst>
                <a:path w="60" h="82">
                  <a:moveTo>
                    <a:pt x="13" y="30"/>
                  </a:moveTo>
                  <a:lnTo>
                    <a:pt x="13" y="25"/>
                  </a:lnTo>
                  <a:lnTo>
                    <a:pt x="16" y="17"/>
                  </a:lnTo>
                  <a:lnTo>
                    <a:pt x="21" y="12"/>
                  </a:lnTo>
                  <a:lnTo>
                    <a:pt x="32" y="9"/>
                  </a:lnTo>
                  <a:lnTo>
                    <a:pt x="40" y="11"/>
                  </a:lnTo>
                  <a:lnTo>
                    <a:pt x="45" y="16"/>
                  </a:lnTo>
                  <a:lnTo>
                    <a:pt x="48" y="25"/>
                  </a:lnTo>
                  <a:lnTo>
                    <a:pt x="47" y="31"/>
                  </a:lnTo>
                  <a:lnTo>
                    <a:pt x="43" y="37"/>
                  </a:lnTo>
                  <a:lnTo>
                    <a:pt x="32" y="43"/>
                  </a:lnTo>
                  <a:lnTo>
                    <a:pt x="21" y="50"/>
                  </a:lnTo>
                  <a:lnTo>
                    <a:pt x="13" y="54"/>
                  </a:lnTo>
                  <a:lnTo>
                    <a:pt x="6" y="62"/>
                  </a:lnTo>
                  <a:lnTo>
                    <a:pt x="1" y="71"/>
                  </a:lnTo>
                  <a:lnTo>
                    <a:pt x="0" y="82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13" y="73"/>
                  </a:lnTo>
                  <a:lnTo>
                    <a:pt x="16" y="67"/>
                  </a:lnTo>
                  <a:lnTo>
                    <a:pt x="20" y="62"/>
                  </a:lnTo>
                  <a:lnTo>
                    <a:pt x="28" y="57"/>
                  </a:lnTo>
                  <a:lnTo>
                    <a:pt x="37" y="53"/>
                  </a:lnTo>
                  <a:lnTo>
                    <a:pt x="53" y="42"/>
                  </a:lnTo>
                  <a:lnTo>
                    <a:pt x="58" y="34"/>
                  </a:lnTo>
                  <a:lnTo>
                    <a:pt x="60" y="25"/>
                  </a:lnTo>
                  <a:lnTo>
                    <a:pt x="58" y="14"/>
                  </a:lnTo>
                  <a:lnTo>
                    <a:pt x="52" y="6"/>
                  </a:lnTo>
                  <a:lnTo>
                    <a:pt x="43" y="2"/>
                  </a:lnTo>
                  <a:lnTo>
                    <a:pt x="33" y="0"/>
                  </a:lnTo>
                  <a:lnTo>
                    <a:pt x="25" y="2"/>
                  </a:lnTo>
                  <a:lnTo>
                    <a:pt x="13" y="5"/>
                  </a:lnTo>
                  <a:lnTo>
                    <a:pt x="5" y="14"/>
                  </a:lnTo>
                  <a:lnTo>
                    <a:pt x="3" y="20"/>
                  </a:lnTo>
                  <a:lnTo>
                    <a:pt x="1" y="30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0" name="Rectangle 154"/>
            <p:cNvSpPr>
              <a:spLocks noChangeArrowheads="1"/>
            </p:cNvSpPr>
            <p:nvPr/>
          </p:nvSpPr>
          <p:spPr bwMode="auto">
            <a:xfrm>
              <a:off x="669" y="2887"/>
              <a:ext cx="31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1" name="Freeform 155"/>
            <p:cNvSpPr>
              <a:spLocks/>
            </p:cNvSpPr>
            <p:nvPr/>
          </p:nvSpPr>
          <p:spPr bwMode="auto">
            <a:xfrm>
              <a:off x="710" y="2844"/>
              <a:ext cx="62" cy="84"/>
            </a:xfrm>
            <a:custGeom>
              <a:avLst/>
              <a:gdLst/>
              <a:ahLst/>
              <a:cxnLst>
                <a:cxn ang="0">
                  <a:pos x="23" y="43"/>
                </a:cxn>
                <a:cxn ang="0">
                  <a:pos x="28" y="43"/>
                </a:cxn>
                <a:cxn ang="0">
                  <a:pos x="42" y="47"/>
                </a:cxn>
                <a:cxn ang="0">
                  <a:pos x="47" y="51"/>
                </a:cxn>
                <a:cxn ang="0">
                  <a:pos x="48" y="59"/>
                </a:cxn>
                <a:cxn ang="0">
                  <a:pos x="47" y="65"/>
                </a:cxn>
                <a:cxn ang="0">
                  <a:pos x="43" y="70"/>
                </a:cxn>
                <a:cxn ang="0">
                  <a:pos x="38" y="73"/>
                </a:cxn>
                <a:cxn ang="0">
                  <a:pos x="30" y="74"/>
                </a:cxn>
                <a:cxn ang="0">
                  <a:pos x="20" y="73"/>
                </a:cxn>
                <a:cxn ang="0">
                  <a:pos x="15" y="68"/>
                </a:cxn>
                <a:cxn ang="0">
                  <a:pos x="11" y="56"/>
                </a:cxn>
                <a:cxn ang="0">
                  <a:pos x="0" y="56"/>
                </a:cxn>
                <a:cxn ang="0">
                  <a:pos x="3" y="70"/>
                </a:cxn>
                <a:cxn ang="0">
                  <a:pos x="6" y="74"/>
                </a:cxn>
                <a:cxn ang="0">
                  <a:pos x="13" y="79"/>
                </a:cxn>
                <a:cxn ang="0">
                  <a:pos x="20" y="82"/>
                </a:cxn>
                <a:cxn ang="0">
                  <a:pos x="30" y="84"/>
                </a:cxn>
                <a:cxn ang="0">
                  <a:pos x="43" y="81"/>
                </a:cxn>
                <a:cxn ang="0">
                  <a:pos x="53" y="76"/>
                </a:cxn>
                <a:cxn ang="0">
                  <a:pos x="60" y="67"/>
                </a:cxn>
                <a:cxn ang="0">
                  <a:pos x="62" y="57"/>
                </a:cxn>
                <a:cxn ang="0">
                  <a:pos x="60" y="50"/>
                </a:cxn>
                <a:cxn ang="0">
                  <a:pos x="57" y="45"/>
                </a:cxn>
                <a:cxn ang="0">
                  <a:pos x="47" y="39"/>
                </a:cxn>
                <a:cxn ang="0">
                  <a:pos x="47" y="37"/>
                </a:cxn>
                <a:cxn ang="0">
                  <a:pos x="55" y="33"/>
                </a:cxn>
                <a:cxn ang="0">
                  <a:pos x="58" y="22"/>
                </a:cxn>
                <a:cxn ang="0">
                  <a:pos x="57" y="12"/>
                </a:cxn>
                <a:cxn ang="0">
                  <a:pos x="50" y="6"/>
                </a:cxn>
                <a:cxn ang="0">
                  <a:pos x="42" y="2"/>
                </a:cxn>
                <a:cxn ang="0">
                  <a:pos x="30" y="0"/>
                </a:cxn>
                <a:cxn ang="0">
                  <a:pos x="15" y="3"/>
                </a:cxn>
                <a:cxn ang="0">
                  <a:pos x="6" y="9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13" y="26"/>
                </a:cxn>
                <a:cxn ang="0">
                  <a:pos x="16" y="16"/>
                </a:cxn>
                <a:cxn ang="0">
                  <a:pos x="21" y="11"/>
                </a:cxn>
                <a:cxn ang="0">
                  <a:pos x="30" y="9"/>
                </a:cxn>
                <a:cxn ang="0">
                  <a:pos x="38" y="11"/>
                </a:cxn>
                <a:cxn ang="0">
                  <a:pos x="43" y="14"/>
                </a:cxn>
                <a:cxn ang="0">
                  <a:pos x="47" y="22"/>
                </a:cxn>
                <a:cxn ang="0">
                  <a:pos x="45" y="28"/>
                </a:cxn>
                <a:cxn ang="0">
                  <a:pos x="42" y="33"/>
                </a:cxn>
                <a:cxn ang="0">
                  <a:pos x="30" y="36"/>
                </a:cxn>
                <a:cxn ang="0">
                  <a:pos x="23" y="34"/>
                </a:cxn>
                <a:cxn ang="0">
                  <a:pos x="23" y="43"/>
                </a:cxn>
              </a:cxnLst>
              <a:rect l="0" t="0" r="r" b="b"/>
              <a:pathLst>
                <a:path w="62" h="84">
                  <a:moveTo>
                    <a:pt x="23" y="43"/>
                  </a:moveTo>
                  <a:lnTo>
                    <a:pt x="28" y="43"/>
                  </a:lnTo>
                  <a:lnTo>
                    <a:pt x="42" y="47"/>
                  </a:lnTo>
                  <a:lnTo>
                    <a:pt x="47" y="51"/>
                  </a:lnTo>
                  <a:lnTo>
                    <a:pt x="48" y="59"/>
                  </a:lnTo>
                  <a:lnTo>
                    <a:pt x="47" y="65"/>
                  </a:lnTo>
                  <a:lnTo>
                    <a:pt x="43" y="70"/>
                  </a:lnTo>
                  <a:lnTo>
                    <a:pt x="38" y="73"/>
                  </a:lnTo>
                  <a:lnTo>
                    <a:pt x="30" y="74"/>
                  </a:lnTo>
                  <a:lnTo>
                    <a:pt x="20" y="73"/>
                  </a:lnTo>
                  <a:lnTo>
                    <a:pt x="15" y="68"/>
                  </a:lnTo>
                  <a:lnTo>
                    <a:pt x="11" y="56"/>
                  </a:lnTo>
                  <a:lnTo>
                    <a:pt x="0" y="56"/>
                  </a:lnTo>
                  <a:lnTo>
                    <a:pt x="3" y="70"/>
                  </a:lnTo>
                  <a:lnTo>
                    <a:pt x="6" y="74"/>
                  </a:lnTo>
                  <a:lnTo>
                    <a:pt x="13" y="79"/>
                  </a:lnTo>
                  <a:lnTo>
                    <a:pt x="20" y="82"/>
                  </a:lnTo>
                  <a:lnTo>
                    <a:pt x="30" y="84"/>
                  </a:lnTo>
                  <a:lnTo>
                    <a:pt x="43" y="81"/>
                  </a:lnTo>
                  <a:lnTo>
                    <a:pt x="53" y="76"/>
                  </a:lnTo>
                  <a:lnTo>
                    <a:pt x="60" y="67"/>
                  </a:lnTo>
                  <a:lnTo>
                    <a:pt x="62" y="57"/>
                  </a:lnTo>
                  <a:lnTo>
                    <a:pt x="60" y="50"/>
                  </a:lnTo>
                  <a:lnTo>
                    <a:pt x="57" y="45"/>
                  </a:lnTo>
                  <a:lnTo>
                    <a:pt x="47" y="39"/>
                  </a:lnTo>
                  <a:lnTo>
                    <a:pt x="47" y="37"/>
                  </a:lnTo>
                  <a:lnTo>
                    <a:pt x="55" y="33"/>
                  </a:lnTo>
                  <a:lnTo>
                    <a:pt x="58" y="22"/>
                  </a:lnTo>
                  <a:lnTo>
                    <a:pt x="57" y="12"/>
                  </a:lnTo>
                  <a:lnTo>
                    <a:pt x="50" y="6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15" y="3"/>
                  </a:lnTo>
                  <a:lnTo>
                    <a:pt x="6" y="9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13" y="26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30" y="9"/>
                  </a:lnTo>
                  <a:lnTo>
                    <a:pt x="38" y="11"/>
                  </a:lnTo>
                  <a:lnTo>
                    <a:pt x="43" y="14"/>
                  </a:lnTo>
                  <a:lnTo>
                    <a:pt x="47" y="22"/>
                  </a:lnTo>
                  <a:lnTo>
                    <a:pt x="45" y="28"/>
                  </a:lnTo>
                  <a:lnTo>
                    <a:pt x="42" y="33"/>
                  </a:lnTo>
                  <a:lnTo>
                    <a:pt x="30" y="36"/>
                  </a:lnTo>
                  <a:lnTo>
                    <a:pt x="23" y="34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2" name="Rectangle 156"/>
            <p:cNvSpPr>
              <a:spLocks noChangeArrowheads="1"/>
            </p:cNvSpPr>
            <p:nvPr/>
          </p:nvSpPr>
          <p:spPr bwMode="auto">
            <a:xfrm>
              <a:off x="1280" y="3452"/>
              <a:ext cx="31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3" name="Freeform 157"/>
            <p:cNvSpPr>
              <a:spLocks/>
            </p:cNvSpPr>
            <p:nvPr/>
          </p:nvSpPr>
          <p:spPr bwMode="auto">
            <a:xfrm>
              <a:off x="1321" y="3408"/>
              <a:ext cx="60" cy="84"/>
            </a:xfrm>
            <a:custGeom>
              <a:avLst/>
              <a:gdLst/>
              <a:ahLst/>
              <a:cxnLst>
                <a:cxn ang="0">
                  <a:pos x="23" y="44"/>
                </a:cxn>
                <a:cxn ang="0">
                  <a:pos x="28" y="44"/>
                </a:cxn>
                <a:cxn ang="0">
                  <a:pos x="42" y="47"/>
                </a:cxn>
                <a:cxn ang="0">
                  <a:pos x="47" y="52"/>
                </a:cxn>
                <a:cxn ang="0">
                  <a:pos x="48" y="59"/>
                </a:cxn>
                <a:cxn ang="0">
                  <a:pos x="47" y="66"/>
                </a:cxn>
                <a:cxn ang="0">
                  <a:pos x="43" y="70"/>
                </a:cxn>
                <a:cxn ang="0">
                  <a:pos x="38" y="73"/>
                </a:cxn>
                <a:cxn ang="0">
                  <a:pos x="30" y="75"/>
                </a:cxn>
                <a:cxn ang="0">
                  <a:pos x="20" y="73"/>
                </a:cxn>
                <a:cxn ang="0">
                  <a:pos x="15" y="69"/>
                </a:cxn>
                <a:cxn ang="0">
                  <a:pos x="12" y="58"/>
                </a:cxn>
                <a:cxn ang="0">
                  <a:pos x="0" y="58"/>
                </a:cxn>
                <a:cxn ang="0">
                  <a:pos x="3" y="72"/>
                </a:cxn>
                <a:cxn ang="0">
                  <a:pos x="6" y="76"/>
                </a:cxn>
                <a:cxn ang="0">
                  <a:pos x="13" y="81"/>
                </a:cxn>
                <a:cxn ang="0">
                  <a:pos x="20" y="83"/>
                </a:cxn>
                <a:cxn ang="0">
                  <a:pos x="30" y="84"/>
                </a:cxn>
                <a:cxn ang="0">
                  <a:pos x="43" y="83"/>
                </a:cxn>
                <a:cxn ang="0">
                  <a:pos x="53" y="76"/>
                </a:cxn>
                <a:cxn ang="0">
                  <a:pos x="59" y="67"/>
                </a:cxn>
                <a:cxn ang="0">
                  <a:pos x="60" y="58"/>
                </a:cxn>
                <a:cxn ang="0">
                  <a:pos x="59" y="50"/>
                </a:cxn>
                <a:cxn ang="0">
                  <a:pos x="57" y="45"/>
                </a:cxn>
                <a:cxn ang="0">
                  <a:pos x="47" y="39"/>
                </a:cxn>
                <a:cxn ang="0">
                  <a:pos x="53" y="35"/>
                </a:cxn>
                <a:cxn ang="0">
                  <a:pos x="55" y="30"/>
                </a:cxn>
                <a:cxn ang="0">
                  <a:pos x="57" y="22"/>
                </a:cxn>
                <a:cxn ang="0">
                  <a:pos x="55" y="13"/>
                </a:cxn>
                <a:cxn ang="0">
                  <a:pos x="50" y="7"/>
                </a:cxn>
                <a:cxn ang="0">
                  <a:pos x="42" y="2"/>
                </a:cxn>
                <a:cxn ang="0">
                  <a:pos x="30" y="0"/>
                </a:cxn>
                <a:cxn ang="0">
                  <a:pos x="15" y="3"/>
                </a:cxn>
                <a:cxn ang="0">
                  <a:pos x="6" y="10"/>
                </a:cxn>
                <a:cxn ang="0">
                  <a:pos x="3" y="17"/>
                </a:cxn>
                <a:cxn ang="0">
                  <a:pos x="1" y="27"/>
                </a:cxn>
                <a:cxn ang="0">
                  <a:pos x="13" y="27"/>
                </a:cxn>
                <a:cxn ang="0">
                  <a:pos x="17" y="16"/>
                </a:cxn>
                <a:cxn ang="0">
                  <a:pos x="22" y="11"/>
                </a:cxn>
                <a:cxn ang="0">
                  <a:pos x="30" y="10"/>
                </a:cxn>
                <a:cxn ang="0">
                  <a:pos x="38" y="11"/>
                </a:cxn>
                <a:cxn ang="0">
                  <a:pos x="43" y="14"/>
                </a:cxn>
                <a:cxn ang="0">
                  <a:pos x="47" y="22"/>
                </a:cxn>
                <a:cxn ang="0">
                  <a:pos x="45" y="28"/>
                </a:cxn>
                <a:cxn ang="0">
                  <a:pos x="42" y="33"/>
                </a:cxn>
                <a:cxn ang="0">
                  <a:pos x="30" y="36"/>
                </a:cxn>
                <a:cxn ang="0">
                  <a:pos x="23" y="36"/>
                </a:cxn>
                <a:cxn ang="0">
                  <a:pos x="23" y="44"/>
                </a:cxn>
              </a:cxnLst>
              <a:rect l="0" t="0" r="r" b="b"/>
              <a:pathLst>
                <a:path w="60" h="84">
                  <a:moveTo>
                    <a:pt x="23" y="44"/>
                  </a:moveTo>
                  <a:lnTo>
                    <a:pt x="28" y="44"/>
                  </a:lnTo>
                  <a:lnTo>
                    <a:pt x="42" y="47"/>
                  </a:lnTo>
                  <a:lnTo>
                    <a:pt x="47" y="52"/>
                  </a:lnTo>
                  <a:lnTo>
                    <a:pt x="48" y="59"/>
                  </a:lnTo>
                  <a:lnTo>
                    <a:pt x="47" y="66"/>
                  </a:lnTo>
                  <a:lnTo>
                    <a:pt x="43" y="70"/>
                  </a:lnTo>
                  <a:lnTo>
                    <a:pt x="38" y="73"/>
                  </a:lnTo>
                  <a:lnTo>
                    <a:pt x="30" y="75"/>
                  </a:lnTo>
                  <a:lnTo>
                    <a:pt x="20" y="73"/>
                  </a:lnTo>
                  <a:lnTo>
                    <a:pt x="15" y="69"/>
                  </a:lnTo>
                  <a:lnTo>
                    <a:pt x="12" y="58"/>
                  </a:lnTo>
                  <a:lnTo>
                    <a:pt x="0" y="58"/>
                  </a:lnTo>
                  <a:lnTo>
                    <a:pt x="3" y="72"/>
                  </a:lnTo>
                  <a:lnTo>
                    <a:pt x="6" y="76"/>
                  </a:lnTo>
                  <a:lnTo>
                    <a:pt x="13" y="81"/>
                  </a:lnTo>
                  <a:lnTo>
                    <a:pt x="20" y="83"/>
                  </a:lnTo>
                  <a:lnTo>
                    <a:pt x="30" y="84"/>
                  </a:lnTo>
                  <a:lnTo>
                    <a:pt x="43" y="83"/>
                  </a:lnTo>
                  <a:lnTo>
                    <a:pt x="53" y="76"/>
                  </a:lnTo>
                  <a:lnTo>
                    <a:pt x="59" y="67"/>
                  </a:lnTo>
                  <a:lnTo>
                    <a:pt x="60" y="58"/>
                  </a:lnTo>
                  <a:lnTo>
                    <a:pt x="59" y="50"/>
                  </a:lnTo>
                  <a:lnTo>
                    <a:pt x="57" y="45"/>
                  </a:lnTo>
                  <a:lnTo>
                    <a:pt x="47" y="39"/>
                  </a:lnTo>
                  <a:lnTo>
                    <a:pt x="53" y="35"/>
                  </a:lnTo>
                  <a:lnTo>
                    <a:pt x="55" y="30"/>
                  </a:lnTo>
                  <a:lnTo>
                    <a:pt x="57" y="22"/>
                  </a:lnTo>
                  <a:lnTo>
                    <a:pt x="55" y="13"/>
                  </a:lnTo>
                  <a:lnTo>
                    <a:pt x="50" y="7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15" y="3"/>
                  </a:lnTo>
                  <a:lnTo>
                    <a:pt x="6" y="10"/>
                  </a:lnTo>
                  <a:lnTo>
                    <a:pt x="3" y="17"/>
                  </a:lnTo>
                  <a:lnTo>
                    <a:pt x="1" y="27"/>
                  </a:lnTo>
                  <a:lnTo>
                    <a:pt x="13" y="27"/>
                  </a:lnTo>
                  <a:lnTo>
                    <a:pt x="17" y="16"/>
                  </a:lnTo>
                  <a:lnTo>
                    <a:pt x="22" y="11"/>
                  </a:lnTo>
                  <a:lnTo>
                    <a:pt x="30" y="10"/>
                  </a:lnTo>
                  <a:lnTo>
                    <a:pt x="38" y="11"/>
                  </a:lnTo>
                  <a:lnTo>
                    <a:pt x="43" y="14"/>
                  </a:lnTo>
                  <a:lnTo>
                    <a:pt x="47" y="22"/>
                  </a:lnTo>
                  <a:lnTo>
                    <a:pt x="45" y="28"/>
                  </a:lnTo>
                  <a:lnTo>
                    <a:pt x="42" y="33"/>
                  </a:lnTo>
                  <a:lnTo>
                    <a:pt x="30" y="36"/>
                  </a:lnTo>
                  <a:lnTo>
                    <a:pt x="23" y="36"/>
                  </a:lnTo>
                  <a:lnTo>
                    <a:pt x="23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4" name="Rectangle 158"/>
            <p:cNvSpPr>
              <a:spLocks noChangeArrowheads="1"/>
            </p:cNvSpPr>
            <p:nvPr/>
          </p:nvSpPr>
          <p:spPr bwMode="auto">
            <a:xfrm>
              <a:off x="1275" y="3244"/>
              <a:ext cx="3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5" name="Freeform 159"/>
            <p:cNvSpPr>
              <a:spLocks/>
            </p:cNvSpPr>
            <p:nvPr/>
          </p:nvSpPr>
          <p:spPr bwMode="auto">
            <a:xfrm>
              <a:off x="1316" y="3199"/>
              <a:ext cx="60" cy="82"/>
            </a:xfrm>
            <a:custGeom>
              <a:avLst/>
              <a:gdLst/>
              <a:ahLst/>
              <a:cxnLst>
                <a:cxn ang="0">
                  <a:pos x="13" y="30"/>
                </a:cxn>
                <a:cxn ang="0">
                  <a:pos x="15" y="17"/>
                </a:cxn>
                <a:cxn ang="0">
                  <a:pos x="20" y="12"/>
                </a:cxn>
                <a:cxn ang="0">
                  <a:pos x="30" y="9"/>
                </a:cxn>
                <a:cxn ang="0">
                  <a:pos x="38" y="11"/>
                </a:cxn>
                <a:cxn ang="0">
                  <a:pos x="45" y="16"/>
                </a:cxn>
                <a:cxn ang="0">
                  <a:pos x="48" y="25"/>
                </a:cxn>
                <a:cxn ang="0">
                  <a:pos x="47" y="31"/>
                </a:cxn>
                <a:cxn ang="0">
                  <a:pos x="43" y="37"/>
                </a:cxn>
                <a:cxn ang="0">
                  <a:pos x="32" y="44"/>
                </a:cxn>
                <a:cxn ang="0">
                  <a:pos x="20" y="50"/>
                </a:cxn>
                <a:cxn ang="0">
                  <a:pos x="5" y="62"/>
                </a:cxn>
                <a:cxn ang="0">
                  <a:pos x="1" y="71"/>
                </a:cxn>
                <a:cxn ang="0">
                  <a:pos x="0" y="82"/>
                </a:cxn>
                <a:cxn ang="0">
                  <a:pos x="60" y="82"/>
                </a:cxn>
                <a:cxn ang="0">
                  <a:pos x="60" y="73"/>
                </a:cxn>
                <a:cxn ang="0">
                  <a:pos x="11" y="73"/>
                </a:cxn>
                <a:cxn ang="0">
                  <a:pos x="15" y="67"/>
                </a:cxn>
                <a:cxn ang="0">
                  <a:pos x="20" y="62"/>
                </a:cxn>
                <a:cxn ang="0">
                  <a:pos x="27" y="57"/>
                </a:cxn>
                <a:cxn ang="0">
                  <a:pos x="37" y="53"/>
                </a:cxn>
                <a:cxn ang="0">
                  <a:pos x="53" y="42"/>
                </a:cxn>
                <a:cxn ang="0">
                  <a:pos x="58" y="34"/>
                </a:cxn>
                <a:cxn ang="0">
                  <a:pos x="60" y="25"/>
                </a:cxn>
                <a:cxn ang="0">
                  <a:pos x="58" y="14"/>
                </a:cxn>
                <a:cxn ang="0">
                  <a:pos x="52" y="6"/>
                </a:cxn>
                <a:cxn ang="0">
                  <a:pos x="42" y="2"/>
                </a:cxn>
                <a:cxn ang="0">
                  <a:pos x="32" y="0"/>
                </a:cxn>
                <a:cxn ang="0">
                  <a:pos x="23" y="2"/>
                </a:cxn>
                <a:cxn ang="0">
                  <a:pos x="13" y="5"/>
                </a:cxn>
                <a:cxn ang="0">
                  <a:pos x="5" y="14"/>
                </a:cxn>
                <a:cxn ang="0">
                  <a:pos x="3" y="20"/>
                </a:cxn>
                <a:cxn ang="0">
                  <a:pos x="1" y="30"/>
                </a:cxn>
                <a:cxn ang="0">
                  <a:pos x="13" y="30"/>
                </a:cxn>
              </a:cxnLst>
              <a:rect l="0" t="0" r="r" b="b"/>
              <a:pathLst>
                <a:path w="60" h="82">
                  <a:moveTo>
                    <a:pt x="13" y="30"/>
                  </a:moveTo>
                  <a:lnTo>
                    <a:pt x="15" y="17"/>
                  </a:lnTo>
                  <a:lnTo>
                    <a:pt x="20" y="12"/>
                  </a:lnTo>
                  <a:lnTo>
                    <a:pt x="30" y="9"/>
                  </a:lnTo>
                  <a:lnTo>
                    <a:pt x="38" y="11"/>
                  </a:lnTo>
                  <a:lnTo>
                    <a:pt x="45" y="16"/>
                  </a:lnTo>
                  <a:lnTo>
                    <a:pt x="48" y="25"/>
                  </a:lnTo>
                  <a:lnTo>
                    <a:pt x="47" y="31"/>
                  </a:lnTo>
                  <a:lnTo>
                    <a:pt x="43" y="37"/>
                  </a:lnTo>
                  <a:lnTo>
                    <a:pt x="32" y="44"/>
                  </a:lnTo>
                  <a:lnTo>
                    <a:pt x="20" y="50"/>
                  </a:lnTo>
                  <a:lnTo>
                    <a:pt x="5" y="62"/>
                  </a:lnTo>
                  <a:lnTo>
                    <a:pt x="1" y="71"/>
                  </a:lnTo>
                  <a:lnTo>
                    <a:pt x="0" y="82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11" y="73"/>
                  </a:lnTo>
                  <a:lnTo>
                    <a:pt x="15" y="67"/>
                  </a:lnTo>
                  <a:lnTo>
                    <a:pt x="20" y="62"/>
                  </a:lnTo>
                  <a:lnTo>
                    <a:pt x="27" y="57"/>
                  </a:lnTo>
                  <a:lnTo>
                    <a:pt x="37" y="53"/>
                  </a:lnTo>
                  <a:lnTo>
                    <a:pt x="53" y="42"/>
                  </a:lnTo>
                  <a:lnTo>
                    <a:pt x="58" y="34"/>
                  </a:lnTo>
                  <a:lnTo>
                    <a:pt x="60" y="25"/>
                  </a:lnTo>
                  <a:lnTo>
                    <a:pt x="58" y="14"/>
                  </a:lnTo>
                  <a:lnTo>
                    <a:pt x="52" y="6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3" y="2"/>
                  </a:lnTo>
                  <a:lnTo>
                    <a:pt x="13" y="5"/>
                  </a:lnTo>
                  <a:lnTo>
                    <a:pt x="5" y="14"/>
                  </a:lnTo>
                  <a:lnTo>
                    <a:pt x="3" y="20"/>
                  </a:lnTo>
                  <a:lnTo>
                    <a:pt x="1" y="30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6" name="Rectangle 160"/>
            <p:cNvSpPr>
              <a:spLocks noChangeArrowheads="1"/>
            </p:cNvSpPr>
            <p:nvPr/>
          </p:nvSpPr>
          <p:spPr bwMode="auto">
            <a:xfrm>
              <a:off x="1282" y="3036"/>
              <a:ext cx="3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7" name="Freeform 161"/>
            <p:cNvSpPr>
              <a:spLocks/>
            </p:cNvSpPr>
            <p:nvPr/>
          </p:nvSpPr>
          <p:spPr bwMode="auto">
            <a:xfrm>
              <a:off x="1331" y="2991"/>
              <a:ext cx="33" cy="8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5" y="0"/>
                </a:cxn>
                <a:cxn ang="0">
                  <a:pos x="22" y="8"/>
                </a:cxn>
                <a:cxn ang="0">
                  <a:pos x="17" y="14"/>
                </a:cxn>
                <a:cxn ang="0">
                  <a:pos x="10" y="16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22" y="25"/>
                </a:cxn>
                <a:cxn ang="0">
                  <a:pos x="22" y="83"/>
                </a:cxn>
                <a:cxn ang="0">
                  <a:pos x="33" y="83"/>
                </a:cxn>
                <a:cxn ang="0">
                  <a:pos x="33" y="0"/>
                </a:cxn>
              </a:cxnLst>
              <a:rect l="0" t="0" r="r" b="b"/>
              <a:pathLst>
                <a:path w="33" h="83">
                  <a:moveTo>
                    <a:pt x="33" y="0"/>
                  </a:moveTo>
                  <a:lnTo>
                    <a:pt x="25" y="0"/>
                  </a:lnTo>
                  <a:lnTo>
                    <a:pt x="22" y="8"/>
                  </a:lnTo>
                  <a:lnTo>
                    <a:pt x="17" y="14"/>
                  </a:lnTo>
                  <a:lnTo>
                    <a:pt x="10" y="16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22" y="25"/>
                  </a:lnTo>
                  <a:lnTo>
                    <a:pt x="22" y="83"/>
                  </a:lnTo>
                  <a:lnTo>
                    <a:pt x="33" y="8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8" name="Freeform 162"/>
            <p:cNvSpPr>
              <a:spLocks/>
            </p:cNvSpPr>
            <p:nvPr/>
          </p:nvSpPr>
          <p:spPr bwMode="auto">
            <a:xfrm>
              <a:off x="1312" y="2574"/>
              <a:ext cx="32" cy="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24" y="0"/>
                </a:cxn>
                <a:cxn ang="0">
                  <a:pos x="21" y="8"/>
                </a:cxn>
                <a:cxn ang="0">
                  <a:pos x="15" y="13"/>
                </a:cxn>
                <a:cxn ang="0">
                  <a:pos x="9" y="14"/>
                </a:cxn>
                <a:cxn ang="0">
                  <a:pos x="0" y="16"/>
                </a:cxn>
                <a:cxn ang="0">
                  <a:pos x="0" y="24"/>
                </a:cxn>
                <a:cxn ang="0">
                  <a:pos x="21" y="24"/>
                </a:cxn>
                <a:cxn ang="0">
                  <a:pos x="21" y="81"/>
                </a:cxn>
                <a:cxn ang="0">
                  <a:pos x="32" y="81"/>
                </a:cxn>
                <a:cxn ang="0">
                  <a:pos x="32" y="0"/>
                </a:cxn>
              </a:cxnLst>
              <a:rect l="0" t="0" r="r" b="b"/>
              <a:pathLst>
                <a:path w="32" h="81">
                  <a:moveTo>
                    <a:pt x="32" y="0"/>
                  </a:moveTo>
                  <a:lnTo>
                    <a:pt x="24" y="0"/>
                  </a:lnTo>
                  <a:lnTo>
                    <a:pt x="21" y="8"/>
                  </a:lnTo>
                  <a:lnTo>
                    <a:pt x="15" y="13"/>
                  </a:lnTo>
                  <a:lnTo>
                    <a:pt x="9" y="1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21" y="24"/>
                  </a:lnTo>
                  <a:lnTo>
                    <a:pt x="21" y="81"/>
                  </a:lnTo>
                  <a:lnTo>
                    <a:pt x="32" y="8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59" name="Freeform 163"/>
            <p:cNvSpPr>
              <a:spLocks/>
            </p:cNvSpPr>
            <p:nvPr/>
          </p:nvSpPr>
          <p:spPr bwMode="auto">
            <a:xfrm>
              <a:off x="1306" y="2363"/>
              <a:ext cx="60" cy="83"/>
            </a:xfrm>
            <a:custGeom>
              <a:avLst/>
              <a:gdLst/>
              <a:ahLst/>
              <a:cxnLst>
                <a:cxn ang="0">
                  <a:pos x="13" y="30"/>
                </a:cxn>
                <a:cxn ang="0">
                  <a:pos x="15" y="18"/>
                </a:cxn>
                <a:cxn ang="0">
                  <a:pos x="20" y="11"/>
                </a:cxn>
                <a:cxn ang="0">
                  <a:pos x="30" y="10"/>
                </a:cxn>
                <a:cxn ang="0">
                  <a:pos x="38" y="11"/>
                </a:cxn>
                <a:cxn ang="0">
                  <a:pos x="45" y="14"/>
                </a:cxn>
                <a:cxn ang="0">
                  <a:pos x="47" y="19"/>
                </a:cxn>
                <a:cxn ang="0">
                  <a:pos x="48" y="25"/>
                </a:cxn>
                <a:cxn ang="0">
                  <a:pos x="47" y="31"/>
                </a:cxn>
                <a:cxn ang="0">
                  <a:pos x="43" y="36"/>
                </a:cxn>
                <a:cxn ang="0">
                  <a:pos x="32" y="44"/>
                </a:cxn>
                <a:cxn ang="0">
                  <a:pos x="20" y="50"/>
                </a:cxn>
                <a:cxn ang="0">
                  <a:pos x="5" y="62"/>
                </a:cxn>
                <a:cxn ang="0">
                  <a:pos x="1" y="72"/>
                </a:cxn>
                <a:cxn ang="0">
                  <a:pos x="0" y="83"/>
                </a:cxn>
                <a:cxn ang="0">
                  <a:pos x="60" y="83"/>
                </a:cxn>
                <a:cxn ang="0">
                  <a:pos x="60" y="73"/>
                </a:cxn>
                <a:cxn ang="0">
                  <a:pos x="11" y="73"/>
                </a:cxn>
                <a:cxn ang="0">
                  <a:pos x="15" y="66"/>
                </a:cxn>
                <a:cxn ang="0">
                  <a:pos x="20" y="61"/>
                </a:cxn>
                <a:cxn ang="0">
                  <a:pos x="27" y="56"/>
                </a:cxn>
                <a:cxn ang="0">
                  <a:pos x="37" y="52"/>
                </a:cxn>
                <a:cxn ang="0">
                  <a:pos x="53" y="41"/>
                </a:cxn>
                <a:cxn ang="0">
                  <a:pos x="58" y="35"/>
                </a:cxn>
                <a:cxn ang="0">
                  <a:pos x="60" y="25"/>
                </a:cxn>
                <a:cxn ang="0">
                  <a:pos x="58" y="14"/>
                </a:cxn>
                <a:cxn ang="0">
                  <a:pos x="52" y="7"/>
                </a:cxn>
                <a:cxn ang="0">
                  <a:pos x="42" y="2"/>
                </a:cxn>
                <a:cxn ang="0">
                  <a:pos x="32" y="0"/>
                </a:cxn>
                <a:cxn ang="0">
                  <a:pos x="23" y="2"/>
                </a:cxn>
                <a:cxn ang="0">
                  <a:pos x="13" y="5"/>
                </a:cxn>
                <a:cxn ang="0">
                  <a:pos x="5" y="14"/>
                </a:cxn>
                <a:cxn ang="0">
                  <a:pos x="3" y="21"/>
                </a:cxn>
                <a:cxn ang="0">
                  <a:pos x="1" y="30"/>
                </a:cxn>
                <a:cxn ang="0">
                  <a:pos x="13" y="30"/>
                </a:cxn>
              </a:cxnLst>
              <a:rect l="0" t="0" r="r" b="b"/>
              <a:pathLst>
                <a:path w="60" h="83">
                  <a:moveTo>
                    <a:pt x="13" y="30"/>
                  </a:moveTo>
                  <a:lnTo>
                    <a:pt x="15" y="18"/>
                  </a:lnTo>
                  <a:lnTo>
                    <a:pt x="20" y="11"/>
                  </a:lnTo>
                  <a:lnTo>
                    <a:pt x="30" y="10"/>
                  </a:lnTo>
                  <a:lnTo>
                    <a:pt x="38" y="11"/>
                  </a:lnTo>
                  <a:lnTo>
                    <a:pt x="45" y="14"/>
                  </a:lnTo>
                  <a:lnTo>
                    <a:pt x="47" y="19"/>
                  </a:lnTo>
                  <a:lnTo>
                    <a:pt x="48" y="25"/>
                  </a:lnTo>
                  <a:lnTo>
                    <a:pt x="47" y="31"/>
                  </a:lnTo>
                  <a:lnTo>
                    <a:pt x="43" y="36"/>
                  </a:lnTo>
                  <a:lnTo>
                    <a:pt x="32" y="44"/>
                  </a:lnTo>
                  <a:lnTo>
                    <a:pt x="20" y="50"/>
                  </a:lnTo>
                  <a:lnTo>
                    <a:pt x="5" y="62"/>
                  </a:lnTo>
                  <a:lnTo>
                    <a:pt x="1" y="72"/>
                  </a:lnTo>
                  <a:lnTo>
                    <a:pt x="0" y="83"/>
                  </a:lnTo>
                  <a:lnTo>
                    <a:pt x="60" y="83"/>
                  </a:lnTo>
                  <a:lnTo>
                    <a:pt x="60" y="73"/>
                  </a:lnTo>
                  <a:lnTo>
                    <a:pt x="11" y="73"/>
                  </a:lnTo>
                  <a:lnTo>
                    <a:pt x="15" y="66"/>
                  </a:lnTo>
                  <a:lnTo>
                    <a:pt x="20" y="61"/>
                  </a:lnTo>
                  <a:lnTo>
                    <a:pt x="27" y="56"/>
                  </a:lnTo>
                  <a:lnTo>
                    <a:pt x="37" y="52"/>
                  </a:lnTo>
                  <a:lnTo>
                    <a:pt x="53" y="41"/>
                  </a:lnTo>
                  <a:lnTo>
                    <a:pt x="58" y="35"/>
                  </a:lnTo>
                  <a:lnTo>
                    <a:pt x="60" y="25"/>
                  </a:lnTo>
                  <a:lnTo>
                    <a:pt x="58" y="14"/>
                  </a:lnTo>
                  <a:lnTo>
                    <a:pt x="52" y="7"/>
                  </a:lnTo>
                  <a:lnTo>
                    <a:pt x="42" y="2"/>
                  </a:lnTo>
                  <a:lnTo>
                    <a:pt x="32" y="0"/>
                  </a:lnTo>
                  <a:lnTo>
                    <a:pt x="23" y="2"/>
                  </a:lnTo>
                  <a:lnTo>
                    <a:pt x="13" y="5"/>
                  </a:lnTo>
                  <a:lnTo>
                    <a:pt x="5" y="14"/>
                  </a:lnTo>
                  <a:lnTo>
                    <a:pt x="3" y="21"/>
                  </a:lnTo>
                  <a:lnTo>
                    <a:pt x="1" y="30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60" name="Freeform 164"/>
            <p:cNvSpPr>
              <a:spLocks/>
            </p:cNvSpPr>
            <p:nvPr/>
          </p:nvSpPr>
          <p:spPr bwMode="auto">
            <a:xfrm>
              <a:off x="1307" y="2151"/>
              <a:ext cx="61" cy="84"/>
            </a:xfrm>
            <a:custGeom>
              <a:avLst/>
              <a:gdLst/>
              <a:ahLst/>
              <a:cxnLst>
                <a:cxn ang="0">
                  <a:pos x="24" y="43"/>
                </a:cxn>
                <a:cxn ang="0">
                  <a:pos x="29" y="43"/>
                </a:cxn>
                <a:cxn ang="0">
                  <a:pos x="42" y="47"/>
                </a:cxn>
                <a:cxn ang="0">
                  <a:pos x="47" y="50"/>
                </a:cxn>
                <a:cxn ang="0">
                  <a:pos x="49" y="57"/>
                </a:cxn>
                <a:cxn ang="0">
                  <a:pos x="47" y="65"/>
                </a:cxn>
                <a:cxn ang="0">
                  <a:pos x="44" y="70"/>
                </a:cxn>
                <a:cxn ang="0">
                  <a:pos x="39" y="73"/>
                </a:cxn>
                <a:cxn ang="0">
                  <a:pos x="31" y="74"/>
                </a:cxn>
                <a:cxn ang="0">
                  <a:pos x="20" y="73"/>
                </a:cxn>
                <a:cxn ang="0">
                  <a:pos x="15" y="68"/>
                </a:cxn>
                <a:cxn ang="0">
                  <a:pos x="12" y="56"/>
                </a:cxn>
                <a:cxn ang="0">
                  <a:pos x="0" y="56"/>
                </a:cxn>
                <a:cxn ang="0">
                  <a:pos x="4" y="70"/>
                </a:cxn>
                <a:cxn ang="0">
                  <a:pos x="7" y="74"/>
                </a:cxn>
                <a:cxn ang="0">
                  <a:pos x="14" y="79"/>
                </a:cxn>
                <a:cxn ang="0">
                  <a:pos x="20" y="82"/>
                </a:cxn>
                <a:cxn ang="0">
                  <a:pos x="29" y="84"/>
                </a:cxn>
                <a:cxn ang="0">
                  <a:pos x="44" y="81"/>
                </a:cxn>
                <a:cxn ang="0">
                  <a:pos x="54" y="76"/>
                </a:cxn>
                <a:cxn ang="0">
                  <a:pos x="59" y="67"/>
                </a:cxn>
                <a:cxn ang="0">
                  <a:pos x="61" y="57"/>
                </a:cxn>
                <a:cxn ang="0">
                  <a:pos x="57" y="45"/>
                </a:cxn>
                <a:cxn ang="0">
                  <a:pos x="47" y="37"/>
                </a:cxn>
                <a:cxn ang="0">
                  <a:pos x="54" y="33"/>
                </a:cxn>
                <a:cxn ang="0">
                  <a:pos x="56" y="28"/>
                </a:cxn>
                <a:cxn ang="0">
                  <a:pos x="57" y="20"/>
                </a:cxn>
                <a:cxn ang="0">
                  <a:pos x="56" y="12"/>
                </a:cxn>
                <a:cxn ang="0">
                  <a:pos x="51" y="6"/>
                </a:cxn>
                <a:cxn ang="0">
                  <a:pos x="42" y="2"/>
                </a:cxn>
                <a:cxn ang="0">
                  <a:pos x="31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4" y="17"/>
                </a:cxn>
                <a:cxn ang="0">
                  <a:pos x="2" y="26"/>
                </a:cxn>
                <a:cxn ang="0">
                  <a:pos x="14" y="26"/>
                </a:cxn>
                <a:cxn ang="0">
                  <a:pos x="15" y="16"/>
                </a:cxn>
                <a:cxn ang="0">
                  <a:pos x="20" y="9"/>
                </a:cxn>
                <a:cxn ang="0">
                  <a:pos x="31" y="8"/>
                </a:cxn>
                <a:cxn ang="0">
                  <a:pos x="39" y="9"/>
                </a:cxn>
                <a:cxn ang="0">
                  <a:pos x="44" y="12"/>
                </a:cxn>
                <a:cxn ang="0">
                  <a:pos x="46" y="22"/>
                </a:cxn>
                <a:cxn ang="0">
                  <a:pos x="44" y="28"/>
                </a:cxn>
                <a:cxn ang="0">
                  <a:pos x="41" y="31"/>
                </a:cxn>
                <a:cxn ang="0">
                  <a:pos x="29" y="34"/>
                </a:cxn>
                <a:cxn ang="0">
                  <a:pos x="24" y="34"/>
                </a:cxn>
                <a:cxn ang="0">
                  <a:pos x="24" y="43"/>
                </a:cxn>
              </a:cxnLst>
              <a:rect l="0" t="0" r="r" b="b"/>
              <a:pathLst>
                <a:path w="61" h="84">
                  <a:moveTo>
                    <a:pt x="24" y="43"/>
                  </a:moveTo>
                  <a:lnTo>
                    <a:pt x="29" y="43"/>
                  </a:lnTo>
                  <a:lnTo>
                    <a:pt x="42" y="47"/>
                  </a:lnTo>
                  <a:lnTo>
                    <a:pt x="47" y="50"/>
                  </a:lnTo>
                  <a:lnTo>
                    <a:pt x="49" y="57"/>
                  </a:lnTo>
                  <a:lnTo>
                    <a:pt x="47" y="65"/>
                  </a:lnTo>
                  <a:lnTo>
                    <a:pt x="44" y="70"/>
                  </a:lnTo>
                  <a:lnTo>
                    <a:pt x="39" y="73"/>
                  </a:lnTo>
                  <a:lnTo>
                    <a:pt x="31" y="74"/>
                  </a:lnTo>
                  <a:lnTo>
                    <a:pt x="20" y="73"/>
                  </a:lnTo>
                  <a:lnTo>
                    <a:pt x="15" y="68"/>
                  </a:lnTo>
                  <a:lnTo>
                    <a:pt x="12" y="56"/>
                  </a:lnTo>
                  <a:lnTo>
                    <a:pt x="0" y="56"/>
                  </a:lnTo>
                  <a:lnTo>
                    <a:pt x="4" y="70"/>
                  </a:lnTo>
                  <a:lnTo>
                    <a:pt x="7" y="74"/>
                  </a:lnTo>
                  <a:lnTo>
                    <a:pt x="14" y="79"/>
                  </a:lnTo>
                  <a:lnTo>
                    <a:pt x="20" y="82"/>
                  </a:lnTo>
                  <a:lnTo>
                    <a:pt x="29" y="84"/>
                  </a:lnTo>
                  <a:lnTo>
                    <a:pt x="44" y="81"/>
                  </a:lnTo>
                  <a:lnTo>
                    <a:pt x="54" y="76"/>
                  </a:lnTo>
                  <a:lnTo>
                    <a:pt x="59" y="67"/>
                  </a:lnTo>
                  <a:lnTo>
                    <a:pt x="61" y="57"/>
                  </a:lnTo>
                  <a:lnTo>
                    <a:pt x="57" y="45"/>
                  </a:lnTo>
                  <a:lnTo>
                    <a:pt x="47" y="37"/>
                  </a:lnTo>
                  <a:lnTo>
                    <a:pt x="54" y="33"/>
                  </a:lnTo>
                  <a:lnTo>
                    <a:pt x="56" y="28"/>
                  </a:lnTo>
                  <a:lnTo>
                    <a:pt x="57" y="20"/>
                  </a:lnTo>
                  <a:lnTo>
                    <a:pt x="56" y="12"/>
                  </a:lnTo>
                  <a:lnTo>
                    <a:pt x="51" y="6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15" y="3"/>
                  </a:lnTo>
                  <a:lnTo>
                    <a:pt x="7" y="9"/>
                  </a:lnTo>
                  <a:lnTo>
                    <a:pt x="4" y="17"/>
                  </a:lnTo>
                  <a:lnTo>
                    <a:pt x="2" y="26"/>
                  </a:lnTo>
                  <a:lnTo>
                    <a:pt x="14" y="26"/>
                  </a:lnTo>
                  <a:lnTo>
                    <a:pt x="15" y="16"/>
                  </a:lnTo>
                  <a:lnTo>
                    <a:pt x="20" y="9"/>
                  </a:lnTo>
                  <a:lnTo>
                    <a:pt x="31" y="8"/>
                  </a:lnTo>
                  <a:lnTo>
                    <a:pt x="39" y="9"/>
                  </a:lnTo>
                  <a:lnTo>
                    <a:pt x="44" y="12"/>
                  </a:lnTo>
                  <a:lnTo>
                    <a:pt x="46" y="22"/>
                  </a:lnTo>
                  <a:lnTo>
                    <a:pt x="44" y="28"/>
                  </a:lnTo>
                  <a:lnTo>
                    <a:pt x="41" y="31"/>
                  </a:lnTo>
                  <a:lnTo>
                    <a:pt x="29" y="34"/>
                  </a:lnTo>
                  <a:lnTo>
                    <a:pt x="24" y="34"/>
                  </a:lnTo>
                  <a:lnTo>
                    <a:pt x="24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60261" name="Group 165"/>
            <p:cNvGrpSpPr>
              <a:grpSpLocks/>
            </p:cNvGrpSpPr>
            <p:nvPr/>
          </p:nvGrpSpPr>
          <p:grpSpPr bwMode="auto">
            <a:xfrm>
              <a:off x="2058" y="2765"/>
              <a:ext cx="577" cy="340"/>
              <a:chOff x="2467" y="2695"/>
              <a:chExt cx="577" cy="340"/>
            </a:xfrm>
          </p:grpSpPr>
          <p:sp>
            <p:nvSpPr>
              <p:cNvPr id="260262" name="Freeform 166"/>
              <p:cNvSpPr>
                <a:spLocks/>
              </p:cNvSpPr>
              <p:nvPr/>
            </p:nvSpPr>
            <p:spPr bwMode="auto">
              <a:xfrm>
                <a:off x="2667" y="2715"/>
                <a:ext cx="55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55" y="25"/>
                  </a:cxn>
                  <a:cxn ang="0">
                    <a:pos x="0" y="0"/>
                  </a:cxn>
                  <a:cxn ang="0">
                    <a:pos x="26" y="25"/>
                  </a:cxn>
                  <a:cxn ang="0">
                    <a:pos x="0" y="51"/>
                  </a:cxn>
                </a:cxnLst>
                <a:rect l="0" t="0" r="r" b="b"/>
                <a:pathLst>
                  <a:path w="55" h="51">
                    <a:moveTo>
                      <a:pt x="0" y="51"/>
                    </a:moveTo>
                    <a:lnTo>
                      <a:pt x="55" y="25"/>
                    </a:lnTo>
                    <a:lnTo>
                      <a:pt x="0" y="0"/>
                    </a:lnTo>
                    <a:lnTo>
                      <a:pt x="26" y="25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63" name="Freeform 167"/>
              <p:cNvSpPr>
                <a:spLocks/>
              </p:cNvSpPr>
              <p:nvPr/>
            </p:nvSpPr>
            <p:spPr bwMode="auto">
              <a:xfrm>
                <a:off x="2635" y="2695"/>
                <a:ext cx="100" cy="93"/>
              </a:xfrm>
              <a:custGeom>
                <a:avLst/>
                <a:gdLst/>
                <a:ahLst/>
                <a:cxnLst>
                  <a:cxn ang="0">
                    <a:pos x="1" y="93"/>
                  </a:cxn>
                  <a:cxn ang="0">
                    <a:pos x="100" y="45"/>
                  </a:cxn>
                  <a:cxn ang="0">
                    <a:pos x="0" y="0"/>
                  </a:cxn>
                  <a:cxn ang="0">
                    <a:pos x="53" y="50"/>
                  </a:cxn>
                  <a:cxn ang="0">
                    <a:pos x="53" y="40"/>
                  </a:cxn>
                  <a:cxn ang="0">
                    <a:pos x="1" y="93"/>
                  </a:cxn>
                  <a:cxn ang="0">
                    <a:pos x="37" y="76"/>
                  </a:cxn>
                  <a:cxn ang="0">
                    <a:pos x="67" y="45"/>
                  </a:cxn>
                  <a:cxn ang="0">
                    <a:pos x="37" y="15"/>
                  </a:cxn>
                  <a:cxn ang="0">
                    <a:pos x="28" y="26"/>
                  </a:cxn>
                  <a:cxn ang="0">
                    <a:pos x="84" y="51"/>
                  </a:cxn>
                  <a:cxn ang="0">
                    <a:pos x="84" y="39"/>
                  </a:cxn>
                  <a:cxn ang="0">
                    <a:pos x="28" y="65"/>
                  </a:cxn>
                  <a:cxn ang="0">
                    <a:pos x="37" y="76"/>
                  </a:cxn>
                  <a:cxn ang="0">
                    <a:pos x="1" y="93"/>
                  </a:cxn>
                </a:cxnLst>
                <a:rect l="0" t="0" r="r" b="b"/>
                <a:pathLst>
                  <a:path w="100" h="93">
                    <a:moveTo>
                      <a:pt x="1" y="93"/>
                    </a:moveTo>
                    <a:lnTo>
                      <a:pt x="100" y="45"/>
                    </a:lnTo>
                    <a:lnTo>
                      <a:pt x="0" y="0"/>
                    </a:lnTo>
                    <a:lnTo>
                      <a:pt x="53" y="50"/>
                    </a:lnTo>
                    <a:lnTo>
                      <a:pt x="53" y="40"/>
                    </a:lnTo>
                    <a:lnTo>
                      <a:pt x="1" y="93"/>
                    </a:lnTo>
                    <a:lnTo>
                      <a:pt x="37" y="76"/>
                    </a:lnTo>
                    <a:lnTo>
                      <a:pt x="67" y="45"/>
                    </a:lnTo>
                    <a:lnTo>
                      <a:pt x="37" y="15"/>
                    </a:lnTo>
                    <a:lnTo>
                      <a:pt x="28" y="26"/>
                    </a:lnTo>
                    <a:lnTo>
                      <a:pt x="84" y="51"/>
                    </a:lnTo>
                    <a:lnTo>
                      <a:pt x="84" y="39"/>
                    </a:lnTo>
                    <a:lnTo>
                      <a:pt x="28" y="65"/>
                    </a:lnTo>
                    <a:lnTo>
                      <a:pt x="37" y="76"/>
                    </a:lnTo>
                    <a:lnTo>
                      <a:pt x="1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64" name="Rectangle 168"/>
              <p:cNvSpPr>
                <a:spLocks noChangeArrowheads="1"/>
              </p:cNvSpPr>
              <p:nvPr/>
            </p:nvSpPr>
            <p:spPr bwMode="auto">
              <a:xfrm>
                <a:off x="2490" y="2726"/>
                <a:ext cx="14" cy="3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65" name="Freeform 169"/>
              <p:cNvSpPr>
                <a:spLocks/>
              </p:cNvSpPr>
              <p:nvPr/>
            </p:nvSpPr>
            <p:spPr bwMode="auto">
              <a:xfrm>
                <a:off x="2467" y="2774"/>
                <a:ext cx="60" cy="85"/>
              </a:xfrm>
              <a:custGeom>
                <a:avLst/>
                <a:gdLst/>
                <a:ahLst/>
                <a:cxnLst>
                  <a:cxn ang="0">
                    <a:pos x="23" y="45"/>
                  </a:cxn>
                  <a:cxn ang="0">
                    <a:pos x="28" y="45"/>
                  </a:cxn>
                  <a:cxn ang="0">
                    <a:pos x="42" y="48"/>
                  </a:cxn>
                  <a:cxn ang="0">
                    <a:pos x="47" y="51"/>
                  </a:cxn>
                  <a:cxn ang="0">
                    <a:pos x="49" y="59"/>
                  </a:cxn>
                  <a:cxn ang="0">
                    <a:pos x="47" y="65"/>
                  </a:cxn>
                  <a:cxn ang="0">
                    <a:pos x="43" y="71"/>
                  </a:cxn>
                  <a:cxn ang="0">
                    <a:pos x="37" y="74"/>
                  </a:cxn>
                  <a:cxn ang="0">
                    <a:pos x="30" y="76"/>
                  </a:cxn>
                  <a:cxn ang="0">
                    <a:pos x="20" y="74"/>
                  </a:cxn>
                  <a:cxn ang="0">
                    <a:pos x="15" y="70"/>
                  </a:cxn>
                  <a:cxn ang="0">
                    <a:pos x="10" y="57"/>
                  </a:cxn>
                  <a:cxn ang="0">
                    <a:pos x="0" y="57"/>
                  </a:cxn>
                  <a:cxn ang="0">
                    <a:pos x="3" y="71"/>
                  </a:cxn>
                  <a:cxn ang="0">
                    <a:pos x="12" y="81"/>
                  </a:cxn>
                  <a:cxn ang="0">
                    <a:pos x="20" y="84"/>
                  </a:cxn>
                  <a:cxn ang="0">
                    <a:pos x="28" y="85"/>
                  </a:cxn>
                  <a:cxn ang="0">
                    <a:pos x="43" y="82"/>
                  </a:cxn>
                  <a:cxn ang="0">
                    <a:pos x="54" y="78"/>
                  </a:cxn>
                  <a:cxn ang="0">
                    <a:pos x="59" y="68"/>
                  </a:cxn>
                  <a:cxn ang="0">
                    <a:pos x="60" y="59"/>
                  </a:cxn>
                  <a:cxn ang="0">
                    <a:pos x="59" y="51"/>
                  </a:cxn>
                  <a:cxn ang="0">
                    <a:pos x="55" y="47"/>
                  </a:cxn>
                  <a:cxn ang="0">
                    <a:pos x="45" y="39"/>
                  </a:cxn>
                  <a:cxn ang="0">
                    <a:pos x="54" y="34"/>
                  </a:cxn>
                  <a:cxn ang="0">
                    <a:pos x="55" y="30"/>
                  </a:cxn>
                  <a:cxn ang="0">
                    <a:pos x="57" y="22"/>
                  </a:cxn>
                  <a:cxn ang="0">
                    <a:pos x="55" y="12"/>
                  </a:cxn>
                  <a:cxn ang="0">
                    <a:pos x="50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5" y="3"/>
                  </a:cxn>
                  <a:cxn ang="0">
                    <a:pos x="7" y="9"/>
                  </a:cxn>
                  <a:cxn ang="0">
                    <a:pos x="3" y="19"/>
                  </a:cxn>
                  <a:cxn ang="0">
                    <a:pos x="2" y="28"/>
                  </a:cxn>
                  <a:cxn ang="0">
                    <a:pos x="12" y="28"/>
                  </a:cxn>
                  <a:cxn ang="0">
                    <a:pos x="13" y="22"/>
                  </a:cxn>
                  <a:cxn ang="0">
                    <a:pos x="15" y="17"/>
                  </a:cxn>
                  <a:cxn ang="0">
                    <a:pos x="20" y="11"/>
                  </a:cxn>
                  <a:cxn ang="0">
                    <a:pos x="28" y="9"/>
                  </a:cxn>
                  <a:cxn ang="0">
                    <a:pos x="37" y="11"/>
                  </a:cxn>
                  <a:cxn ang="0">
                    <a:pos x="42" y="14"/>
                  </a:cxn>
                  <a:cxn ang="0">
                    <a:pos x="45" y="23"/>
                  </a:cxn>
                  <a:cxn ang="0">
                    <a:pos x="43" y="30"/>
                  </a:cxn>
                  <a:cxn ang="0">
                    <a:pos x="40" y="33"/>
                  </a:cxn>
                  <a:cxn ang="0">
                    <a:pos x="28" y="36"/>
                  </a:cxn>
                  <a:cxn ang="0">
                    <a:pos x="23" y="36"/>
                  </a:cxn>
                  <a:cxn ang="0">
                    <a:pos x="23" y="45"/>
                  </a:cxn>
                </a:cxnLst>
                <a:rect l="0" t="0" r="r" b="b"/>
                <a:pathLst>
                  <a:path w="60" h="85">
                    <a:moveTo>
                      <a:pt x="23" y="45"/>
                    </a:moveTo>
                    <a:lnTo>
                      <a:pt x="28" y="45"/>
                    </a:lnTo>
                    <a:lnTo>
                      <a:pt x="42" y="48"/>
                    </a:lnTo>
                    <a:lnTo>
                      <a:pt x="47" y="51"/>
                    </a:lnTo>
                    <a:lnTo>
                      <a:pt x="49" y="59"/>
                    </a:lnTo>
                    <a:lnTo>
                      <a:pt x="47" y="65"/>
                    </a:lnTo>
                    <a:lnTo>
                      <a:pt x="43" y="71"/>
                    </a:lnTo>
                    <a:lnTo>
                      <a:pt x="37" y="74"/>
                    </a:lnTo>
                    <a:lnTo>
                      <a:pt x="30" y="76"/>
                    </a:lnTo>
                    <a:lnTo>
                      <a:pt x="20" y="74"/>
                    </a:lnTo>
                    <a:lnTo>
                      <a:pt x="15" y="70"/>
                    </a:lnTo>
                    <a:lnTo>
                      <a:pt x="10" y="57"/>
                    </a:lnTo>
                    <a:lnTo>
                      <a:pt x="0" y="57"/>
                    </a:lnTo>
                    <a:lnTo>
                      <a:pt x="3" y="71"/>
                    </a:lnTo>
                    <a:lnTo>
                      <a:pt x="12" y="81"/>
                    </a:lnTo>
                    <a:lnTo>
                      <a:pt x="20" y="84"/>
                    </a:lnTo>
                    <a:lnTo>
                      <a:pt x="28" y="85"/>
                    </a:lnTo>
                    <a:lnTo>
                      <a:pt x="43" y="82"/>
                    </a:lnTo>
                    <a:lnTo>
                      <a:pt x="54" y="78"/>
                    </a:lnTo>
                    <a:lnTo>
                      <a:pt x="59" y="68"/>
                    </a:lnTo>
                    <a:lnTo>
                      <a:pt x="60" y="59"/>
                    </a:lnTo>
                    <a:lnTo>
                      <a:pt x="59" y="51"/>
                    </a:lnTo>
                    <a:lnTo>
                      <a:pt x="55" y="47"/>
                    </a:lnTo>
                    <a:lnTo>
                      <a:pt x="45" y="39"/>
                    </a:lnTo>
                    <a:lnTo>
                      <a:pt x="54" y="34"/>
                    </a:lnTo>
                    <a:lnTo>
                      <a:pt x="55" y="30"/>
                    </a:lnTo>
                    <a:lnTo>
                      <a:pt x="57" y="22"/>
                    </a:lnTo>
                    <a:lnTo>
                      <a:pt x="55" y="12"/>
                    </a:lnTo>
                    <a:lnTo>
                      <a:pt x="50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5" y="3"/>
                    </a:lnTo>
                    <a:lnTo>
                      <a:pt x="7" y="9"/>
                    </a:lnTo>
                    <a:lnTo>
                      <a:pt x="3" y="19"/>
                    </a:lnTo>
                    <a:lnTo>
                      <a:pt x="2" y="28"/>
                    </a:lnTo>
                    <a:lnTo>
                      <a:pt x="12" y="28"/>
                    </a:lnTo>
                    <a:lnTo>
                      <a:pt x="13" y="22"/>
                    </a:lnTo>
                    <a:lnTo>
                      <a:pt x="15" y="17"/>
                    </a:lnTo>
                    <a:lnTo>
                      <a:pt x="20" y="11"/>
                    </a:lnTo>
                    <a:lnTo>
                      <a:pt x="28" y="9"/>
                    </a:lnTo>
                    <a:lnTo>
                      <a:pt x="37" y="11"/>
                    </a:lnTo>
                    <a:lnTo>
                      <a:pt x="42" y="14"/>
                    </a:lnTo>
                    <a:lnTo>
                      <a:pt x="45" y="23"/>
                    </a:lnTo>
                    <a:lnTo>
                      <a:pt x="43" y="30"/>
                    </a:lnTo>
                    <a:lnTo>
                      <a:pt x="40" y="33"/>
                    </a:lnTo>
                    <a:lnTo>
                      <a:pt x="28" y="36"/>
                    </a:lnTo>
                    <a:lnTo>
                      <a:pt x="23" y="36"/>
                    </a:lnTo>
                    <a:lnTo>
                      <a:pt x="23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66" name="Freeform 170"/>
              <p:cNvSpPr>
                <a:spLocks/>
              </p:cNvSpPr>
              <p:nvPr/>
            </p:nvSpPr>
            <p:spPr bwMode="auto">
              <a:xfrm>
                <a:off x="2564" y="2842"/>
                <a:ext cx="121" cy="149"/>
              </a:xfrm>
              <a:custGeom>
                <a:avLst/>
                <a:gdLst/>
                <a:ahLst/>
                <a:cxnLst>
                  <a:cxn ang="0">
                    <a:pos x="118" y="45"/>
                  </a:cxn>
                  <a:cxn ang="0">
                    <a:pos x="114" y="31"/>
                  </a:cxn>
                  <a:cxn ang="0">
                    <a:pos x="108" y="17"/>
                  </a:cxn>
                  <a:cxn ang="0">
                    <a:pos x="99" y="11"/>
                  </a:cxn>
                  <a:cxn ang="0">
                    <a:pos x="89" y="5"/>
                  </a:cxn>
                  <a:cxn ang="0">
                    <a:pos x="76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4" y="3"/>
                  </a:cxn>
                  <a:cxn ang="0">
                    <a:pos x="17" y="14"/>
                  </a:cxn>
                  <a:cxn ang="0">
                    <a:pos x="9" y="28"/>
                  </a:cxn>
                  <a:cxn ang="0">
                    <a:pos x="5" y="44"/>
                  </a:cxn>
                  <a:cxn ang="0">
                    <a:pos x="9" y="59"/>
                  </a:cxn>
                  <a:cxn ang="0">
                    <a:pos x="17" y="68"/>
                  </a:cxn>
                  <a:cxn ang="0">
                    <a:pos x="29" y="75"/>
                  </a:cxn>
                  <a:cxn ang="0">
                    <a:pos x="37" y="78"/>
                  </a:cxn>
                  <a:cxn ang="0">
                    <a:pos x="69" y="84"/>
                  </a:cxn>
                  <a:cxn ang="0">
                    <a:pos x="84" y="89"/>
                  </a:cxn>
                  <a:cxn ang="0">
                    <a:pos x="94" y="93"/>
                  </a:cxn>
                  <a:cxn ang="0">
                    <a:pos x="99" y="100"/>
                  </a:cxn>
                  <a:cxn ang="0">
                    <a:pos x="101" y="109"/>
                  </a:cxn>
                  <a:cxn ang="0">
                    <a:pos x="99" y="115"/>
                  </a:cxn>
                  <a:cxn ang="0">
                    <a:pos x="98" y="121"/>
                  </a:cxn>
                  <a:cxn ang="0">
                    <a:pos x="86" y="127"/>
                  </a:cxn>
                  <a:cxn ang="0">
                    <a:pos x="74" y="131"/>
                  </a:cxn>
                  <a:cxn ang="0">
                    <a:pos x="61" y="132"/>
                  </a:cxn>
                  <a:cxn ang="0">
                    <a:pos x="46" y="131"/>
                  </a:cxn>
                  <a:cxn ang="0">
                    <a:pos x="32" y="126"/>
                  </a:cxn>
                  <a:cxn ang="0">
                    <a:pos x="22" y="115"/>
                  </a:cxn>
                  <a:cxn ang="0">
                    <a:pos x="20" y="109"/>
                  </a:cxn>
                  <a:cxn ang="0">
                    <a:pos x="19" y="100"/>
                  </a:cxn>
                  <a:cxn ang="0">
                    <a:pos x="0" y="100"/>
                  </a:cxn>
                  <a:cxn ang="0">
                    <a:pos x="4" y="118"/>
                  </a:cxn>
                  <a:cxn ang="0">
                    <a:pos x="7" y="127"/>
                  </a:cxn>
                  <a:cxn ang="0">
                    <a:pos x="15" y="135"/>
                  </a:cxn>
                  <a:cxn ang="0">
                    <a:pos x="22" y="140"/>
                  </a:cxn>
                  <a:cxn ang="0">
                    <a:pos x="30" y="144"/>
                  </a:cxn>
                  <a:cxn ang="0">
                    <a:pos x="44" y="148"/>
                  </a:cxn>
                  <a:cxn ang="0">
                    <a:pos x="62" y="149"/>
                  </a:cxn>
                  <a:cxn ang="0">
                    <a:pos x="82" y="148"/>
                  </a:cxn>
                  <a:cxn ang="0">
                    <a:pos x="101" y="140"/>
                  </a:cxn>
                  <a:cxn ang="0">
                    <a:pos x="109" y="135"/>
                  </a:cxn>
                  <a:cxn ang="0">
                    <a:pos x="116" y="127"/>
                  </a:cxn>
                  <a:cxn ang="0">
                    <a:pos x="119" y="118"/>
                  </a:cxn>
                  <a:cxn ang="0">
                    <a:pos x="121" y="106"/>
                  </a:cxn>
                  <a:cxn ang="0">
                    <a:pos x="118" y="92"/>
                  </a:cxn>
                  <a:cxn ang="0">
                    <a:pos x="111" y="81"/>
                  </a:cxn>
                  <a:cxn ang="0">
                    <a:pos x="101" y="73"/>
                  </a:cxn>
                  <a:cxn ang="0">
                    <a:pos x="88" y="68"/>
                  </a:cxn>
                  <a:cxn ang="0">
                    <a:pos x="44" y="59"/>
                  </a:cxn>
                  <a:cxn ang="0">
                    <a:pos x="30" y="55"/>
                  </a:cxn>
                  <a:cxn ang="0">
                    <a:pos x="27" y="50"/>
                  </a:cxn>
                  <a:cxn ang="0">
                    <a:pos x="25" y="42"/>
                  </a:cxn>
                  <a:cxn ang="0">
                    <a:pos x="29" y="30"/>
                  </a:cxn>
                  <a:cxn ang="0">
                    <a:pos x="39" y="22"/>
                  </a:cxn>
                  <a:cxn ang="0">
                    <a:pos x="49" y="19"/>
                  </a:cxn>
                  <a:cxn ang="0">
                    <a:pos x="61" y="17"/>
                  </a:cxn>
                  <a:cxn ang="0">
                    <a:pos x="74" y="19"/>
                  </a:cxn>
                  <a:cxn ang="0">
                    <a:pos x="86" y="24"/>
                  </a:cxn>
                  <a:cxn ang="0">
                    <a:pos x="94" y="31"/>
                  </a:cxn>
                  <a:cxn ang="0">
                    <a:pos x="98" y="45"/>
                  </a:cxn>
                  <a:cxn ang="0">
                    <a:pos x="118" y="45"/>
                  </a:cxn>
                </a:cxnLst>
                <a:rect l="0" t="0" r="r" b="b"/>
                <a:pathLst>
                  <a:path w="121" h="149">
                    <a:moveTo>
                      <a:pt x="118" y="45"/>
                    </a:moveTo>
                    <a:lnTo>
                      <a:pt x="114" y="31"/>
                    </a:lnTo>
                    <a:lnTo>
                      <a:pt x="108" y="17"/>
                    </a:lnTo>
                    <a:lnTo>
                      <a:pt x="99" y="11"/>
                    </a:lnTo>
                    <a:lnTo>
                      <a:pt x="89" y="5"/>
                    </a:lnTo>
                    <a:lnTo>
                      <a:pt x="76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4" y="3"/>
                    </a:lnTo>
                    <a:lnTo>
                      <a:pt x="17" y="14"/>
                    </a:lnTo>
                    <a:lnTo>
                      <a:pt x="9" y="28"/>
                    </a:lnTo>
                    <a:lnTo>
                      <a:pt x="5" y="44"/>
                    </a:lnTo>
                    <a:lnTo>
                      <a:pt x="9" y="59"/>
                    </a:lnTo>
                    <a:lnTo>
                      <a:pt x="17" y="68"/>
                    </a:lnTo>
                    <a:lnTo>
                      <a:pt x="29" y="75"/>
                    </a:lnTo>
                    <a:lnTo>
                      <a:pt x="37" y="78"/>
                    </a:lnTo>
                    <a:lnTo>
                      <a:pt x="69" y="84"/>
                    </a:lnTo>
                    <a:lnTo>
                      <a:pt x="84" y="89"/>
                    </a:lnTo>
                    <a:lnTo>
                      <a:pt x="94" y="93"/>
                    </a:lnTo>
                    <a:lnTo>
                      <a:pt x="99" y="100"/>
                    </a:lnTo>
                    <a:lnTo>
                      <a:pt x="101" y="109"/>
                    </a:lnTo>
                    <a:lnTo>
                      <a:pt x="99" y="115"/>
                    </a:lnTo>
                    <a:lnTo>
                      <a:pt x="98" y="121"/>
                    </a:lnTo>
                    <a:lnTo>
                      <a:pt x="86" y="127"/>
                    </a:lnTo>
                    <a:lnTo>
                      <a:pt x="74" y="131"/>
                    </a:lnTo>
                    <a:lnTo>
                      <a:pt x="61" y="132"/>
                    </a:lnTo>
                    <a:lnTo>
                      <a:pt x="46" y="131"/>
                    </a:lnTo>
                    <a:lnTo>
                      <a:pt x="32" y="126"/>
                    </a:lnTo>
                    <a:lnTo>
                      <a:pt x="22" y="115"/>
                    </a:lnTo>
                    <a:lnTo>
                      <a:pt x="20" y="109"/>
                    </a:lnTo>
                    <a:lnTo>
                      <a:pt x="19" y="100"/>
                    </a:lnTo>
                    <a:lnTo>
                      <a:pt x="0" y="100"/>
                    </a:lnTo>
                    <a:lnTo>
                      <a:pt x="4" y="118"/>
                    </a:lnTo>
                    <a:lnTo>
                      <a:pt x="7" y="127"/>
                    </a:lnTo>
                    <a:lnTo>
                      <a:pt x="15" y="135"/>
                    </a:lnTo>
                    <a:lnTo>
                      <a:pt x="22" y="140"/>
                    </a:lnTo>
                    <a:lnTo>
                      <a:pt x="30" y="144"/>
                    </a:lnTo>
                    <a:lnTo>
                      <a:pt x="44" y="148"/>
                    </a:lnTo>
                    <a:lnTo>
                      <a:pt x="62" y="149"/>
                    </a:lnTo>
                    <a:lnTo>
                      <a:pt x="82" y="148"/>
                    </a:lnTo>
                    <a:lnTo>
                      <a:pt x="101" y="140"/>
                    </a:lnTo>
                    <a:lnTo>
                      <a:pt x="109" y="135"/>
                    </a:lnTo>
                    <a:lnTo>
                      <a:pt x="116" y="127"/>
                    </a:lnTo>
                    <a:lnTo>
                      <a:pt x="119" y="118"/>
                    </a:lnTo>
                    <a:lnTo>
                      <a:pt x="121" y="106"/>
                    </a:lnTo>
                    <a:lnTo>
                      <a:pt x="118" y="92"/>
                    </a:lnTo>
                    <a:lnTo>
                      <a:pt x="111" y="81"/>
                    </a:lnTo>
                    <a:lnTo>
                      <a:pt x="101" y="73"/>
                    </a:lnTo>
                    <a:lnTo>
                      <a:pt x="88" y="68"/>
                    </a:lnTo>
                    <a:lnTo>
                      <a:pt x="44" y="59"/>
                    </a:lnTo>
                    <a:lnTo>
                      <a:pt x="30" y="55"/>
                    </a:lnTo>
                    <a:lnTo>
                      <a:pt x="27" y="50"/>
                    </a:lnTo>
                    <a:lnTo>
                      <a:pt x="25" y="42"/>
                    </a:lnTo>
                    <a:lnTo>
                      <a:pt x="29" y="30"/>
                    </a:lnTo>
                    <a:lnTo>
                      <a:pt x="39" y="22"/>
                    </a:lnTo>
                    <a:lnTo>
                      <a:pt x="49" y="19"/>
                    </a:lnTo>
                    <a:lnTo>
                      <a:pt x="61" y="17"/>
                    </a:lnTo>
                    <a:lnTo>
                      <a:pt x="74" y="19"/>
                    </a:lnTo>
                    <a:lnTo>
                      <a:pt x="86" y="24"/>
                    </a:lnTo>
                    <a:lnTo>
                      <a:pt x="94" y="31"/>
                    </a:lnTo>
                    <a:lnTo>
                      <a:pt x="98" y="45"/>
                    </a:lnTo>
                    <a:lnTo>
                      <a:pt x="118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67" name="Freeform 171"/>
              <p:cNvSpPr>
                <a:spLocks/>
              </p:cNvSpPr>
              <p:nvPr/>
            </p:nvSpPr>
            <p:spPr bwMode="auto">
              <a:xfrm>
                <a:off x="2707" y="2952"/>
                <a:ext cx="33" cy="81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3" y="0"/>
                  </a:cxn>
                  <a:cxn ang="0">
                    <a:pos x="20" y="8"/>
                  </a:cxn>
                  <a:cxn ang="0">
                    <a:pos x="17" y="13"/>
                  </a:cxn>
                  <a:cxn ang="0">
                    <a:pos x="10" y="14"/>
                  </a:cxn>
                  <a:cxn ang="0">
                    <a:pos x="0" y="16"/>
                  </a:cxn>
                  <a:cxn ang="0">
                    <a:pos x="0" y="24"/>
                  </a:cxn>
                  <a:cxn ang="0">
                    <a:pos x="22" y="24"/>
                  </a:cxn>
                  <a:cxn ang="0">
                    <a:pos x="22" y="81"/>
                  </a:cxn>
                  <a:cxn ang="0">
                    <a:pos x="33" y="81"/>
                  </a:cxn>
                  <a:cxn ang="0">
                    <a:pos x="33" y="0"/>
                  </a:cxn>
                </a:cxnLst>
                <a:rect l="0" t="0" r="r" b="b"/>
                <a:pathLst>
                  <a:path w="33" h="81">
                    <a:moveTo>
                      <a:pt x="33" y="0"/>
                    </a:moveTo>
                    <a:lnTo>
                      <a:pt x="23" y="0"/>
                    </a:lnTo>
                    <a:lnTo>
                      <a:pt x="20" y="8"/>
                    </a:lnTo>
                    <a:lnTo>
                      <a:pt x="17" y="13"/>
                    </a:lnTo>
                    <a:lnTo>
                      <a:pt x="10" y="14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22" y="24"/>
                    </a:lnTo>
                    <a:lnTo>
                      <a:pt x="22" y="81"/>
                    </a:lnTo>
                    <a:lnTo>
                      <a:pt x="33" y="8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68" name="Freeform 172"/>
              <p:cNvSpPr>
                <a:spLocks/>
              </p:cNvSpPr>
              <p:nvPr/>
            </p:nvSpPr>
            <p:spPr bwMode="auto">
              <a:xfrm>
                <a:off x="2776" y="2952"/>
                <a:ext cx="33" cy="81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3" y="0"/>
                  </a:cxn>
                  <a:cxn ang="0">
                    <a:pos x="20" y="8"/>
                  </a:cxn>
                  <a:cxn ang="0">
                    <a:pos x="17" y="13"/>
                  </a:cxn>
                  <a:cxn ang="0">
                    <a:pos x="10" y="14"/>
                  </a:cxn>
                  <a:cxn ang="0">
                    <a:pos x="0" y="16"/>
                  </a:cxn>
                  <a:cxn ang="0">
                    <a:pos x="0" y="24"/>
                  </a:cxn>
                  <a:cxn ang="0">
                    <a:pos x="22" y="24"/>
                  </a:cxn>
                  <a:cxn ang="0">
                    <a:pos x="22" y="81"/>
                  </a:cxn>
                  <a:cxn ang="0">
                    <a:pos x="33" y="81"/>
                  </a:cxn>
                  <a:cxn ang="0">
                    <a:pos x="33" y="0"/>
                  </a:cxn>
                </a:cxnLst>
                <a:rect l="0" t="0" r="r" b="b"/>
                <a:pathLst>
                  <a:path w="33" h="81">
                    <a:moveTo>
                      <a:pt x="33" y="0"/>
                    </a:moveTo>
                    <a:lnTo>
                      <a:pt x="23" y="0"/>
                    </a:lnTo>
                    <a:lnTo>
                      <a:pt x="20" y="8"/>
                    </a:lnTo>
                    <a:lnTo>
                      <a:pt x="17" y="13"/>
                    </a:lnTo>
                    <a:lnTo>
                      <a:pt x="10" y="14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22" y="24"/>
                    </a:lnTo>
                    <a:lnTo>
                      <a:pt x="22" y="81"/>
                    </a:lnTo>
                    <a:lnTo>
                      <a:pt x="33" y="8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69" name="Freeform 173"/>
              <p:cNvSpPr>
                <a:spLocks/>
              </p:cNvSpPr>
              <p:nvPr/>
            </p:nvSpPr>
            <p:spPr bwMode="auto">
              <a:xfrm>
                <a:off x="2829" y="2842"/>
                <a:ext cx="66" cy="149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53" y="0"/>
                  </a:cxn>
                  <a:cxn ang="0">
                    <a:pos x="0" y="149"/>
                  </a:cxn>
                  <a:cxn ang="0">
                    <a:pos x="14" y="149"/>
                  </a:cxn>
                  <a:cxn ang="0">
                    <a:pos x="66" y="0"/>
                  </a:cxn>
                </a:cxnLst>
                <a:rect l="0" t="0" r="r" b="b"/>
                <a:pathLst>
                  <a:path w="66" h="149">
                    <a:moveTo>
                      <a:pt x="66" y="0"/>
                    </a:moveTo>
                    <a:lnTo>
                      <a:pt x="53" y="0"/>
                    </a:lnTo>
                    <a:lnTo>
                      <a:pt x="0" y="149"/>
                    </a:lnTo>
                    <a:lnTo>
                      <a:pt x="14" y="149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70" name="Freeform 174"/>
              <p:cNvSpPr>
                <a:spLocks/>
              </p:cNvSpPr>
              <p:nvPr/>
            </p:nvSpPr>
            <p:spPr bwMode="auto">
              <a:xfrm>
                <a:off x="2895" y="2900"/>
                <a:ext cx="81" cy="91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5"/>
                  </a:cxn>
                  <a:cxn ang="0">
                    <a:pos x="50" y="15"/>
                  </a:cxn>
                  <a:cxn ang="0">
                    <a:pos x="49" y="29"/>
                  </a:cxn>
                  <a:cxn ang="0">
                    <a:pos x="49" y="42"/>
                  </a:cxn>
                  <a:cxn ang="0">
                    <a:pos x="47" y="51"/>
                  </a:cxn>
                  <a:cxn ang="0">
                    <a:pos x="47" y="57"/>
                  </a:cxn>
                  <a:cxn ang="0">
                    <a:pos x="49" y="65"/>
                  </a:cxn>
                  <a:cxn ang="0">
                    <a:pos x="50" y="71"/>
                  </a:cxn>
                  <a:cxn ang="0">
                    <a:pos x="55" y="74"/>
                  </a:cxn>
                  <a:cxn ang="0">
                    <a:pos x="60" y="76"/>
                  </a:cxn>
                  <a:cxn ang="0">
                    <a:pos x="67" y="73"/>
                  </a:cxn>
                  <a:cxn ang="0">
                    <a:pos x="70" y="62"/>
                  </a:cxn>
                  <a:cxn ang="0">
                    <a:pos x="74" y="62"/>
                  </a:cxn>
                  <a:cxn ang="0">
                    <a:pos x="72" y="76"/>
                  </a:cxn>
                  <a:cxn ang="0">
                    <a:pos x="67" y="85"/>
                  </a:cxn>
                  <a:cxn ang="0">
                    <a:pos x="60" y="90"/>
                  </a:cxn>
                  <a:cxn ang="0">
                    <a:pos x="54" y="91"/>
                  </a:cxn>
                  <a:cxn ang="0">
                    <a:pos x="45" y="90"/>
                  </a:cxn>
                  <a:cxn ang="0">
                    <a:pos x="39" y="83"/>
                  </a:cxn>
                  <a:cxn ang="0">
                    <a:pos x="35" y="74"/>
                  </a:cxn>
                  <a:cxn ang="0">
                    <a:pos x="34" y="60"/>
                  </a:cxn>
                  <a:cxn ang="0">
                    <a:pos x="34" y="52"/>
                  </a:cxn>
                  <a:cxn ang="0">
                    <a:pos x="35" y="42"/>
                  </a:cxn>
                  <a:cxn ang="0">
                    <a:pos x="37" y="15"/>
                  </a:cxn>
                  <a:cxn ang="0">
                    <a:pos x="27" y="15"/>
                  </a:cxn>
                  <a:cxn ang="0">
                    <a:pos x="13" y="18"/>
                  </a:cxn>
                  <a:cxn ang="0">
                    <a:pos x="3" y="28"/>
                  </a:cxn>
                  <a:cxn ang="0">
                    <a:pos x="0" y="28"/>
                  </a:cxn>
                  <a:cxn ang="0">
                    <a:pos x="7" y="12"/>
                  </a:cxn>
                  <a:cxn ang="0">
                    <a:pos x="13" y="4"/>
                  </a:cxn>
                  <a:cxn ang="0">
                    <a:pos x="20" y="1"/>
                  </a:cxn>
                  <a:cxn ang="0">
                    <a:pos x="3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91">
                    <a:moveTo>
                      <a:pt x="81" y="0"/>
                    </a:moveTo>
                    <a:lnTo>
                      <a:pt x="81" y="15"/>
                    </a:lnTo>
                    <a:lnTo>
                      <a:pt x="50" y="15"/>
                    </a:lnTo>
                    <a:lnTo>
                      <a:pt x="49" y="29"/>
                    </a:lnTo>
                    <a:lnTo>
                      <a:pt x="49" y="42"/>
                    </a:lnTo>
                    <a:lnTo>
                      <a:pt x="47" y="51"/>
                    </a:lnTo>
                    <a:lnTo>
                      <a:pt x="47" y="57"/>
                    </a:lnTo>
                    <a:lnTo>
                      <a:pt x="49" y="65"/>
                    </a:lnTo>
                    <a:lnTo>
                      <a:pt x="50" y="71"/>
                    </a:lnTo>
                    <a:lnTo>
                      <a:pt x="55" y="74"/>
                    </a:lnTo>
                    <a:lnTo>
                      <a:pt x="60" y="76"/>
                    </a:lnTo>
                    <a:lnTo>
                      <a:pt x="67" y="73"/>
                    </a:lnTo>
                    <a:lnTo>
                      <a:pt x="70" y="62"/>
                    </a:lnTo>
                    <a:lnTo>
                      <a:pt x="74" y="62"/>
                    </a:lnTo>
                    <a:lnTo>
                      <a:pt x="72" y="76"/>
                    </a:lnTo>
                    <a:lnTo>
                      <a:pt x="67" y="85"/>
                    </a:lnTo>
                    <a:lnTo>
                      <a:pt x="60" y="90"/>
                    </a:lnTo>
                    <a:lnTo>
                      <a:pt x="54" y="91"/>
                    </a:lnTo>
                    <a:lnTo>
                      <a:pt x="45" y="90"/>
                    </a:lnTo>
                    <a:lnTo>
                      <a:pt x="39" y="83"/>
                    </a:lnTo>
                    <a:lnTo>
                      <a:pt x="35" y="74"/>
                    </a:lnTo>
                    <a:lnTo>
                      <a:pt x="34" y="60"/>
                    </a:lnTo>
                    <a:lnTo>
                      <a:pt x="34" y="52"/>
                    </a:lnTo>
                    <a:lnTo>
                      <a:pt x="35" y="42"/>
                    </a:lnTo>
                    <a:lnTo>
                      <a:pt x="37" y="15"/>
                    </a:lnTo>
                    <a:lnTo>
                      <a:pt x="27" y="15"/>
                    </a:lnTo>
                    <a:lnTo>
                      <a:pt x="13" y="18"/>
                    </a:lnTo>
                    <a:lnTo>
                      <a:pt x="3" y="28"/>
                    </a:lnTo>
                    <a:lnTo>
                      <a:pt x="0" y="28"/>
                    </a:lnTo>
                    <a:lnTo>
                      <a:pt x="7" y="12"/>
                    </a:lnTo>
                    <a:lnTo>
                      <a:pt x="13" y="4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71" name="Freeform 175"/>
              <p:cNvSpPr>
                <a:spLocks/>
              </p:cNvSpPr>
              <p:nvPr/>
            </p:nvSpPr>
            <p:spPr bwMode="auto">
              <a:xfrm>
                <a:off x="2989" y="2971"/>
                <a:ext cx="55" cy="64"/>
              </a:xfrm>
              <a:custGeom>
                <a:avLst/>
                <a:gdLst/>
                <a:ahLst/>
                <a:cxnLst>
                  <a:cxn ang="0">
                    <a:pos x="55" y="22"/>
                  </a:cxn>
                  <a:cxn ang="0">
                    <a:pos x="49" y="8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7" y="3"/>
                  </a:cxn>
                  <a:cxn ang="0">
                    <a:pos x="8" y="11"/>
                  </a:cxn>
                  <a:cxn ang="0">
                    <a:pos x="2" y="22"/>
                  </a:cxn>
                  <a:cxn ang="0">
                    <a:pos x="0" y="34"/>
                  </a:cxn>
                  <a:cxn ang="0">
                    <a:pos x="2" y="46"/>
                  </a:cxn>
                  <a:cxn ang="0">
                    <a:pos x="7" y="56"/>
                  </a:cxn>
                  <a:cxn ang="0">
                    <a:pos x="17" y="62"/>
                  </a:cxn>
                  <a:cxn ang="0">
                    <a:pos x="29" y="64"/>
                  </a:cxn>
                  <a:cxn ang="0">
                    <a:pos x="40" y="62"/>
                  </a:cxn>
                  <a:cxn ang="0">
                    <a:pos x="49" y="56"/>
                  </a:cxn>
                  <a:cxn ang="0">
                    <a:pos x="54" y="48"/>
                  </a:cxn>
                  <a:cxn ang="0">
                    <a:pos x="55" y="40"/>
                  </a:cxn>
                  <a:cxn ang="0">
                    <a:pos x="45" y="40"/>
                  </a:cxn>
                  <a:cxn ang="0">
                    <a:pos x="40" y="51"/>
                  </a:cxn>
                  <a:cxn ang="0">
                    <a:pos x="35" y="54"/>
                  </a:cxn>
                  <a:cxn ang="0">
                    <a:pos x="29" y="56"/>
                  </a:cxn>
                  <a:cxn ang="0">
                    <a:pos x="20" y="54"/>
                  </a:cxn>
                  <a:cxn ang="0">
                    <a:pos x="15" y="48"/>
                  </a:cxn>
                  <a:cxn ang="0">
                    <a:pos x="12" y="33"/>
                  </a:cxn>
                  <a:cxn ang="0">
                    <a:pos x="15" y="17"/>
                  </a:cxn>
                  <a:cxn ang="0">
                    <a:pos x="20" y="11"/>
                  </a:cxn>
                  <a:cxn ang="0">
                    <a:pos x="29" y="9"/>
                  </a:cxn>
                  <a:cxn ang="0">
                    <a:pos x="40" y="12"/>
                  </a:cxn>
                  <a:cxn ang="0">
                    <a:pos x="45" y="22"/>
                  </a:cxn>
                  <a:cxn ang="0">
                    <a:pos x="55" y="22"/>
                  </a:cxn>
                </a:cxnLst>
                <a:rect l="0" t="0" r="r" b="b"/>
                <a:pathLst>
                  <a:path w="55" h="64">
                    <a:moveTo>
                      <a:pt x="55" y="22"/>
                    </a:moveTo>
                    <a:lnTo>
                      <a:pt x="49" y="8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7" y="3"/>
                    </a:lnTo>
                    <a:lnTo>
                      <a:pt x="8" y="11"/>
                    </a:lnTo>
                    <a:lnTo>
                      <a:pt x="2" y="22"/>
                    </a:lnTo>
                    <a:lnTo>
                      <a:pt x="0" y="34"/>
                    </a:lnTo>
                    <a:lnTo>
                      <a:pt x="2" y="46"/>
                    </a:lnTo>
                    <a:lnTo>
                      <a:pt x="7" y="56"/>
                    </a:lnTo>
                    <a:lnTo>
                      <a:pt x="17" y="62"/>
                    </a:lnTo>
                    <a:lnTo>
                      <a:pt x="29" y="64"/>
                    </a:lnTo>
                    <a:lnTo>
                      <a:pt x="40" y="62"/>
                    </a:lnTo>
                    <a:lnTo>
                      <a:pt x="49" y="56"/>
                    </a:lnTo>
                    <a:lnTo>
                      <a:pt x="54" y="48"/>
                    </a:lnTo>
                    <a:lnTo>
                      <a:pt x="55" y="40"/>
                    </a:lnTo>
                    <a:lnTo>
                      <a:pt x="45" y="40"/>
                    </a:lnTo>
                    <a:lnTo>
                      <a:pt x="40" y="51"/>
                    </a:lnTo>
                    <a:lnTo>
                      <a:pt x="35" y="54"/>
                    </a:lnTo>
                    <a:lnTo>
                      <a:pt x="29" y="56"/>
                    </a:lnTo>
                    <a:lnTo>
                      <a:pt x="20" y="54"/>
                    </a:lnTo>
                    <a:lnTo>
                      <a:pt x="15" y="48"/>
                    </a:lnTo>
                    <a:lnTo>
                      <a:pt x="12" y="33"/>
                    </a:lnTo>
                    <a:lnTo>
                      <a:pt x="15" y="17"/>
                    </a:lnTo>
                    <a:lnTo>
                      <a:pt x="20" y="11"/>
                    </a:lnTo>
                    <a:lnTo>
                      <a:pt x="29" y="9"/>
                    </a:lnTo>
                    <a:lnTo>
                      <a:pt x="40" y="12"/>
                    </a:lnTo>
                    <a:lnTo>
                      <a:pt x="45" y="22"/>
                    </a:lnTo>
                    <a:lnTo>
                      <a:pt x="5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60272" name="Freeform 176"/>
            <p:cNvSpPr>
              <a:spLocks/>
            </p:cNvSpPr>
            <p:nvPr/>
          </p:nvSpPr>
          <p:spPr bwMode="auto">
            <a:xfrm>
              <a:off x="876" y="1981"/>
              <a:ext cx="106" cy="130"/>
            </a:xfrm>
            <a:custGeom>
              <a:avLst/>
              <a:gdLst/>
              <a:ahLst/>
              <a:cxnLst>
                <a:cxn ang="0">
                  <a:pos x="102" y="38"/>
                </a:cxn>
                <a:cxn ang="0">
                  <a:pos x="101" y="26"/>
                </a:cxn>
                <a:cxn ang="0">
                  <a:pos x="94" y="13"/>
                </a:cxn>
                <a:cxn ang="0">
                  <a:pos x="87" y="9"/>
                </a:cxn>
                <a:cxn ang="0">
                  <a:pos x="79" y="4"/>
                </a:cxn>
                <a:cxn ang="0">
                  <a:pos x="65" y="1"/>
                </a:cxn>
                <a:cxn ang="0">
                  <a:pos x="50" y="0"/>
                </a:cxn>
                <a:cxn ang="0">
                  <a:pos x="38" y="1"/>
                </a:cxn>
                <a:cxn ang="0">
                  <a:pos x="28" y="3"/>
                </a:cxn>
                <a:cxn ang="0">
                  <a:pos x="15" y="12"/>
                </a:cxn>
                <a:cxn ang="0">
                  <a:pos x="7" y="23"/>
                </a:cxn>
                <a:cxn ang="0">
                  <a:pos x="3" y="37"/>
                </a:cxn>
                <a:cxn ang="0">
                  <a:pos x="7" y="51"/>
                </a:cxn>
                <a:cxn ang="0">
                  <a:pos x="15" y="58"/>
                </a:cxn>
                <a:cxn ang="0">
                  <a:pos x="23" y="65"/>
                </a:cxn>
                <a:cxn ang="0">
                  <a:pos x="32" y="66"/>
                </a:cxn>
                <a:cxn ang="0">
                  <a:pos x="60" y="72"/>
                </a:cxn>
                <a:cxn ang="0">
                  <a:pos x="74" y="75"/>
                </a:cxn>
                <a:cxn ang="0">
                  <a:pos x="82" y="80"/>
                </a:cxn>
                <a:cxn ang="0">
                  <a:pos x="87" y="86"/>
                </a:cxn>
                <a:cxn ang="0">
                  <a:pos x="89" y="94"/>
                </a:cxn>
                <a:cxn ang="0">
                  <a:pos x="85" y="105"/>
                </a:cxn>
                <a:cxn ang="0">
                  <a:pos x="77" y="113"/>
                </a:cxn>
                <a:cxn ang="0">
                  <a:pos x="65" y="116"/>
                </a:cxn>
                <a:cxn ang="0">
                  <a:pos x="54" y="116"/>
                </a:cxn>
                <a:cxn ang="0">
                  <a:pos x="40" y="114"/>
                </a:cxn>
                <a:cxn ang="0">
                  <a:pos x="28" y="110"/>
                </a:cxn>
                <a:cxn ang="0">
                  <a:pos x="20" y="100"/>
                </a:cxn>
                <a:cxn ang="0">
                  <a:pos x="17" y="86"/>
                </a:cxn>
                <a:cxn ang="0">
                  <a:pos x="0" y="86"/>
                </a:cxn>
                <a:cxn ang="0">
                  <a:pos x="2" y="102"/>
                </a:cxn>
                <a:cxn ang="0">
                  <a:pos x="7" y="110"/>
                </a:cxn>
                <a:cxn ang="0">
                  <a:pos x="13" y="117"/>
                </a:cxn>
                <a:cxn ang="0">
                  <a:pos x="18" y="122"/>
                </a:cxn>
                <a:cxn ang="0">
                  <a:pos x="27" y="125"/>
                </a:cxn>
                <a:cxn ang="0">
                  <a:pos x="37" y="128"/>
                </a:cxn>
                <a:cxn ang="0">
                  <a:pos x="54" y="130"/>
                </a:cxn>
                <a:cxn ang="0">
                  <a:pos x="72" y="128"/>
                </a:cxn>
                <a:cxn ang="0">
                  <a:pos x="89" y="122"/>
                </a:cxn>
                <a:cxn ang="0">
                  <a:pos x="101" y="111"/>
                </a:cxn>
                <a:cxn ang="0">
                  <a:pos x="104" y="102"/>
                </a:cxn>
                <a:cxn ang="0">
                  <a:pos x="106" y="93"/>
                </a:cxn>
                <a:cxn ang="0">
                  <a:pos x="104" y="80"/>
                </a:cxn>
                <a:cxn ang="0">
                  <a:pos x="97" y="69"/>
                </a:cxn>
                <a:cxn ang="0">
                  <a:pos x="87" y="63"/>
                </a:cxn>
                <a:cxn ang="0">
                  <a:pos x="75" y="58"/>
                </a:cxn>
                <a:cxn ang="0">
                  <a:pos x="37" y="51"/>
                </a:cxn>
                <a:cxn ang="0">
                  <a:pos x="27" y="46"/>
                </a:cxn>
                <a:cxn ang="0">
                  <a:pos x="23" y="41"/>
                </a:cxn>
                <a:cxn ang="0">
                  <a:pos x="22" y="35"/>
                </a:cxn>
                <a:cxn ang="0">
                  <a:pos x="25" y="24"/>
                </a:cxn>
                <a:cxn ang="0">
                  <a:pos x="32" y="18"/>
                </a:cxn>
                <a:cxn ang="0">
                  <a:pos x="42" y="15"/>
                </a:cxn>
                <a:cxn ang="0">
                  <a:pos x="52" y="13"/>
                </a:cxn>
                <a:cxn ang="0">
                  <a:pos x="64" y="15"/>
                </a:cxn>
                <a:cxn ang="0">
                  <a:pos x="74" y="20"/>
                </a:cxn>
                <a:cxn ang="0">
                  <a:pos x="82" y="26"/>
                </a:cxn>
                <a:cxn ang="0">
                  <a:pos x="85" y="38"/>
                </a:cxn>
                <a:cxn ang="0">
                  <a:pos x="102" y="38"/>
                </a:cxn>
              </a:cxnLst>
              <a:rect l="0" t="0" r="r" b="b"/>
              <a:pathLst>
                <a:path w="106" h="130">
                  <a:moveTo>
                    <a:pt x="102" y="38"/>
                  </a:moveTo>
                  <a:lnTo>
                    <a:pt x="101" y="26"/>
                  </a:lnTo>
                  <a:lnTo>
                    <a:pt x="94" y="13"/>
                  </a:lnTo>
                  <a:lnTo>
                    <a:pt x="87" y="9"/>
                  </a:lnTo>
                  <a:lnTo>
                    <a:pt x="79" y="4"/>
                  </a:lnTo>
                  <a:lnTo>
                    <a:pt x="65" y="1"/>
                  </a:lnTo>
                  <a:lnTo>
                    <a:pt x="50" y="0"/>
                  </a:lnTo>
                  <a:lnTo>
                    <a:pt x="38" y="1"/>
                  </a:lnTo>
                  <a:lnTo>
                    <a:pt x="28" y="3"/>
                  </a:lnTo>
                  <a:lnTo>
                    <a:pt x="15" y="12"/>
                  </a:lnTo>
                  <a:lnTo>
                    <a:pt x="7" y="23"/>
                  </a:lnTo>
                  <a:lnTo>
                    <a:pt x="3" y="37"/>
                  </a:lnTo>
                  <a:lnTo>
                    <a:pt x="7" y="51"/>
                  </a:lnTo>
                  <a:lnTo>
                    <a:pt x="15" y="58"/>
                  </a:lnTo>
                  <a:lnTo>
                    <a:pt x="23" y="65"/>
                  </a:lnTo>
                  <a:lnTo>
                    <a:pt x="32" y="66"/>
                  </a:lnTo>
                  <a:lnTo>
                    <a:pt x="60" y="72"/>
                  </a:lnTo>
                  <a:lnTo>
                    <a:pt x="74" y="75"/>
                  </a:lnTo>
                  <a:lnTo>
                    <a:pt x="82" y="80"/>
                  </a:lnTo>
                  <a:lnTo>
                    <a:pt x="87" y="86"/>
                  </a:lnTo>
                  <a:lnTo>
                    <a:pt x="89" y="94"/>
                  </a:lnTo>
                  <a:lnTo>
                    <a:pt x="85" y="105"/>
                  </a:lnTo>
                  <a:lnTo>
                    <a:pt x="77" y="113"/>
                  </a:lnTo>
                  <a:lnTo>
                    <a:pt x="65" y="116"/>
                  </a:lnTo>
                  <a:lnTo>
                    <a:pt x="54" y="116"/>
                  </a:lnTo>
                  <a:lnTo>
                    <a:pt x="40" y="114"/>
                  </a:lnTo>
                  <a:lnTo>
                    <a:pt x="28" y="110"/>
                  </a:lnTo>
                  <a:lnTo>
                    <a:pt x="20" y="100"/>
                  </a:lnTo>
                  <a:lnTo>
                    <a:pt x="17" y="86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7" y="110"/>
                  </a:lnTo>
                  <a:lnTo>
                    <a:pt x="13" y="117"/>
                  </a:lnTo>
                  <a:lnTo>
                    <a:pt x="18" y="122"/>
                  </a:lnTo>
                  <a:lnTo>
                    <a:pt x="27" y="125"/>
                  </a:lnTo>
                  <a:lnTo>
                    <a:pt x="37" y="128"/>
                  </a:lnTo>
                  <a:lnTo>
                    <a:pt x="54" y="130"/>
                  </a:lnTo>
                  <a:lnTo>
                    <a:pt x="72" y="128"/>
                  </a:lnTo>
                  <a:lnTo>
                    <a:pt x="89" y="122"/>
                  </a:lnTo>
                  <a:lnTo>
                    <a:pt x="101" y="111"/>
                  </a:lnTo>
                  <a:lnTo>
                    <a:pt x="104" y="102"/>
                  </a:lnTo>
                  <a:lnTo>
                    <a:pt x="106" y="93"/>
                  </a:lnTo>
                  <a:lnTo>
                    <a:pt x="104" y="80"/>
                  </a:lnTo>
                  <a:lnTo>
                    <a:pt x="97" y="69"/>
                  </a:lnTo>
                  <a:lnTo>
                    <a:pt x="87" y="63"/>
                  </a:lnTo>
                  <a:lnTo>
                    <a:pt x="75" y="58"/>
                  </a:lnTo>
                  <a:lnTo>
                    <a:pt x="37" y="51"/>
                  </a:lnTo>
                  <a:lnTo>
                    <a:pt x="27" y="46"/>
                  </a:lnTo>
                  <a:lnTo>
                    <a:pt x="23" y="41"/>
                  </a:lnTo>
                  <a:lnTo>
                    <a:pt x="22" y="35"/>
                  </a:lnTo>
                  <a:lnTo>
                    <a:pt x="25" y="24"/>
                  </a:lnTo>
                  <a:lnTo>
                    <a:pt x="32" y="18"/>
                  </a:lnTo>
                  <a:lnTo>
                    <a:pt x="42" y="15"/>
                  </a:lnTo>
                  <a:lnTo>
                    <a:pt x="52" y="13"/>
                  </a:lnTo>
                  <a:lnTo>
                    <a:pt x="64" y="15"/>
                  </a:lnTo>
                  <a:lnTo>
                    <a:pt x="74" y="20"/>
                  </a:lnTo>
                  <a:lnTo>
                    <a:pt x="82" y="26"/>
                  </a:lnTo>
                  <a:lnTo>
                    <a:pt x="85" y="38"/>
                  </a:lnTo>
                  <a:lnTo>
                    <a:pt x="102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73" name="Freeform 177"/>
            <p:cNvSpPr>
              <a:spLocks/>
            </p:cNvSpPr>
            <p:nvPr/>
          </p:nvSpPr>
          <p:spPr bwMode="auto">
            <a:xfrm>
              <a:off x="993" y="2077"/>
              <a:ext cx="52" cy="71"/>
            </a:xfrm>
            <a:custGeom>
              <a:avLst/>
              <a:gdLst/>
              <a:ahLst/>
              <a:cxnLst>
                <a:cxn ang="0">
                  <a:pos x="12" y="26"/>
                </a:cxn>
                <a:cxn ang="0">
                  <a:pos x="14" y="15"/>
                </a:cxn>
                <a:cxn ang="0">
                  <a:pos x="19" y="9"/>
                </a:cxn>
                <a:cxn ang="0">
                  <a:pos x="27" y="7"/>
                </a:cxn>
                <a:cxn ang="0">
                  <a:pos x="34" y="9"/>
                </a:cxn>
                <a:cxn ang="0">
                  <a:pos x="39" y="12"/>
                </a:cxn>
                <a:cxn ang="0">
                  <a:pos x="42" y="21"/>
                </a:cxn>
                <a:cxn ang="0">
                  <a:pos x="41" y="28"/>
                </a:cxn>
                <a:cxn ang="0">
                  <a:pos x="39" y="31"/>
                </a:cxn>
                <a:cxn ang="0">
                  <a:pos x="34" y="34"/>
                </a:cxn>
                <a:cxn ang="0">
                  <a:pos x="29" y="37"/>
                </a:cxn>
                <a:cxn ang="0">
                  <a:pos x="19" y="43"/>
                </a:cxn>
                <a:cxn ang="0">
                  <a:pos x="5" y="52"/>
                </a:cxn>
                <a:cxn ang="0">
                  <a:pos x="2" y="60"/>
                </a:cxn>
                <a:cxn ang="0">
                  <a:pos x="0" y="71"/>
                </a:cxn>
                <a:cxn ang="0">
                  <a:pos x="52" y="71"/>
                </a:cxn>
                <a:cxn ang="0">
                  <a:pos x="52" y="62"/>
                </a:cxn>
                <a:cxn ang="0">
                  <a:pos x="10" y="62"/>
                </a:cxn>
                <a:cxn ang="0">
                  <a:pos x="14" y="57"/>
                </a:cxn>
                <a:cxn ang="0">
                  <a:pos x="24" y="49"/>
                </a:cxn>
                <a:cxn ang="0">
                  <a:pos x="32" y="45"/>
                </a:cxn>
                <a:cxn ang="0">
                  <a:pos x="47" y="35"/>
                </a:cxn>
                <a:cxn ang="0">
                  <a:pos x="51" y="29"/>
                </a:cxn>
                <a:cxn ang="0">
                  <a:pos x="52" y="21"/>
                </a:cxn>
                <a:cxn ang="0">
                  <a:pos x="51" y="12"/>
                </a:cxn>
                <a:cxn ang="0">
                  <a:pos x="46" y="6"/>
                </a:cxn>
                <a:cxn ang="0">
                  <a:pos x="39" y="1"/>
                </a:cxn>
                <a:cxn ang="0">
                  <a:pos x="29" y="0"/>
                </a:cxn>
                <a:cxn ang="0">
                  <a:pos x="21" y="1"/>
                </a:cxn>
                <a:cxn ang="0">
                  <a:pos x="12" y="4"/>
                </a:cxn>
                <a:cxn ang="0">
                  <a:pos x="5" y="12"/>
                </a:cxn>
                <a:cxn ang="0">
                  <a:pos x="2" y="26"/>
                </a:cxn>
                <a:cxn ang="0">
                  <a:pos x="12" y="26"/>
                </a:cxn>
              </a:cxnLst>
              <a:rect l="0" t="0" r="r" b="b"/>
              <a:pathLst>
                <a:path w="52" h="71">
                  <a:moveTo>
                    <a:pt x="12" y="26"/>
                  </a:moveTo>
                  <a:lnTo>
                    <a:pt x="14" y="15"/>
                  </a:lnTo>
                  <a:lnTo>
                    <a:pt x="19" y="9"/>
                  </a:lnTo>
                  <a:lnTo>
                    <a:pt x="27" y="7"/>
                  </a:lnTo>
                  <a:lnTo>
                    <a:pt x="34" y="9"/>
                  </a:lnTo>
                  <a:lnTo>
                    <a:pt x="39" y="12"/>
                  </a:lnTo>
                  <a:lnTo>
                    <a:pt x="42" y="21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4" y="34"/>
                  </a:lnTo>
                  <a:lnTo>
                    <a:pt x="29" y="37"/>
                  </a:lnTo>
                  <a:lnTo>
                    <a:pt x="19" y="43"/>
                  </a:lnTo>
                  <a:lnTo>
                    <a:pt x="5" y="52"/>
                  </a:lnTo>
                  <a:lnTo>
                    <a:pt x="2" y="60"/>
                  </a:lnTo>
                  <a:lnTo>
                    <a:pt x="0" y="71"/>
                  </a:lnTo>
                  <a:lnTo>
                    <a:pt x="52" y="71"/>
                  </a:lnTo>
                  <a:lnTo>
                    <a:pt x="52" y="62"/>
                  </a:lnTo>
                  <a:lnTo>
                    <a:pt x="10" y="62"/>
                  </a:lnTo>
                  <a:lnTo>
                    <a:pt x="14" y="57"/>
                  </a:lnTo>
                  <a:lnTo>
                    <a:pt x="24" y="49"/>
                  </a:lnTo>
                  <a:lnTo>
                    <a:pt x="32" y="45"/>
                  </a:lnTo>
                  <a:lnTo>
                    <a:pt x="47" y="35"/>
                  </a:lnTo>
                  <a:lnTo>
                    <a:pt x="51" y="29"/>
                  </a:lnTo>
                  <a:lnTo>
                    <a:pt x="52" y="21"/>
                  </a:lnTo>
                  <a:lnTo>
                    <a:pt x="51" y="12"/>
                  </a:lnTo>
                  <a:lnTo>
                    <a:pt x="46" y="6"/>
                  </a:lnTo>
                  <a:lnTo>
                    <a:pt x="39" y="1"/>
                  </a:lnTo>
                  <a:lnTo>
                    <a:pt x="29" y="0"/>
                  </a:lnTo>
                  <a:lnTo>
                    <a:pt x="21" y="1"/>
                  </a:lnTo>
                  <a:lnTo>
                    <a:pt x="12" y="4"/>
                  </a:lnTo>
                  <a:lnTo>
                    <a:pt x="5" y="12"/>
                  </a:lnTo>
                  <a:lnTo>
                    <a:pt x="2" y="26"/>
                  </a:lnTo>
                  <a:lnTo>
                    <a:pt x="12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74" name="Freeform 178"/>
            <p:cNvSpPr>
              <a:spLocks/>
            </p:cNvSpPr>
            <p:nvPr/>
          </p:nvSpPr>
          <p:spPr bwMode="auto">
            <a:xfrm>
              <a:off x="1054" y="2077"/>
              <a:ext cx="52" cy="71"/>
            </a:xfrm>
            <a:custGeom>
              <a:avLst/>
              <a:gdLst/>
              <a:ahLst/>
              <a:cxnLst>
                <a:cxn ang="0">
                  <a:pos x="12" y="26"/>
                </a:cxn>
                <a:cxn ang="0">
                  <a:pos x="13" y="15"/>
                </a:cxn>
                <a:cxn ang="0">
                  <a:pos x="18" y="9"/>
                </a:cxn>
                <a:cxn ang="0">
                  <a:pos x="27" y="7"/>
                </a:cxn>
                <a:cxn ang="0">
                  <a:pos x="33" y="9"/>
                </a:cxn>
                <a:cxn ang="0">
                  <a:pos x="38" y="12"/>
                </a:cxn>
                <a:cxn ang="0">
                  <a:pos x="42" y="21"/>
                </a:cxn>
                <a:cxn ang="0">
                  <a:pos x="40" y="28"/>
                </a:cxn>
                <a:cxn ang="0">
                  <a:pos x="38" y="31"/>
                </a:cxn>
                <a:cxn ang="0">
                  <a:pos x="33" y="34"/>
                </a:cxn>
                <a:cxn ang="0">
                  <a:pos x="28" y="37"/>
                </a:cxn>
                <a:cxn ang="0">
                  <a:pos x="18" y="43"/>
                </a:cxn>
                <a:cxn ang="0">
                  <a:pos x="5" y="52"/>
                </a:cxn>
                <a:cxn ang="0">
                  <a:pos x="1" y="60"/>
                </a:cxn>
                <a:cxn ang="0">
                  <a:pos x="0" y="71"/>
                </a:cxn>
                <a:cxn ang="0">
                  <a:pos x="52" y="71"/>
                </a:cxn>
                <a:cxn ang="0">
                  <a:pos x="52" y="62"/>
                </a:cxn>
                <a:cxn ang="0">
                  <a:pos x="10" y="62"/>
                </a:cxn>
                <a:cxn ang="0">
                  <a:pos x="13" y="57"/>
                </a:cxn>
                <a:cxn ang="0">
                  <a:pos x="23" y="49"/>
                </a:cxn>
                <a:cxn ang="0">
                  <a:pos x="32" y="45"/>
                </a:cxn>
                <a:cxn ang="0">
                  <a:pos x="47" y="35"/>
                </a:cxn>
                <a:cxn ang="0">
                  <a:pos x="50" y="29"/>
                </a:cxn>
                <a:cxn ang="0">
                  <a:pos x="52" y="21"/>
                </a:cxn>
                <a:cxn ang="0">
                  <a:pos x="50" y="12"/>
                </a:cxn>
                <a:cxn ang="0">
                  <a:pos x="45" y="6"/>
                </a:cxn>
                <a:cxn ang="0">
                  <a:pos x="38" y="1"/>
                </a:cxn>
                <a:cxn ang="0">
                  <a:pos x="28" y="0"/>
                </a:cxn>
                <a:cxn ang="0">
                  <a:pos x="20" y="1"/>
                </a:cxn>
                <a:cxn ang="0">
                  <a:pos x="12" y="4"/>
                </a:cxn>
                <a:cxn ang="0">
                  <a:pos x="5" y="12"/>
                </a:cxn>
                <a:cxn ang="0">
                  <a:pos x="1" y="26"/>
                </a:cxn>
                <a:cxn ang="0">
                  <a:pos x="12" y="26"/>
                </a:cxn>
              </a:cxnLst>
              <a:rect l="0" t="0" r="r" b="b"/>
              <a:pathLst>
                <a:path w="52" h="71">
                  <a:moveTo>
                    <a:pt x="12" y="26"/>
                  </a:moveTo>
                  <a:lnTo>
                    <a:pt x="13" y="15"/>
                  </a:lnTo>
                  <a:lnTo>
                    <a:pt x="18" y="9"/>
                  </a:lnTo>
                  <a:lnTo>
                    <a:pt x="27" y="7"/>
                  </a:lnTo>
                  <a:lnTo>
                    <a:pt x="33" y="9"/>
                  </a:lnTo>
                  <a:lnTo>
                    <a:pt x="38" y="12"/>
                  </a:lnTo>
                  <a:lnTo>
                    <a:pt x="42" y="21"/>
                  </a:lnTo>
                  <a:lnTo>
                    <a:pt x="40" y="28"/>
                  </a:lnTo>
                  <a:lnTo>
                    <a:pt x="38" y="31"/>
                  </a:lnTo>
                  <a:lnTo>
                    <a:pt x="33" y="34"/>
                  </a:lnTo>
                  <a:lnTo>
                    <a:pt x="28" y="37"/>
                  </a:lnTo>
                  <a:lnTo>
                    <a:pt x="18" y="43"/>
                  </a:lnTo>
                  <a:lnTo>
                    <a:pt x="5" y="52"/>
                  </a:lnTo>
                  <a:lnTo>
                    <a:pt x="1" y="60"/>
                  </a:lnTo>
                  <a:lnTo>
                    <a:pt x="0" y="71"/>
                  </a:lnTo>
                  <a:lnTo>
                    <a:pt x="52" y="71"/>
                  </a:lnTo>
                  <a:lnTo>
                    <a:pt x="52" y="62"/>
                  </a:lnTo>
                  <a:lnTo>
                    <a:pt x="10" y="62"/>
                  </a:lnTo>
                  <a:lnTo>
                    <a:pt x="13" y="57"/>
                  </a:lnTo>
                  <a:lnTo>
                    <a:pt x="23" y="49"/>
                  </a:lnTo>
                  <a:lnTo>
                    <a:pt x="32" y="45"/>
                  </a:lnTo>
                  <a:lnTo>
                    <a:pt x="47" y="35"/>
                  </a:lnTo>
                  <a:lnTo>
                    <a:pt x="50" y="29"/>
                  </a:lnTo>
                  <a:lnTo>
                    <a:pt x="52" y="21"/>
                  </a:lnTo>
                  <a:lnTo>
                    <a:pt x="50" y="12"/>
                  </a:lnTo>
                  <a:lnTo>
                    <a:pt x="45" y="6"/>
                  </a:lnTo>
                  <a:lnTo>
                    <a:pt x="38" y="1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2" y="4"/>
                  </a:lnTo>
                  <a:lnTo>
                    <a:pt x="5" y="12"/>
                  </a:lnTo>
                  <a:lnTo>
                    <a:pt x="1" y="26"/>
                  </a:lnTo>
                  <a:lnTo>
                    <a:pt x="12" y="2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75" name="Freeform 179"/>
            <p:cNvSpPr>
              <a:spLocks/>
            </p:cNvSpPr>
            <p:nvPr/>
          </p:nvSpPr>
          <p:spPr bwMode="auto">
            <a:xfrm>
              <a:off x="1108" y="1981"/>
              <a:ext cx="58" cy="130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47" y="0"/>
                </a:cxn>
                <a:cxn ang="0">
                  <a:pos x="0" y="130"/>
                </a:cxn>
                <a:cxn ang="0">
                  <a:pos x="13" y="130"/>
                </a:cxn>
                <a:cxn ang="0">
                  <a:pos x="58" y="0"/>
                </a:cxn>
              </a:cxnLst>
              <a:rect l="0" t="0" r="r" b="b"/>
              <a:pathLst>
                <a:path w="58" h="130">
                  <a:moveTo>
                    <a:pt x="58" y="0"/>
                  </a:moveTo>
                  <a:lnTo>
                    <a:pt x="47" y="0"/>
                  </a:lnTo>
                  <a:lnTo>
                    <a:pt x="0" y="130"/>
                  </a:lnTo>
                  <a:lnTo>
                    <a:pt x="13" y="13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76" name="Freeform 180"/>
            <p:cNvSpPr>
              <a:spLocks/>
            </p:cNvSpPr>
            <p:nvPr/>
          </p:nvSpPr>
          <p:spPr bwMode="auto">
            <a:xfrm>
              <a:off x="1166" y="2030"/>
              <a:ext cx="71" cy="81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71" y="14"/>
                </a:cxn>
                <a:cxn ang="0">
                  <a:pos x="44" y="14"/>
                </a:cxn>
                <a:cxn ang="0">
                  <a:pos x="42" y="26"/>
                </a:cxn>
                <a:cxn ang="0">
                  <a:pos x="42" y="37"/>
                </a:cxn>
                <a:cxn ang="0">
                  <a:pos x="42" y="45"/>
                </a:cxn>
                <a:cxn ang="0">
                  <a:pos x="42" y="51"/>
                </a:cxn>
                <a:cxn ang="0">
                  <a:pos x="42" y="57"/>
                </a:cxn>
                <a:cxn ang="0">
                  <a:pos x="44" y="62"/>
                </a:cxn>
                <a:cxn ang="0">
                  <a:pos x="52" y="67"/>
                </a:cxn>
                <a:cxn ang="0">
                  <a:pos x="59" y="64"/>
                </a:cxn>
                <a:cxn ang="0">
                  <a:pos x="62" y="56"/>
                </a:cxn>
                <a:cxn ang="0">
                  <a:pos x="66" y="56"/>
                </a:cxn>
                <a:cxn ang="0">
                  <a:pos x="62" y="68"/>
                </a:cxn>
                <a:cxn ang="0">
                  <a:pos x="59" y="75"/>
                </a:cxn>
                <a:cxn ang="0">
                  <a:pos x="54" y="79"/>
                </a:cxn>
                <a:cxn ang="0">
                  <a:pos x="47" y="81"/>
                </a:cxn>
                <a:cxn ang="0">
                  <a:pos x="41" y="79"/>
                </a:cxn>
                <a:cxn ang="0">
                  <a:pos x="34" y="75"/>
                </a:cxn>
                <a:cxn ang="0">
                  <a:pos x="31" y="67"/>
                </a:cxn>
                <a:cxn ang="0">
                  <a:pos x="29" y="53"/>
                </a:cxn>
                <a:cxn ang="0">
                  <a:pos x="31" y="37"/>
                </a:cxn>
                <a:cxn ang="0">
                  <a:pos x="31" y="26"/>
                </a:cxn>
                <a:cxn ang="0">
                  <a:pos x="32" y="14"/>
                </a:cxn>
                <a:cxn ang="0">
                  <a:pos x="24" y="14"/>
                </a:cxn>
                <a:cxn ang="0">
                  <a:pos x="12" y="16"/>
                </a:cxn>
                <a:cxn ang="0">
                  <a:pos x="7" y="19"/>
                </a:cxn>
                <a:cxn ang="0">
                  <a:pos x="4" y="25"/>
                </a:cxn>
                <a:cxn ang="0">
                  <a:pos x="0" y="25"/>
                </a:cxn>
                <a:cxn ang="0">
                  <a:pos x="7" y="11"/>
                </a:cxn>
                <a:cxn ang="0">
                  <a:pos x="12" y="5"/>
                </a:cxn>
                <a:cxn ang="0">
                  <a:pos x="19" y="2"/>
                </a:cxn>
                <a:cxn ang="0">
                  <a:pos x="27" y="0"/>
                </a:cxn>
                <a:cxn ang="0">
                  <a:pos x="71" y="0"/>
                </a:cxn>
              </a:cxnLst>
              <a:rect l="0" t="0" r="r" b="b"/>
              <a:pathLst>
                <a:path w="71" h="81">
                  <a:moveTo>
                    <a:pt x="71" y="0"/>
                  </a:moveTo>
                  <a:lnTo>
                    <a:pt x="71" y="14"/>
                  </a:lnTo>
                  <a:lnTo>
                    <a:pt x="44" y="14"/>
                  </a:lnTo>
                  <a:lnTo>
                    <a:pt x="42" y="26"/>
                  </a:lnTo>
                  <a:lnTo>
                    <a:pt x="42" y="37"/>
                  </a:lnTo>
                  <a:lnTo>
                    <a:pt x="42" y="45"/>
                  </a:lnTo>
                  <a:lnTo>
                    <a:pt x="42" y="51"/>
                  </a:lnTo>
                  <a:lnTo>
                    <a:pt x="42" y="57"/>
                  </a:lnTo>
                  <a:lnTo>
                    <a:pt x="44" y="62"/>
                  </a:lnTo>
                  <a:lnTo>
                    <a:pt x="52" y="67"/>
                  </a:lnTo>
                  <a:lnTo>
                    <a:pt x="59" y="64"/>
                  </a:lnTo>
                  <a:lnTo>
                    <a:pt x="62" y="56"/>
                  </a:lnTo>
                  <a:lnTo>
                    <a:pt x="66" y="56"/>
                  </a:lnTo>
                  <a:lnTo>
                    <a:pt x="62" y="68"/>
                  </a:lnTo>
                  <a:lnTo>
                    <a:pt x="59" y="75"/>
                  </a:lnTo>
                  <a:lnTo>
                    <a:pt x="54" y="79"/>
                  </a:lnTo>
                  <a:lnTo>
                    <a:pt x="47" y="81"/>
                  </a:lnTo>
                  <a:lnTo>
                    <a:pt x="41" y="79"/>
                  </a:lnTo>
                  <a:lnTo>
                    <a:pt x="34" y="75"/>
                  </a:lnTo>
                  <a:lnTo>
                    <a:pt x="31" y="67"/>
                  </a:lnTo>
                  <a:lnTo>
                    <a:pt x="29" y="53"/>
                  </a:lnTo>
                  <a:lnTo>
                    <a:pt x="31" y="37"/>
                  </a:lnTo>
                  <a:lnTo>
                    <a:pt x="31" y="26"/>
                  </a:lnTo>
                  <a:lnTo>
                    <a:pt x="32" y="14"/>
                  </a:lnTo>
                  <a:lnTo>
                    <a:pt x="24" y="14"/>
                  </a:lnTo>
                  <a:lnTo>
                    <a:pt x="12" y="16"/>
                  </a:lnTo>
                  <a:lnTo>
                    <a:pt x="7" y="19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7" y="11"/>
                  </a:lnTo>
                  <a:lnTo>
                    <a:pt x="12" y="5"/>
                  </a:lnTo>
                  <a:lnTo>
                    <a:pt x="19" y="2"/>
                  </a:lnTo>
                  <a:lnTo>
                    <a:pt x="27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77" name="Freeform 181"/>
            <p:cNvSpPr>
              <a:spLocks/>
            </p:cNvSpPr>
            <p:nvPr/>
          </p:nvSpPr>
          <p:spPr bwMode="auto">
            <a:xfrm>
              <a:off x="1249" y="2094"/>
              <a:ext cx="48" cy="56"/>
            </a:xfrm>
            <a:custGeom>
              <a:avLst/>
              <a:gdLst/>
              <a:ahLst/>
              <a:cxnLst>
                <a:cxn ang="0">
                  <a:pos x="48" y="18"/>
                </a:cxn>
                <a:cxn ang="0">
                  <a:pos x="47" y="12"/>
                </a:cxn>
                <a:cxn ang="0">
                  <a:pos x="43" y="6"/>
                </a:cxn>
                <a:cxn ang="0">
                  <a:pos x="37" y="1"/>
                </a:cxn>
                <a:cxn ang="0">
                  <a:pos x="26" y="0"/>
                </a:cxn>
                <a:cxn ang="0">
                  <a:pos x="15" y="1"/>
                </a:cxn>
                <a:cxn ang="0">
                  <a:pos x="6" y="7"/>
                </a:cxn>
                <a:cxn ang="0">
                  <a:pos x="1" y="17"/>
                </a:cxn>
                <a:cxn ang="0">
                  <a:pos x="0" y="29"/>
                </a:cxn>
                <a:cxn ang="0">
                  <a:pos x="1" y="40"/>
                </a:cxn>
                <a:cxn ang="0">
                  <a:pos x="6" y="48"/>
                </a:cxn>
                <a:cxn ang="0">
                  <a:pos x="15" y="54"/>
                </a:cxn>
                <a:cxn ang="0">
                  <a:pos x="25" y="56"/>
                </a:cxn>
                <a:cxn ang="0">
                  <a:pos x="35" y="54"/>
                </a:cxn>
                <a:cxn ang="0">
                  <a:pos x="42" y="48"/>
                </a:cxn>
                <a:cxn ang="0">
                  <a:pos x="48" y="35"/>
                </a:cxn>
                <a:cxn ang="0">
                  <a:pos x="40" y="35"/>
                </a:cxn>
                <a:cxn ang="0">
                  <a:pos x="35" y="45"/>
                </a:cxn>
                <a:cxn ang="0">
                  <a:pos x="25" y="48"/>
                </a:cxn>
                <a:cxn ang="0">
                  <a:pos x="18" y="46"/>
                </a:cxn>
                <a:cxn ang="0">
                  <a:pos x="13" y="42"/>
                </a:cxn>
                <a:cxn ang="0">
                  <a:pos x="10" y="28"/>
                </a:cxn>
                <a:cxn ang="0">
                  <a:pos x="13" y="14"/>
                </a:cxn>
                <a:cxn ang="0">
                  <a:pos x="18" y="9"/>
                </a:cxn>
                <a:cxn ang="0">
                  <a:pos x="25" y="7"/>
                </a:cxn>
                <a:cxn ang="0">
                  <a:pos x="35" y="11"/>
                </a:cxn>
                <a:cxn ang="0">
                  <a:pos x="40" y="18"/>
                </a:cxn>
                <a:cxn ang="0">
                  <a:pos x="48" y="18"/>
                </a:cxn>
              </a:cxnLst>
              <a:rect l="0" t="0" r="r" b="b"/>
              <a:pathLst>
                <a:path w="48" h="56">
                  <a:moveTo>
                    <a:pt x="48" y="18"/>
                  </a:moveTo>
                  <a:lnTo>
                    <a:pt x="47" y="12"/>
                  </a:lnTo>
                  <a:lnTo>
                    <a:pt x="43" y="6"/>
                  </a:lnTo>
                  <a:lnTo>
                    <a:pt x="37" y="1"/>
                  </a:lnTo>
                  <a:lnTo>
                    <a:pt x="26" y="0"/>
                  </a:lnTo>
                  <a:lnTo>
                    <a:pt x="15" y="1"/>
                  </a:lnTo>
                  <a:lnTo>
                    <a:pt x="6" y="7"/>
                  </a:lnTo>
                  <a:lnTo>
                    <a:pt x="1" y="17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6" y="48"/>
                  </a:lnTo>
                  <a:lnTo>
                    <a:pt x="15" y="54"/>
                  </a:lnTo>
                  <a:lnTo>
                    <a:pt x="25" y="56"/>
                  </a:lnTo>
                  <a:lnTo>
                    <a:pt x="35" y="54"/>
                  </a:lnTo>
                  <a:lnTo>
                    <a:pt x="42" y="48"/>
                  </a:lnTo>
                  <a:lnTo>
                    <a:pt x="48" y="35"/>
                  </a:lnTo>
                  <a:lnTo>
                    <a:pt x="40" y="35"/>
                  </a:lnTo>
                  <a:lnTo>
                    <a:pt x="35" y="45"/>
                  </a:lnTo>
                  <a:lnTo>
                    <a:pt x="25" y="48"/>
                  </a:lnTo>
                  <a:lnTo>
                    <a:pt x="18" y="46"/>
                  </a:lnTo>
                  <a:lnTo>
                    <a:pt x="13" y="42"/>
                  </a:lnTo>
                  <a:lnTo>
                    <a:pt x="10" y="28"/>
                  </a:lnTo>
                  <a:lnTo>
                    <a:pt x="13" y="14"/>
                  </a:lnTo>
                  <a:lnTo>
                    <a:pt x="18" y="9"/>
                  </a:lnTo>
                  <a:lnTo>
                    <a:pt x="25" y="7"/>
                  </a:lnTo>
                  <a:lnTo>
                    <a:pt x="35" y="11"/>
                  </a:lnTo>
                  <a:lnTo>
                    <a:pt x="40" y="18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78" name="Line 182"/>
            <p:cNvSpPr>
              <a:spLocks noChangeShapeType="1"/>
            </p:cNvSpPr>
            <p:nvPr/>
          </p:nvSpPr>
          <p:spPr bwMode="auto">
            <a:xfrm flipV="1">
              <a:off x="1407" y="2811"/>
              <a:ext cx="911" cy="4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0279" name="Line 183"/>
            <p:cNvSpPr>
              <a:spLocks noChangeShapeType="1"/>
            </p:cNvSpPr>
            <p:nvPr/>
          </p:nvSpPr>
          <p:spPr bwMode="auto">
            <a:xfrm rot="5400000" flipH="1" flipV="1">
              <a:off x="973" y="2385"/>
              <a:ext cx="854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0280" name="Group 184"/>
          <p:cNvGrpSpPr>
            <a:grpSpLocks/>
          </p:cNvGrpSpPr>
          <p:nvPr/>
        </p:nvGrpSpPr>
        <p:grpSpPr bwMode="auto">
          <a:xfrm>
            <a:off x="4454525" y="481013"/>
            <a:ext cx="3841750" cy="1735137"/>
            <a:chOff x="1824" y="192"/>
            <a:chExt cx="2021" cy="947"/>
          </a:xfrm>
        </p:grpSpPr>
        <p:sp>
          <p:nvSpPr>
            <p:cNvPr id="260281" name="Freeform 185"/>
            <p:cNvSpPr>
              <a:spLocks/>
            </p:cNvSpPr>
            <p:nvPr/>
          </p:nvSpPr>
          <p:spPr bwMode="auto">
            <a:xfrm>
              <a:off x="1875" y="526"/>
              <a:ext cx="1037" cy="205"/>
            </a:xfrm>
            <a:custGeom>
              <a:avLst/>
              <a:gdLst/>
              <a:ahLst/>
              <a:cxnLst>
                <a:cxn ang="0">
                  <a:pos x="315" y="0"/>
                </a:cxn>
                <a:cxn ang="0">
                  <a:pos x="0" y="292"/>
                </a:cxn>
                <a:cxn ang="0">
                  <a:pos x="990" y="292"/>
                </a:cxn>
                <a:cxn ang="0">
                  <a:pos x="1305" y="0"/>
                </a:cxn>
                <a:cxn ang="0">
                  <a:pos x="315" y="0"/>
                </a:cxn>
              </a:cxnLst>
              <a:rect l="0" t="0" r="r" b="b"/>
              <a:pathLst>
                <a:path w="1305" h="292">
                  <a:moveTo>
                    <a:pt x="315" y="0"/>
                  </a:moveTo>
                  <a:lnTo>
                    <a:pt x="0" y="292"/>
                  </a:lnTo>
                  <a:lnTo>
                    <a:pt x="990" y="292"/>
                  </a:lnTo>
                  <a:lnTo>
                    <a:pt x="1305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282" name="Freeform 186"/>
            <p:cNvSpPr>
              <a:spLocks/>
            </p:cNvSpPr>
            <p:nvPr/>
          </p:nvSpPr>
          <p:spPr bwMode="auto">
            <a:xfrm>
              <a:off x="1869" y="519"/>
              <a:ext cx="1704" cy="211"/>
            </a:xfrm>
            <a:custGeom>
              <a:avLst/>
              <a:gdLst/>
              <a:ahLst/>
              <a:cxnLst>
                <a:cxn ang="0">
                  <a:pos x="322" y="0"/>
                </a:cxn>
                <a:cxn ang="0">
                  <a:pos x="0" y="300"/>
                </a:cxn>
                <a:cxn ang="0">
                  <a:pos x="999" y="300"/>
                </a:cxn>
                <a:cxn ang="0">
                  <a:pos x="1321" y="0"/>
                </a:cxn>
                <a:cxn ang="0">
                  <a:pos x="322" y="0"/>
                </a:cxn>
                <a:cxn ang="0">
                  <a:pos x="323" y="8"/>
                </a:cxn>
                <a:cxn ang="0">
                  <a:pos x="1313" y="8"/>
                </a:cxn>
                <a:cxn ang="0">
                  <a:pos x="1311" y="0"/>
                </a:cxn>
                <a:cxn ang="0">
                  <a:pos x="996" y="292"/>
                </a:cxn>
                <a:cxn ang="0">
                  <a:pos x="998" y="292"/>
                </a:cxn>
                <a:cxn ang="0">
                  <a:pos x="8" y="292"/>
                </a:cxn>
                <a:cxn ang="0">
                  <a:pos x="10" y="300"/>
                </a:cxn>
                <a:cxn ang="0">
                  <a:pos x="325" y="8"/>
                </a:cxn>
                <a:cxn ang="0">
                  <a:pos x="323" y="8"/>
                </a:cxn>
                <a:cxn ang="0">
                  <a:pos x="322" y="0"/>
                </a:cxn>
              </a:cxnLst>
              <a:rect l="0" t="0" r="r" b="b"/>
              <a:pathLst>
                <a:path w="1321" h="300">
                  <a:moveTo>
                    <a:pt x="322" y="0"/>
                  </a:moveTo>
                  <a:lnTo>
                    <a:pt x="0" y="300"/>
                  </a:lnTo>
                  <a:lnTo>
                    <a:pt x="999" y="300"/>
                  </a:lnTo>
                  <a:lnTo>
                    <a:pt x="1321" y="0"/>
                  </a:lnTo>
                  <a:lnTo>
                    <a:pt x="322" y="0"/>
                  </a:lnTo>
                  <a:lnTo>
                    <a:pt x="323" y="8"/>
                  </a:lnTo>
                  <a:lnTo>
                    <a:pt x="1313" y="8"/>
                  </a:lnTo>
                  <a:lnTo>
                    <a:pt x="1311" y="0"/>
                  </a:lnTo>
                  <a:lnTo>
                    <a:pt x="996" y="292"/>
                  </a:lnTo>
                  <a:lnTo>
                    <a:pt x="998" y="292"/>
                  </a:lnTo>
                  <a:lnTo>
                    <a:pt x="8" y="292"/>
                  </a:lnTo>
                  <a:lnTo>
                    <a:pt x="10" y="300"/>
                  </a:lnTo>
                  <a:lnTo>
                    <a:pt x="325" y="8"/>
                  </a:lnTo>
                  <a:lnTo>
                    <a:pt x="323" y="8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60283" name="Group 187"/>
            <p:cNvGrpSpPr>
              <a:grpSpLocks/>
            </p:cNvGrpSpPr>
            <p:nvPr/>
          </p:nvGrpSpPr>
          <p:grpSpPr bwMode="auto">
            <a:xfrm>
              <a:off x="1880" y="728"/>
              <a:ext cx="1288" cy="136"/>
              <a:chOff x="782" y="1025"/>
              <a:chExt cx="1164" cy="97"/>
            </a:xfrm>
          </p:grpSpPr>
          <p:sp>
            <p:nvSpPr>
              <p:cNvPr id="260284" name="Rectangle 188"/>
              <p:cNvSpPr>
                <a:spLocks noChangeArrowheads="1"/>
              </p:cNvSpPr>
              <p:nvPr/>
            </p:nvSpPr>
            <p:spPr bwMode="auto">
              <a:xfrm>
                <a:off x="782" y="1025"/>
                <a:ext cx="1164" cy="96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85" name="Freeform 189"/>
              <p:cNvSpPr>
                <a:spLocks/>
              </p:cNvSpPr>
              <p:nvPr/>
            </p:nvSpPr>
            <p:spPr bwMode="auto">
              <a:xfrm>
                <a:off x="787" y="1028"/>
                <a:ext cx="1159" cy="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4"/>
                  </a:cxn>
                  <a:cxn ang="0">
                    <a:pos x="992" y="94"/>
                  </a:cxn>
                  <a:cxn ang="0">
                    <a:pos x="992" y="0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991" y="6"/>
                  </a:cxn>
                  <a:cxn ang="0">
                    <a:pos x="987" y="2"/>
                  </a:cxn>
                  <a:cxn ang="0">
                    <a:pos x="987" y="92"/>
                  </a:cxn>
                  <a:cxn ang="0">
                    <a:pos x="991" y="88"/>
                  </a:cxn>
                  <a:cxn ang="0">
                    <a:pos x="1" y="88"/>
                  </a:cxn>
                  <a:cxn ang="0">
                    <a:pos x="5" y="92"/>
                  </a:cxn>
                  <a:cxn ang="0">
                    <a:pos x="5" y="2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992" h="94">
                    <a:moveTo>
                      <a:pt x="0" y="0"/>
                    </a:moveTo>
                    <a:lnTo>
                      <a:pt x="0" y="94"/>
                    </a:lnTo>
                    <a:lnTo>
                      <a:pt x="992" y="94"/>
                    </a:lnTo>
                    <a:lnTo>
                      <a:pt x="992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991" y="6"/>
                    </a:lnTo>
                    <a:lnTo>
                      <a:pt x="987" y="2"/>
                    </a:lnTo>
                    <a:lnTo>
                      <a:pt x="987" y="92"/>
                    </a:lnTo>
                    <a:lnTo>
                      <a:pt x="991" y="88"/>
                    </a:lnTo>
                    <a:lnTo>
                      <a:pt x="1" y="88"/>
                    </a:lnTo>
                    <a:lnTo>
                      <a:pt x="5" y="92"/>
                    </a:lnTo>
                    <a:lnTo>
                      <a:pt x="5" y="2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60286" name="Freeform 190"/>
            <p:cNvSpPr>
              <a:spLocks/>
            </p:cNvSpPr>
            <p:nvPr/>
          </p:nvSpPr>
          <p:spPr bwMode="auto">
            <a:xfrm>
              <a:off x="2083" y="607"/>
              <a:ext cx="305" cy="57"/>
            </a:xfrm>
            <a:custGeom>
              <a:avLst/>
              <a:gdLst/>
              <a:ahLst/>
              <a:cxnLst>
                <a:cxn ang="0">
                  <a:pos x="44" y="41"/>
                </a:cxn>
                <a:cxn ang="0">
                  <a:pos x="0" y="81"/>
                </a:cxn>
                <a:cxn ang="0">
                  <a:pos x="41" y="81"/>
                </a:cxn>
                <a:cxn ang="0">
                  <a:pos x="73" y="71"/>
                </a:cxn>
                <a:cxn ang="0">
                  <a:pos x="104" y="66"/>
                </a:cxn>
                <a:cxn ang="0">
                  <a:pos x="221" y="66"/>
                </a:cxn>
                <a:cxn ang="0">
                  <a:pos x="233" y="68"/>
                </a:cxn>
                <a:cxn ang="0">
                  <a:pos x="241" y="71"/>
                </a:cxn>
                <a:cxn ang="0">
                  <a:pos x="248" y="75"/>
                </a:cxn>
                <a:cxn ang="0">
                  <a:pos x="251" y="81"/>
                </a:cxn>
                <a:cxn ang="0">
                  <a:pos x="294" y="81"/>
                </a:cxn>
                <a:cxn ang="0">
                  <a:pos x="339" y="41"/>
                </a:cxn>
                <a:cxn ang="0">
                  <a:pos x="383" y="0"/>
                </a:cxn>
                <a:cxn ang="0">
                  <a:pos x="340" y="0"/>
                </a:cxn>
                <a:cxn ang="0">
                  <a:pos x="308" y="11"/>
                </a:cxn>
                <a:cxn ang="0">
                  <a:pos x="279" y="15"/>
                </a:cxn>
                <a:cxn ang="0">
                  <a:pos x="162" y="15"/>
                </a:cxn>
                <a:cxn ang="0">
                  <a:pos x="150" y="13"/>
                </a:cxn>
                <a:cxn ang="0">
                  <a:pos x="142" y="11"/>
                </a:cxn>
                <a:cxn ang="0">
                  <a:pos x="135" y="5"/>
                </a:cxn>
                <a:cxn ang="0">
                  <a:pos x="130" y="0"/>
                </a:cxn>
                <a:cxn ang="0">
                  <a:pos x="89" y="0"/>
                </a:cxn>
                <a:cxn ang="0">
                  <a:pos x="44" y="41"/>
                </a:cxn>
              </a:cxnLst>
              <a:rect l="0" t="0" r="r" b="b"/>
              <a:pathLst>
                <a:path w="383" h="81">
                  <a:moveTo>
                    <a:pt x="44" y="41"/>
                  </a:moveTo>
                  <a:lnTo>
                    <a:pt x="0" y="81"/>
                  </a:lnTo>
                  <a:lnTo>
                    <a:pt x="41" y="81"/>
                  </a:lnTo>
                  <a:lnTo>
                    <a:pt x="73" y="71"/>
                  </a:lnTo>
                  <a:lnTo>
                    <a:pt x="104" y="66"/>
                  </a:lnTo>
                  <a:lnTo>
                    <a:pt x="221" y="66"/>
                  </a:lnTo>
                  <a:lnTo>
                    <a:pt x="233" y="68"/>
                  </a:lnTo>
                  <a:lnTo>
                    <a:pt x="241" y="71"/>
                  </a:lnTo>
                  <a:lnTo>
                    <a:pt x="248" y="75"/>
                  </a:lnTo>
                  <a:lnTo>
                    <a:pt x="251" y="81"/>
                  </a:lnTo>
                  <a:lnTo>
                    <a:pt x="294" y="81"/>
                  </a:lnTo>
                  <a:lnTo>
                    <a:pt x="339" y="41"/>
                  </a:lnTo>
                  <a:lnTo>
                    <a:pt x="383" y="0"/>
                  </a:lnTo>
                  <a:lnTo>
                    <a:pt x="340" y="0"/>
                  </a:lnTo>
                  <a:lnTo>
                    <a:pt x="308" y="11"/>
                  </a:lnTo>
                  <a:lnTo>
                    <a:pt x="279" y="15"/>
                  </a:lnTo>
                  <a:lnTo>
                    <a:pt x="162" y="15"/>
                  </a:lnTo>
                  <a:lnTo>
                    <a:pt x="150" y="13"/>
                  </a:lnTo>
                  <a:lnTo>
                    <a:pt x="142" y="11"/>
                  </a:lnTo>
                  <a:lnTo>
                    <a:pt x="135" y="5"/>
                  </a:lnTo>
                  <a:lnTo>
                    <a:pt x="130" y="0"/>
                  </a:lnTo>
                  <a:lnTo>
                    <a:pt x="89" y="0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60287" name="Group 191"/>
            <p:cNvGrpSpPr>
              <a:grpSpLocks/>
            </p:cNvGrpSpPr>
            <p:nvPr/>
          </p:nvGrpSpPr>
          <p:grpSpPr bwMode="auto">
            <a:xfrm>
              <a:off x="2718" y="248"/>
              <a:ext cx="370" cy="274"/>
              <a:chOff x="1704" y="332"/>
              <a:chExt cx="466" cy="390"/>
            </a:xfrm>
          </p:grpSpPr>
          <p:sp>
            <p:nvSpPr>
              <p:cNvPr id="260288" name="Freeform 192"/>
              <p:cNvSpPr>
                <a:spLocks/>
              </p:cNvSpPr>
              <p:nvPr/>
            </p:nvSpPr>
            <p:spPr bwMode="auto">
              <a:xfrm>
                <a:off x="1704" y="462"/>
                <a:ext cx="291" cy="260"/>
              </a:xfrm>
              <a:custGeom>
                <a:avLst/>
                <a:gdLst/>
                <a:ahLst/>
                <a:cxnLst>
                  <a:cxn ang="0">
                    <a:pos x="6" y="260"/>
                  </a:cxn>
                  <a:cxn ang="0">
                    <a:pos x="291" y="11"/>
                  </a:cxn>
                  <a:cxn ang="0">
                    <a:pos x="284" y="0"/>
                  </a:cxn>
                  <a:cxn ang="0">
                    <a:pos x="0" y="248"/>
                  </a:cxn>
                  <a:cxn ang="0">
                    <a:pos x="6" y="260"/>
                  </a:cxn>
                </a:cxnLst>
                <a:rect l="0" t="0" r="r" b="b"/>
                <a:pathLst>
                  <a:path w="291" h="260">
                    <a:moveTo>
                      <a:pt x="6" y="260"/>
                    </a:moveTo>
                    <a:lnTo>
                      <a:pt x="291" y="11"/>
                    </a:lnTo>
                    <a:lnTo>
                      <a:pt x="284" y="0"/>
                    </a:lnTo>
                    <a:lnTo>
                      <a:pt x="0" y="248"/>
                    </a:lnTo>
                    <a:lnTo>
                      <a:pt x="6" y="26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89" name="Freeform 193"/>
              <p:cNvSpPr>
                <a:spLocks/>
              </p:cNvSpPr>
              <p:nvPr/>
            </p:nvSpPr>
            <p:spPr bwMode="auto">
              <a:xfrm>
                <a:off x="1953" y="445"/>
                <a:ext cx="58" cy="56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58" y="0"/>
                  </a:cxn>
                  <a:cxn ang="0">
                    <a:pos x="26" y="56"/>
                  </a:cxn>
                  <a:cxn ang="0">
                    <a:pos x="0" y="20"/>
                  </a:cxn>
                </a:cxnLst>
                <a:rect l="0" t="0" r="r" b="b"/>
                <a:pathLst>
                  <a:path w="58" h="56">
                    <a:moveTo>
                      <a:pt x="0" y="20"/>
                    </a:moveTo>
                    <a:lnTo>
                      <a:pt x="58" y="0"/>
                    </a:lnTo>
                    <a:lnTo>
                      <a:pt x="26" y="5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90" name="Freeform 194"/>
              <p:cNvSpPr>
                <a:spLocks/>
              </p:cNvSpPr>
              <p:nvPr/>
            </p:nvSpPr>
            <p:spPr bwMode="auto">
              <a:xfrm>
                <a:off x="1941" y="431"/>
                <a:ext cx="86" cy="81"/>
              </a:xfrm>
              <a:custGeom>
                <a:avLst/>
                <a:gdLst/>
                <a:ahLst/>
                <a:cxnLst>
                  <a:cxn ang="0">
                    <a:pos x="17" y="31"/>
                  </a:cxn>
                  <a:cxn ang="0">
                    <a:pos x="14" y="42"/>
                  </a:cxn>
                  <a:cxn ang="0">
                    <a:pos x="72" y="21"/>
                  </a:cxn>
                  <a:cxn ang="0">
                    <a:pos x="65" y="10"/>
                  </a:cxn>
                  <a:cxn ang="0">
                    <a:pos x="32" y="66"/>
                  </a:cxn>
                  <a:cxn ang="0">
                    <a:pos x="43" y="66"/>
                  </a:cxn>
                  <a:cxn ang="0">
                    <a:pos x="17" y="31"/>
                  </a:cxn>
                  <a:cxn ang="0">
                    <a:pos x="0" y="31"/>
                  </a:cxn>
                  <a:cxn ang="0">
                    <a:pos x="38" y="81"/>
                  </a:cxn>
                  <a:cxn ang="0">
                    <a:pos x="86" y="0"/>
                  </a:cxn>
                  <a:cxn ang="0">
                    <a:pos x="0" y="31"/>
                  </a:cxn>
                  <a:cxn ang="0">
                    <a:pos x="17" y="31"/>
                  </a:cxn>
                </a:cxnLst>
                <a:rect l="0" t="0" r="r" b="b"/>
                <a:pathLst>
                  <a:path w="86" h="81">
                    <a:moveTo>
                      <a:pt x="17" y="31"/>
                    </a:moveTo>
                    <a:lnTo>
                      <a:pt x="14" y="42"/>
                    </a:lnTo>
                    <a:lnTo>
                      <a:pt x="72" y="21"/>
                    </a:lnTo>
                    <a:lnTo>
                      <a:pt x="65" y="10"/>
                    </a:lnTo>
                    <a:lnTo>
                      <a:pt x="32" y="66"/>
                    </a:lnTo>
                    <a:lnTo>
                      <a:pt x="43" y="66"/>
                    </a:lnTo>
                    <a:lnTo>
                      <a:pt x="17" y="31"/>
                    </a:lnTo>
                    <a:lnTo>
                      <a:pt x="0" y="31"/>
                    </a:lnTo>
                    <a:lnTo>
                      <a:pt x="38" y="81"/>
                    </a:lnTo>
                    <a:lnTo>
                      <a:pt x="86" y="0"/>
                    </a:lnTo>
                    <a:lnTo>
                      <a:pt x="0" y="31"/>
                    </a:lnTo>
                    <a:lnTo>
                      <a:pt x="17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91" name="Freeform 195"/>
              <p:cNvSpPr>
                <a:spLocks/>
              </p:cNvSpPr>
              <p:nvPr/>
            </p:nvSpPr>
            <p:spPr bwMode="auto">
              <a:xfrm>
                <a:off x="2009" y="332"/>
                <a:ext cx="79" cy="92"/>
              </a:xfrm>
              <a:custGeom>
                <a:avLst/>
                <a:gdLst/>
                <a:ahLst/>
                <a:cxnLst>
                  <a:cxn ang="0">
                    <a:pos x="30" y="2"/>
                  </a:cxn>
                  <a:cxn ang="0">
                    <a:pos x="24" y="3"/>
                  </a:cxn>
                  <a:cxn ang="0">
                    <a:pos x="21" y="5"/>
                  </a:cxn>
                  <a:cxn ang="0">
                    <a:pos x="14" y="9"/>
                  </a:cxn>
                  <a:cxn ang="0">
                    <a:pos x="7" y="17"/>
                  </a:cxn>
                  <a:cxn ang="0">
                    <a:pos x="6" y="20"/>
                  </a:cxn>
                  <a:cxn ang="0">
                    <a:pos x="4" y="24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2" y="54"/>
                  </a:cxn>
                  <a:cxn ang="0">
                    <a:pos x="4" y="64"/>
                  </a:cxn>
                  <a:cxn ang="0">
                    <a:pos x="7" y="71"/>
                  </a:cxn>
                  <a:cxn ang="0">
                    <a:pos x="9" y="75"/>
                  </a:cxn>
                  <a:cxn ang="0">
                    <a:pos x="30" y="90"/>
                  </a:cxn>
                  <a:cxn ang="0">
                    <a:pos x="52" y="92"/>
                  </a:cxn>
                  <a:cxn ang="0">
                    <a:pos x="57" y="90"/>
                  </a:cxn>
                  <a:cxn ang="0">
                    <a:pos x="74" y="88"/>
                  </a:cxn>
                  <a:cxn ang="0">
                    <a:pos x="69" y="84"/>
                  </a:cxn>
                  <a:cxn ang="0">
                    <a:pos x="69" y="81"/>
                  </a:cxn>
                  <a:cxn ang="0">
                    <a:pos x="71" y="77"/>
                  </a:cxn>
                  <a:cxn ang="0">
                    <a:pos x="72" y="73"/>
                  </a:cxn>
                  <a:cxn ang="0">
                    <a:pos x="74" y="69"/>
                  </a:cxn>
                  <a:cxn ang="0">
                    <a:pos x="77" y="60"/>
                  </a:cxn>
                  <a:cxn ang="0">
                    <a:pos x="79" y="51"/>
                  </a:cxn>
                  <a:cxn ang="0">
                    <a:pos x="77" y="37"/>
                  </a:cxn>
                  <a:cxn ang="0">
                    <a:pos x="76" y="28"/>
                  </a:cxn>
                  <a:cxn ang="0">
                    <a:pos x="72" y="20"/>
                  </a:cxn>
                  <a:cxn ang="0">
                    <a:pos x="71" y="17"/>
                  </a:cxn>
                  <a:cxn ang="0">
                    <a:pos x="52" y="11"/>
                  </a:cxn>
                  <a:cxn ang="0">
                    <a:pos x="59" y="17"/>
                  </a:cxn>
                  <a:cxn ang="0">
                    <a:pos x="62" y="24"/>
                  </a:cxn>
                  <a:cxn ang="0">
                    <a:pos x="67" y="32"/>
                  </a:cxn>
                  <a:cxn ang="0">
                    <a:pos x="69" y="39"/>
                  </a:cxn>
                  <a:cxn ang="0">
                    <a:pos x="67" y="52"/>
                  </a:cxn>
                  <a:cxn ang="0">
                    <a:pos x="65" y="62"/>
                  </a:cxn>
                  <a:cxn ang="0">
                    <a:pos x="60" y="69"/>
                  </a:cxn>
                  <a:cxn ang="0">
                    <a:pos x="57" y="73"/>
                  </a:cxn>
                  <a:cxn ang="0">
                    <a:pos x="52" y="69"/>
                  </a:cxn>
                  <a:cxn ang="0">
                    <a:pos x="47" y="66"/>
                  </a:cxn>
                  <a:cxn ang="0">
                    <a:pos x="43" y="71"/>
                  </a:cxn>
                  <a:cxn ang="0">
                    <a:pos x="50" y="77"/>
                  </a:cxn>
                  <a:cxn ang="0">
                    <a:pos x="28" y="81"/>
                  </a:cxn>
                  <a:cxn ang="0">
                    <a:pos x="21" y="75"/>
                  </a:cxn>
                  <a:cxn ang="0">
                    <a:pos x="18" y="67"/>
                  </a:cxn>
                  <a:cxn ang="0">
                    <a:pos x="12" y="60"/>
                  </a:cxn>
                  <a:cxn ang="0">
                    <a:pos x="11" y="52"/>
                  </a:cxn>
                  <a:cxn ang="0">
                    <a:pos x="12" y="39"/>
                  </a:cxn>
                  <a:cxn ang="0">
                    <a:pos x="14" y="30"/>
                  </a:cxn>
                  <a:cxn ang="0">
                    <a:pos x="18" y="24"/>
                  </a:cxn>
                  <a:cxn ang="0">
                    <a:pos x="21" y="17"/>
                  </a:cxn>
                  <a:cxn ang="0">
                    <a:pos x="24" y="15"/>
                  </a:cxn>
                  <a:cxn ang="0">
                    <a:pos x="65" y="11"/>
                  </a:cxn>
                  <a:cxn ang="0">
                    <a:pos x="62" y="9"/>
                  </a:cxn>
                  <a:cxn ang="0">
                    <a:pos x="50" y="2"/>
                  </a:cxn>
                  <a:cxn ang="0">
                    <a:pos x="30" y="0"/>
                  </a:cxn>
                </a:cxnLst>
                <a:rect l="0" t="0" r="r" b="b"/>
                <a:pathLst>
                  <a:path w="79" h="92">
                    <a:moveTo>
                      <a:pt x="30" y="0"/>
                    </a:moveTo>
                    <a:lnTo>
                      <a:pt x="30" y="2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1" y="3"/>
                    </a:lnTo>
                    <a:lnTo>
                      <a:pt x="21" y="5"/>
                    </a:lnTo>
                    <a:lnTo>
                      <a:pt x="18" y="9"/>
                    </a:lnTo>
                    <a:lnTo>
                      <a:pt x="14" y="9"/>
                    </a:lnTo>
                    <a:lnTo>
                      <a:pt x="14" y="11"/>
                    </a:lnTo>
                    <a:lnTo>
                      <a:pt x="7" y="17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28"/>
                    </a:lnTo>
                    <a:lnTo>
                      <a:pt x="2" y="28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2" y="64"/>
                    </a:lnTo>
                    <a:lnTo>
                      <a:pt x="4" y="64"/>
                    </a:lnTo>
                    <a:lnTo>
                      <a:pt x="6" y="71"/>
                    </a:lnTo>
                    <a:lnTo>
                      <a:pt x="7" y="71"/>
                    </a:lnTo>
                    <a:lnTo>
                      <a:pt x="7" y="75"/>
                    </a:lnTo>
                    <a:lnTo>
                      <a:pt x="9" y="75"/>
                    </a:lnTo>
                    <a:lnTo>
                      <a:pt x="21" y="90"/>
                    </a:lnTo>
                    <a:lnTo>
                      <a:pt x="30" y="90"/>
                    </a:lnTo>
                    <a:lnTo>
                      <a:pt x="30" y="92"/>
                    </a:lnTo>
                    <a:lnTo>
                      <a:pt x="52" y="92"/>
                    </a:lnTo>
                    <a:lnTo>
                      <a:pt x="52" y="90"/>
                    </a:lnTo>
                    <a:lnTo>
                      <a:pt x="57" y="90"/>
                    </a:lnTo>
                    <a:lnTo>
                      <a:pt x="57" y="88"/>
                    </a:lnTo>
                    <a:lnTo>
                      <a:pt x="74" y="88"/>
                    </a:lnTo>
                    <a:lnTo>
                      <a:pt x="72" y="84"/>
                    </a:lnTo>
                    <a:lnTo>
                      <a:pt x="69" y="84"/>
                    </a:lnTo>
                    <a:lnTo>
                      <a:pt x="67" y="81"/>
                    </a:lnTo>
                    <a:lnTo>
                      <a:pt x="69" y="81"/>
                    </a:lnTo>
                    <a:lnTo>
                      <a:pt x="69" y="77"/>
                    </a:lnTo>
                    <a:lnTo>
                      <a:pt x="71" y="77"/>
                    </a:lnTo>
                    <a:lnTo>
                      <a:pt x="71" y="73"/>
                    </a:lnTo>
                    <a:lnTo>
                      <a:pt x="72" y="73"/>
                    </a:lnTo>
                    <a:lnTo>
                      <a:pt x="72" y="69"/>
                    </a:lnTo>
                    <a:lnTo>
                      <a:pt x="74" y="69"/>
                    </a:lnTo>
                    <a:lnTo>
                      <a:pt x="76" y="60"/>
                    </a:lnTo>
                    <a:lnTo>
                      <a:pt x="77" y="60"/>
                    </a:lnTo>
                    <a:lnTo>
                      <a:pt x="77" y="51"/>
                    </a:lnTo>
                    <a:lnTo>
                      <a:pt x="79" y="51"/>
                    </a:lnTo>
                    <a:lnTo>
                      <a:pt x="79" y="37"/>
                    </a:lnTo>
                    <a:lnTo>
                      <a:pt x="77" y="37"/>
                    </a:lnTo>
                    <a:lnTo>
                      <a:pt x="77" y="28"/>
                    </a:lnTo>
                    <a:lnTo>
                      <a:pt x="76" y="28"/>
                    </a:lnTo>
                    <a:lnTo>
                      <a:pt x="74" y="20"/>
                    </a:lnTo>
                    <a:lnTo>
                      <a:pt x="72" y="20"/>
                    </a:lnTo>
                    <a:lnTo>
                      <a:pt x="72" y="17"/>
                    </a:lnTo>
                    <a:lnTo>
                      <a:pt x="71" y="17"/>
                    </a:lnTo>
                    <a:lnTo>
                      <a:pt x="67" y="11"/>
                    </a:lnTo>
                    <a:lnTo>
                      <a:pt x="52" y="11"/>
                    </a:lnTo>
                    <a:lnTo>
                      <a:pt x="55" y="17"/>
                    </a:lnTo>
                    <a:lnTo>
                      <a:pt x="59" y="17"/>
                    </a:lnTo>
                    <a:lnTo>
                      <a:pt x="62" y="20"/>
                    </a:lnTo>
                    <a:lnTo>
                      <a:pt x="62" y="24"/>
                    </a:lnTo>
                    <a:lnTo>
                      <a:pt x="64" y="24"/>
                    </a:lnTo>
                    <a:lnTo>
                      <a:pt x="67" y="32"/>
                    </a:lnTo>
                    <a:lnTo>
                      <a:pt x="67" y="39"/>
                    </a:lnTo>
                    <a:lnTo>
                      <a:pt x="69" y="39"/>
                    </a:lnTo>
                    <a:lnTo>
                      <a:pt x="69" y="52"/>
                    </a:lnTo>
                    <a:lnTo>
                      <a:pt x="67" y="52"/>
                    </a:lnTo>
                    <a:lnTo>
                      <a:pt x="67" y="62"/>
                    </a:lnTo>
                    <a:lnTo>
                      <a:pt x="65" y="62"/>
                    </a:lnTo>
                    <a:lnTo>
                      <a:pt x="65" y="66"/>
                    </a:lnTo>
                    <a:lnTo>
                      <a:pt x="60" y="69"/>
                    </a:lnTo>
                    <a:lnTo>
                      <a:pt x="60" y="73"/>
                    </a:lnTo>
                    <a:lnTo>
                      <a:pt x="57" y="73"/>
                    </a:lnTo>
                    <a:lnTo>
                      <a:pt x="55" y="69"/>
                    </a:lnTo>
                    <a:lnTo>
                      <a:pt x="52" y="69"/>
                    </a:lnTo>
                    <a:lnTo>
                      <a:pt x="50" y="66"/>
                    </a:lnTo>
                    <a:lnTo>
                      <a:pt x="47" y="66"/>
                    </a:lnTo>
                    <a:lnTo>
                      <a:pt x="45" y="71"/>
                    </a:lnTo>
                    <a:lnTo>
                      <a:pt x="43" y="71"/>
                    </a:lnTo>
                    <a:lnTo>
                      <a:pt x="47" y="77"/>
                    </a:lnTo>
                    <a:lnTo>
                      <a:pt x="50" y="77"/>
                    </a:lnTo>
                    <a:lnTo>
                      <a:pt x="52" y="81"/>
                    </a:lnTo>
                    <a:lnTo>
                      <a:pt x="28" y="81"/>
                    </a:lnTo>
                    <a:lnTo>
                      <a:pt x="24" y="75"/>
                    </a:lnTo>
                    <a:lnTo>
                      <a:pt x="21" y="75"/>
                    </a:lnTo>
                    <a:lnTo>
                      <a:pt x="18" y="71"/>
                    </a:lnTo>
                    <a:lnTo>
                      <a:pt x="18" y="67"/>
                    </a:lnTo>
                    <a:lnTo>
                      <a:pt x="16" y="67"/>
                    </a:lnTo>
                    <a:lnTo>
                      <a:pt x="12" y="60"/>
                    </a:lnTo>
                    <a:lnTo>
                      <a:pt x="12" y="52"/>
                    </a:lnTo>
                    <a:lnTo>
                      <a:pt x="11" y="52"/>
                    </a:lnTo>
                    <a:lnTo>
                      <a:pt x="11" y="39"/>
                    </a:lnTo>
                    <a:lnTo>
                      <a:pt x="12" y="39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6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21" y="17"/>
                    </a:lnTo>
                    <a:lnTo>
                      <a:pt x="24" y="17"/>
                    </a:lnTo>
                    <a:lnTo>
                      <a:pt x="24" y="15"/>
                    </a:lnTo>
                    <a:lnTo>
                      <a:pt x="28" y="11"/>
                    </a:lnTo>
                    <a:lnTo>
                      <a:pt x="65" y="11"/>
                    </a:lnTo>
                    <a:lnTo>
                      <a:pt x="65" y="9"/>
                    </a:lnTo>
                    <a:lnTo>
                      <a:pt x="62" y="9"/>
                    </a:lnTo>
                    <a:lnTo>
                      <a:pt x="59" y="3"/>
                    </a:lnTo>
                    <a:lnTo>
                      <a:pt x="50" y="2"/>
                    </a:lnTo>
                    <a:lnTo>
                      <a:pt x="5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92" name="Freeform 196"/>
              <p:cNvSpPr>
                <a:spLocks/>
              </p:cNvSpPr>
              <p:nvPr/>
            </p:nvSpPr>
            <p:spPr bwMode="auto">
              <a:xfrm>
                <a:off x="2071" y="420"/>
                <a:ext cx="17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7" y="8"/>
                  </a:cxn>
                  <a:cxn ang="0">
                    <a:pos x="10" y="8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15" y="0"/>
                  </a:cxn>
                  <a:cxn ang="0">
                    <a:pos x="0" y="0"/>
                  </a:cxn>
                </a:cxnLst>
                <a:rect l="0" t="0" r="r" b="b"/>
                <a:pathLst>
                  <a:path w="17" h="10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7" y="8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93" name="Freeform 197"/>
              <p:cNvSpPr>
                <a:spLocks/>
              </p:cNvSpPr>
              <p:nvPr/>
            </p:nvSpPr>
            <p:spPr bwMode="auto">
              <a:xfrm>
                <a:off x="2104" y="332"/>
                <a:ext cx="66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"/>
                  </a:cxn>
                  <a:cxn ang="0">
                    <a:pos x="48" y="13"/>
                  </a:cxn>
                  <a:cxn ang="0">
                    <a:pos x="51" y="17"/>
                  </a:cxn>
                  <a:cxn ang="0">
                    <a:pos x="51" y="22"/>
                  </a:cxn>
                  <a:cxn ang="0">
                    <a:pos x="53" y="22"/>
                  </a:cxn>
                  <a:cxn ang="0">
                    <a:pos x="53" y="30"/>
                  </a:cxn>
                  <a:cxn ang="0">
                    <a:pos x="51" y="30"/>
                  </a:cxn>
                  <a:cxn ang="0">
                    <a:pos x="51" y="35"/>
                  </a:cxn>
                  <a:cxn ang="0">
                    <a:pos x="49" y="35"/>
                  </a:cxn>
                  <a:cxn ang="0">
                    <a:pos x="49" y="39"/>
                  </a:cxn>
                  <a:cxn ang="0">
                    <a:pos x="48" y="39"/>
                  </a:cxn>
                  <a:cxn ang="0">
                    <a:pos x="48" y="41"/>
                  </a:cxn>
                  <a:cxn ang="0">
                    <a:pos x="10" y="41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52"/>
                  </a:cxn>
                  <a:cxn ang="0">
                    <a:pos x="44" y="52"/>
                  </a:cxn>
                  <a:cxn ang="0">
                    <a:pos x="46" y="56"/>
                  </a:cxn>
                  <a:cxn ang="0">
                    <a:pos x="49" y="56"/>
                  </a:cxn>
                  <a:cxn ang="0">
                    <a:pos x="49" y="64"/>
                  </a:cxn>
                  <a:cxn ang="0">
                    <a:pos x="51" y="64"/>
                  </a:cxn>
                  <a:cxn ang="0">
                    <a:pos x="51" y="81"/>
                  </a:cxn>
                  <a:cxn ang="0">
                    <a:pos x="53" y="81"/>
                  </a:cxn>
                  <a:cxn ang="0">
                    <a:pos x="53" y="90"/>
                  </a:cxn>
                  <a:cxn ang="0">
                    <a:pos x="66" y="90"/>
                  </a:cxn>
                  <a:cxn ang="0">
                    <a:pos x="63" y="86"/>
                  </a:cxn>
                  <a:cxn ang="0">
                    <a:pos x="63" y="71"/>
                  </a:cxn>
                  <a:cxn ang="0">
                    <a:pos x="61" y="71"/>
                  </a:cxn>
                  <a:cxn ang="0">
                    <a:pos x="61" y="52"/>
                  </a:cxn>
                  <a:cxn ang="0">
                    <a:pos x="59" y="52"/>
                  </a:cxn>
                  <a:cxn ang="0">
                    <a:pos x="58" y="49"/>
                  </a:cxn>
                  <a:cxn ang="0">
                    <a:pos x="54" y="49"/>
                  </a:cxn>
                  <a:cxn ang="0">
                    <a:pos x="53" y="45"/>
                  </a:cxn>
                  <a:cxn ang="0">
                    <a:pos x="59" y="41"/>
                  </a:cxn>
                  <a:cxn ang="0">
                    <a:pos x="59" y="37"/>
                  </a:cxn>
                  <a:cxn ang="0">
                    <a:pos x="61" y="37"/>
                  </a:cxn>
                  <a:cxn ang="0">
                    <a:pos x="61" y="30"/>
                  </a:cxn>
                  <a:cxn ang="0">
                    <a:pos x="63" y="30"/>
                  </a:cxn>
                  <a:cxn ang="0">
                    <a:pos x="63" y="19"/>
                  </a:cxn>
                  <a:cxn ang="0">
                    <a:pos x="61" y="19"/>
                  </a:cxn>
                  <a:cxn ang="0">
                    <a:pos x="61" y="13"/>
                  </a:cxn>
                  <a:cxn ang="0">
                    <a:pos x="59" y="13"/>
                  </a:cxn>
                  <a:cxn ang="0">
                    <a:pos x="59" y="9"/>
                  </a:cxn>
                  <a:cxn ang="0">
                    <a:pos x="58" y="9"/>
                  </a:cxn>
                  <a:cxn ang="0">
                    <a:pos x="56" y="5"/>
                  </a:cxn>
                  <a:cxn ang="0">
                    <a:pos x="48" y="3"/>
                  </a:cxn>
                  <a:cxn ang="0">
                    <a:pos x="48" y="2"/>
                  </a:cxn>
                  <a:cxn ang="0">
                    <a:pos x="37" y="2"/>
                  </a:cxn>
                  <a:cxn ang="0">
                    <a:pos x="37" y="0"/>
                  </a:cxn>
                  <a:cxn ang="0">
                    <a:pos x="0" y="0"/>
                  </a:cxn>
                </a:cxnLst>
                <a:rect l="0" t="0" r="r" b="b"/>
                <a:pathLst>
                  <a:path w="66" h="90">
                    <a:moveTo>
                      <a:pt x="0" y="0"/>
                    </a:moveTo>
                    <a:lnTo>
                      <a:pt x="0" y="13"/>
                    </a:lnTo>
                    <a:lnTo>
                      <a:pt x="48" y="13"/>
                    </a:lnTo>
                    <a:lnTo>
                      <a:pt x="51" y="17"/>
                    </a:lnTo>
                    <a:lnTo>
                      <a:pt x="51" y="22"/>
                    </a:lnTo>
                    <a:lnTo>
                      <a:pt x="53" y="22"/>
                    </a:lnTo>
                    <a:lnTo>
                      <a:pt x="53" y="30"/>
                    </a:lnTo>
                    <a:lnTo>
                      <a:pt x="51" y="30"/>
                    </a:lnTo>
                    <a:lnTo>
                      <a:pt x="51" y="35"/>
                    </a:lnTo>
                    <a:lnTo>
                      <a:pt x="49" y="35"/>
                    </a:lnTo>
                    <a:lnTo>
                      <a:pt x="49" y="39"/>
                    </a:lnTo>
                    <a:lnTo>
                      <a:pt x="48" y="39"/>
                    </a:lnTo>
                    <a:lnTo>
                      <a:pt x="48" y="41"/>
                    </a:lnTo>
                    <a:lnTo>
                      <a:pt x="10" y="41"/>
                    </a:lnTo>
                    <a:lnTo>
                      <a:pt x="10" y="13"/>
                    </a:lnTo>
                    <a:lnTo>
                      <a:pt x="0" y="13"/>
                    </a:lnTo>
                    <a:lnTo>
                      <a:pt x="0" y="52"/>
                    </a:lnTo>
                    <a:lnTo>
                      <a:pt x="44" y="52"/>
                    </a:lnTo>
                    <a:lnTo>
                      <a:pt x="46" y="56"/>
                    </a:lnTo>
                    <a:lnTo>
                      <a:pt x="49" y="56"/>
                    </a:lnTo>
                    <a:lnTo>
                      <a:pt x="49" y="64"/>
                    </a:lnTo>
                    <a:lnTo>
                      <a:pt x="51" y="64"/>
                    </a:lnTo>
                    <a:lnTo>
                      <a:pt x="51" y="81"/>
                    </a:lnTo>
                    <a:lnTo>
                      <a:pt x="53" y="81"/>
                    </a:lnTo>
                    <a:lnTo>
                      <a:pt x="53" y="90"/>
                    </a:lnTo>
                    <a:lnTo>
                      <a:pt x="66" y="90"/>
                    </a:lnTo>
                    <a:lnTo>
                      <a:pt x="63" y="86"/>
                    </a:lnTo>
                    <a:lnTo>
                      <a:pt x="63" y="71"/>
                    </a:lnTo>
                    <a:lnTo>
                      <a:pt x="61" y="71"/>
                    </a:lnTo>
                    <a:lnTo>
                      <a:pt x="61" y="52"/>
                    </a:lnTo>
                    <a:lnTo>
                      <a:pt x="59" y="52"/>
                    </a:lnTo>
                    <a:lnTo>
                      <a:pt x="58" y="49"/>
                    </a:lnTo>
                    <a:lnTo>
                      <a:pt x="54" y="49"/>
                    </a:lnTo>
                    <a:lnTo>
                      <a:pt x="53" y="45"/>
                    </a:lnTo>
                    <a:lnTo>
                      <a:pt x="59" y="41"/>
                    </a:lnTo>
                    <a:lnTo>
                      <a:pt x="59" y="37"/>
                    </a:lnTo>
                    <a:lnTo>
                      <a:pt x="61" y="37"/>
                    </a:lnTo>
                    <a:lnTo>
                      <a:pt x="61" y="30"/>
                    </a:lnTo>
                    <a:lnTo>
                      <a:pt x="63" y="30"/>
                    </a:lnTo>
                    <a:lnTo>
                      <a:pt x="63" y="19"/>
                    </a:lnTo>
                    <a:lnTo>
                      <a:pt x="61" y="19"/>
                    </a:lnTo>
                    <a:lnTo>
                      <a:pt x="61" y="13"/>
                    </a:lnTo>
                    <a:lnTo>
                      <a:pt x="59" y="13"/>
                    </a:lnTo>
                    <a:lnTo>
                      <a:pt x="59" y="9"/>
                    </a:lnTo>
                    <a:lnTo>
                      <a:pt x="58" y="9"/>
                    </a:lnTo>
                    <a:lnTo>
                      <a:pt x="56" y="5"/>
                    </a:lnTo>
                    <a:lnTo>
                      <a:pt x="48" y="3"/>
                    </a:lnTo>
                    <a:lnTo>
                      <a:pt x="48" y="2"/>
                    </a:lnTo>
                    <a:lnTo>
                      <a:pt x="37" y="2"/>
                    </a:lnTo>
                    <a:lnTo>
                      <a:pt x="3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94" name="Rectangle 198"/>
              <p:cNvSpPr>
                <a:spLocks noChangeArrowheads="1"/>
              </p:cNvSpPr>
              <p:nvPr/>
            </p:nvSpPr>
            <p:spPr bwMode="auto">
              <a:xfrm>
                <a:off x="2104" y="384"/>
                <a:ext cx="10" cy="3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60295" name="Group 199"/>
            <p:cNvGrpSpPr>
              <a:grpSpLocks/>
            </p:cNvGrpSpPr>
            <p:nvPr/>
          </p:nvGrpSpPr>
          <p:grpSpPr bwMode="auto">
            <a:xfrm>
              <a:off x="2401" y="192"/>
              <a:ext cx="117" cy="401"/>
              <a:chOff x="1444" y="258"/>
              <a:chExt cx="147" cy="570"/>
            </a:xfrm>
          </p:grpSpPr>
          <p:sp>
            <p:nvSpPr>
              <p:cNvPr id="260296" name="Rectangle 200"/>
              <p:cNvSpPr>
                <a:spLocks noChangeArrowheads="1"/>
              </p:cNvSpPr>
              <p:nvPr/>
            </p:nvSpPr>
            <p:spPr bwMode="auto">
              <a:xfrm>
                <a:off x="1507" y="427"/>
                <a:ext cx="14" cy="401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97" name="Freeform 201"/>
              <p:cNvSpPr>
                <a:spLocks/>
              </p:cNvSpPr>
              <p:nvPr/>
            </p:nvSpPr>
            <p:spPr bwMode="auto">
              <a:xfrm>
                <a:off x="1492" y="427"/>
                <a:ext cx="43" cy="62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22" y="0"/>
                  </a:cxn>
                  <a:cxn ang="0">
                    <a:pos x="43" y="62"/>
                  </a:cxn>
                  <a:cxn ang="0">
                    <a:pos x="0" y="62"/>
                  </a:cxn>
                </a:cxnLst>
                <a:rect l="0" t="0" r="r" b="b"/>
                <a:pathLst>
                  <a:path w="43" h="62">
                    <a:moveTo>
                      <a:pt x="0" y="62"/>
                    </a:moveTo>
                    <a:lnTo>
                      <a:pt x="22" y="0"/>
                    </a:lnTo>
                    <a:lnTo>
                      <a:pt x="43" y="62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298" name="Freeform 202"/>
              <p:cNvSpPr>
                <a:spLocks/>
              </p:cNvSpPr>
              <p:nvPr/>
            </p:nvSpPr>
            <p:spPr bwMode="auto">
              <a:xfrm>
                <a:off x="1482" y="406"/>
                <a:ext cx="61" cy="90"/>
              </a:xfrm>
              <a:custGeom>
                <a:avLst/>
                <a:gdLst/>
                <a:ahLst/>
                <a:cxnLst>
                  <a:cxn ang="0">
                    <a:pos x="10" y="75"/>
                  </a:cxn>
                  <a:cxn ang="0">
                    <a:pos x="17" y="85"/>
                  </a:cxn>
                  <a:cxn ang="0">
                    <a:pos x="39" y="23"/>
                  </a:cxn>
                  <a:cxn ang="0">
                    <a:pos x="25" y="23"/>
                  </a:cxn>
                  <a:cxn ang="0">
                    <a:pos x="46" y="85"/>
                  </a:cxn>
                  <a:cxn ang="0">
                    <a:pos x="53" y="75"/>
                  </a:cxn>
                  <a:cxn ang="0">
                    <a:pos x="10" y="75"/>
                  </a:cxn>
                  <a:cxn ang="0">
                    <a:pos x="0" y="90"/>
                  </a:cxn>
                  <a:cxn ang="0">
                    <a:pos x="61" y="89"/>
                  </a:cxn>
                  <a:cxn ang="0">
                    <a:pos x="32" y="0"/>
                  </a:cxn>
                  <a:cxn ang="0">
                    <a:pos x="0" y="90"/>
                  </a:cxn>
                  <a:cxn ang="0">
                    <a:pos x="10" y="75"/>
                  </a:cxn>
                </a:cxnLst>
                <a:rect l="0" t="0" r="r" b="b"/>
                <a:pathLst>
                  <a:path w="61" h="90">
                    <a:moveTo>
                      <a:pt x="10" y="75"/>
                    </a:moveTo>
                    <a:lnTo>
                      <a:pt x="17" y="85"/>
                    </a:lnTo>
                    <a:lnTo>
                      <a:pt x="39" y="23"/>
                    </a:lnTo>
                    <a:lnTo>
                      <a:pt x="25" y="23"/>
                    </a:lnTo>
                    <a:lnTo>
                      <a:pt x="46" y="85"/>
                    </a:lnTo>
                    <a:lnTo>
                      <a:pt x="53" y="75"/>
                    </a:lnTo>
                    <a:lnTo>
                      <a:pt x="10" y="75"/>
                    </a:lnTo>
                    <a:lnTo>
                      <a:pt x="0" y="90"/>
                    </a:lnTo>
                    <a:lnTo>
                      <a:pt x="61" y="89"/>
                    </a:lnTo>
                    <a:lnTo>
                      <a:pt x="32" y="0"/>
                    </a:lnTo>
                    <a:lnTo>
                      <a:pt x="0" y="90"/>
                    </a:lnTo>
                    <a:lnTo>
                      <a:pt x="10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60299" name="Group 203"/>
              <p:cNvGrpSpPr>
                <a:grpSpLocks/>
              </p:cNvGrpSpPr>
              <p:nvPr/>
            </p:nvGrpSpPr>
            <p:grpSpPr bwMode="auto">
              <a:xfrm>
                <a:off x="1444" y="258"/>
                <a:ext cx="147" cy="92"/>
                <a:chOff x="1390" y="244"/>
                <a:chExt cx="147" cy="92"/>
              </a:xfrm>
            </p:grpSpPr>
            <p:sp>
              <p:nvSpPr>
                <p:cNvPr id="260300" name="Freeform 204"/>
                <p:cNvSpPr>
                  <a:spLocks/>
                </p:cNvSpPr>
                <p:nvPr/>
              </p:nvSpPr>
              <p:spPr bwMode="auto">
                <a:xfrm>
                  <a:off x="1390" y="244"/>
                  <a:ext cx="63" cy="91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41" y="15"/>
                    </a:cxn>
                    <a:cxn ang="0">
                      <a:pos x="46" y="23"/>
                    </a:cxn>
                    <a:cxn ang="0">
                      <a:pos x="47" y="29"/>
                    </a:cxn>
                    <a:cxn ang="0">
                      <a:pos x="46" y="32"/>
                    </a:cxn>
                    <a:cxn ang="0">
                      <a:pos x="35" y="36"/>
                    </a:cxn>
                    <a:cxn ang="0">
                      <a:pos x="12" y="38"/>
                    </a:cxn>
                    <a:cxn ang="0">
                      <a:pos x="0" y="14"/>
                    </a:cxn>
                    <a:cxn ang="0">
                      <a:pos x="44" y="51"/>
                    </a:cxn>
                    <a:cxn ang="0">
                      <a:pos x="49" y="62"/>
                    </a:cxn>
                    <a:cxn ang="0">
                      <a:pos x="51" y="68"/>
                    </a:cxn>
                    <a:cxn ang="0">
                      <a:pos x="49" y="74"/>
                    </a:cxn>
                    <a:cxn ang="0">
                      <a:pos x="47" y="78"/>
                    </a:cxn>
                    <a:cxn ang="0">
                      <a:pos x="42" y="79"/>
                    </a:cxn>
                    <a:cxn ang="0">
                      <a:pos x="12" y="51"/>
                    </a:cxn>
                    <a:cxn ang="0">
                      <a:pos x="0" y="91"/>
                    </a:cxn>
                    <a:cxn ang="0">
                      <a:pos x="47" y="89"/>
                    </a:cxn>
                    <a:cxn ang="0">
                      <a:pos x="51" y="87"/>
                    </a:cxn>
                    <a:cxn ang="0">
                      <a:pos x="58" y="79"/>
                    </a:cxn>
                    <a:cxn ang="0">
                      <a:pos x="61" y="70"/>
                    </a:cxn>
                    <a:cxn ang="0">
                      <a:pos x="63" y="61"/>
                    </a:cxn>
                    <a:cxn ang="0">
                      <a:pos x="61" y="53"/>
                    </a:cxn>
                    <a:cxn ang="0">
                      <a:pos x="59" y="49"/>
                    </a:cxn>
                    <a:cxn ang="0">
                      <a:pos x="54" y="46"/>
                    </a:cxn>
                    <a:cxn ang="0">
                      <a:pos x="51" y="44"/>
                    </a:cxn>
                    <a:cxn ang="0">
                      <a:pos x="47" y="42"/>
                    </a:cxn>
                    <a:cxn ang="0">
                      <a:pos x="56" y="30"/>
                    </a:cxn>
                    <a:cxn ang="0">
                      <a:pos x="58" y="27"/>
                    </a:cxn>
                    <a:cxn ang="0">
                      <a:pos x="59" y="19"/>
                    </a:cxn>
                    <a:cxn ang="0">
                      <a:pos x="56" y="12"/>
                    </a:cxn>
                    <a:cxn ang="0">
                      <a:pos x="51" y="6"/>
                    </a:cxn>
                    <a:cxn ang="0">
                      <a:pos x="46" y="2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63" h="91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41" y="14"/>
                      </a:lnTo>
                      <a:lnTo>
                        <a:pt x="41" y="15"/>
                      </a:lnTo>
                      <a:lnTo>
                        <a:pt x="44" y="15"/>
                      </a:lnTo>
                      <a:lnTo>
                        <a:pt x="46" y="23"/>
                      </a:lnTo>
                      <a:lnTo>
                        <a:pt x="47" y="23"/>
                      </a:lnTo>
                      <a:lnTo>
                        <a:pt x="47" y="29"/>
                      </a:lnTo>
                      <a:lnTo>
                        <a:pt x="46" y="29"/>
                      </a:lnTo>
                      <a:lnTo>
                        <a:pt x="46" y="32"/>
                      </a:lnTo>
                      <a:lnTo>
                        <a:pt x="42" y="36"/>
                      </a:lnTo>
                      <a:lnTo>
                        <a:pt x="35" y="36"/>
                      </a:lnTo>
                      <a:lnTo>
                        <a:pt x="35" y="38"/>
                      </a:lnTo>
                      <a:lnTo>
                        <a:pt x="12" y="38"/>
                      </a:lnTo>
                      <a:lnTo>
                        <a:pt x="12" y="14"/>
                      </a:lnTo>
                      <a:lnTo>
                        <a:pt x="0" y="14"/>
                      </a:lnTo>
                      <a:lnTo>
                        <a:pt x="0" y="51"/>
                      </a:lnTo>
                      <a:lnTo>
                        <a:pt x="44" y="51"/>
                      </a:lnTo>
                      <a:lnTo>
                        <a:pt x="49" y="59"/>
                      </a:lnTo>
                      <a:lnTo>
                        <a:pt x="49" y="62"/>
                      </a:lnTo>
                      <a:lnTo>
                        <a:pt x="51" y="62"/>
                      </a:lnTo>
                      <a:lnTo>
                        <a:pt x="51" y="68"/>
                      </a:lnTo>
                      <a:lnTo>
                        <a:pt x="49" y="68"/>
                      </a:lnTo>
                      <a:lnTo>
                        <a:pt x="49" y="74"/>
                      </a:lnTo>
                      <a:lnTo>
                        <a:pt x="47" y="74"/>
                      </a:lnTo>
                      <a:lnTo>
                        <a:pt x="47" y="78"/>
                      </a:lnTo>
                      <a:lnTo>
                        <a:pt x="42" y="78"/>
                      </a:lnTo>
                      <a:lnTo>
                        <a:pt x="42" y="79"/>
                      </a:lnTo>
                      <a:lnTo>
                        <a:pt x="12" y="79"/>
                      </a:lnTo>
                      <a:lnTo>
                        <a:pt x="12" y="51"/>
                      </a:lnTo>
                      <a:lnTo>
                        <a:pt x="0" y="51"/>
                      </a:lnTo>
                      <a:lnTo>
                        <a:pt x="0" y="91"/>
                      </a:lnTo>
                      <a:lnTo>
                        <a:pt x="47" y="91"/>
                      </a:lnTo>
                      <a:lnTo>
                        <a:pt x="47" y="89"/>
                      </a:lnTo>
                      <a:lnTo>
                        <a:pt x="51" y="89"/>
                      </a:lnTo>
                      <a:lnTo>
                        <a:pt x="51" y="87"/>
                      </a:lnTo>
                      <a:lnTo>
                        <a:pt x="58" y="83"/>
                      </a:lnTo>
                      <a:lnTo>
                        <a:pt x="58" y="79"/>
                      </a:lnTo>
                      <a:lnTo>
                        <a:pt x="59" y="79"/>
                      </a:lnTo>
                      <a:lnTo>
                        <a:pt x="61" y="70"/>
                      </a:lnTo>
                      <a:lnTo>
                        <a:pt x="63" y="70"/>
                      </a:lnTo>
                      <a:lnTo>
                        <a:pt x="63" y="61"/>
                      </a:lnTo>
                      <a:lnTo>
                        <a:pt x="61" y="61"/>
                      </a:lnTo>
                      <a:lnTo>
                        <a:pt x="61" y="53"/>
                      </a:lnTo>
                      <a:lnTo>
                        <a:pt x="59" y="53"/>
                      </a:lnTo>
                      <a:lnTo>
                        <a:pt x="59" y="49"/>
                      </a:lnTo>
                      <a:lnTo>
                        <a:pt x="54" y="47"/>
                      </a:lnTo>
                      <a:lnTo>
                        <a:pt x="54" y="46"/>
                      </a:lnTo>
                      <a:lnTo>
                        <a:pt x="51" y="46"/>
                      </a:lnTo>
                      <a:lnTo>
                        <a:pt x="51" y="44"/>
                      </a:lnTo>
                      <a:lnTo>
                        <a:pt x="47" y="44"/>
                      </a:lnTo>
                      <a:lnTo>
                        <a:pt x="47" y="42"/>
                      </a:lnTo>
                      <a:lnTo>
                        <a:pt x="56" y="34"/>
                      </a:lnTo>
                      <a:lnTo>
                        <a:pt x="56" y="30"/>
                      </a:lnTo>
                      <a:lnTo>
                        <a:pt x="58" y="30"/>
                      </a:lnTo>
                      <a:lnTo>
                        <a:pt x="58" y="27"/>
                      </a:lnTo>
                      <a:lnTo>
                        <a:pt x="59" y="27"/>
                      </a:lnTo>
                      <a:lnTo>
                        <a:pt x="59" y="19"/>
                      </a:lnTo>
                      <a:lnTo>
                        <a:pt x="58" y="19"/>
                      </a:lnTo>
                      <a:lnTo>
                        <a:pt x="56" y="12"/>
                      </a:lnTo>
                      <a:lnTo>
                        <a:pt x="54" y="12"/>
                      </a:lnTo>
                      <a:lnTo>
                        <a:pt x="51" y="6"/>
                      </a:lnTo>
                      <a:lnTo>
                        <a:pt x="47" y="6"/>
                      </a:lnTo>
                      <a:lnTo>
                        <a:pt x="46" y="2"/>
                      </a:lnTo>
                      <a:lnTo>
                        <a:pt x="35" y="2"/>
                      </a:lnTo>
                      <a:lnTo>
                        <a:pt x="3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60301" name="Freeform 205"/>
                <p:cNvSpPr>
                  <a:spLocks/>
                </p:cNvSpPr>
                <p:nvPr/>
              </p:nvSpPr>
              <p:spPr bwMode="auto">
                <a:xfrm>
                  <a:off x="1474" y="245"/>
                  <a:ext cx="63" cy="91"/>
                </a:xfrm>
                <a:custGeom>
                  <a:avLst/>
                  <a:gdLst/>
                  <a:ahLst/>
                  <a:cxnLst>
                    <a:cxn ang="0">
                      <a:pos x="53" y="74"/>
                    </a:cxn>
                    <a:cxn ang="0">
                      <a:pos x="12" y="0"/>
                    </a:cxn>
                    <a:cxn ang="0">
                      <a:pos x="0" y="0"/>
                    </a:cxn>
                    <a:cxn ang="0">
                      <a:pos x="0" y="91"/>
                    </a:cxn>
                    <a:cxn ang="0">
                      <a:pos x="10" y="91"/>
                    </a:cxn>
                    <a:cxn ang="0">
                      <a:pos x="10" y="17"/>
                    </a:cxn>
                    <a:cxn ang="0">
                      <a:pos x="51" y="91"/>
                    </a:cxn>
                    <a:cxn ang="0">
                      <a:pos x="63" y="91"/>
                    </a:cxn>
                    <a:cxn ang="0">
                      <a:pos x="63" y="0"/>
                    </a:cxn>
                    <a:cxn ang="0">
                      <a:pos x="53" y="0"/>
                    </a:cxn>
                    <a:cxn ang="0">
                      <a:pos x="53" y="74"/>
                    </a:cxn>
                  </a:cxnLst>
                  <a:rect l="0" t="0" r="r" b="b"/>
                  <a:pathLst>
                    <a:path w="63" h="91">
                      <a:moveTo>
                        <a:pt x="53" y="74"/>
                      </a:move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91"/>
                      </a:lnTo>
                      <a:lnTo>
                        <a:pt x="10" y="91"/>
                      </a:lnTo>
                      <a:lnTo>
                        <a:pt x="10" y="17"/>
                      </a:lnTo>
                      <a:lnTo>
                        <a:pt x="51" y="91"/>
                      </a:lnTo>
                      <a:lnTo>
                        <a:pt x="63" y="91"/>
                      </a:lnTo>
                      <a:lnTo>
                        <a:pt x="63" y="0"/>
                      </a:lnTo>
                      <a:lnTo>
                        <a:pt x="53" y="0"/>
                      </a:lnTo>
                      <a:lnTo>
                        <a:pt x="53" y="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260302" name="Freeform 206"/>
            <p:cNvSpPr>
              <a:spLocks/>
            </p:cNvSpPr>
            <p:nvPr/>
          </p:nvSpPr>
          <p:spPr bwMode="auto">
            <a:xfrm>
              <a:off x="2016" y="972"/>
              <a:ext cx="31" cy="3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2"/>
                </a:cxn>
                <a:cxn ang="0">
                  <a:pos x="5" y="8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2" y="21"/>
                </a:cxn>
                <a:cxn ang="0">
                  <a:pos x="0" y="21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2" y="38"/>
                </a:cxn>
                <a:cxn ang="0">
                  <a:pos x="4" y="38"/>
                </a:cxn>
                <a:cxn ang="0">
                  <a:pos x="5" y="46"/>
                </a:cxn>
                <a:cxn ang="0">
                  <a:pos x="11" y="47"/>
                </a:cxn>
                <a:cxn ang="0">
                  <a:pos x="12" y="51"/>
                </a:cxn>
                <a:cxn ang="0">
                  <a:pos x="29" y="51"/>
                </a:cxn>
                <a:cxn ang="0">
                  <a:pos x="29" y="49"/>
                </a:cxn>
                <a:cxn ang="0">
                  <a:pos x="36" y="46"/>
                </a:cxn>
                <a:cxn ang="0">
                  <a:pos x="36" y="42"/>
                </a:cxn>
                <a:cxn ang="0">
                  <a:pos x="38" y="42"/>
                </a:cxn>
                <a:cxn ang="0">
                  <a:pos x="38" y="38"/>
                </a:cxn>
                <a:cxn ang="0">
                  <a:pos x="31" y="38"/>
                </a:cxn>
                <a:cxn ang="0">
                  <a:pos x="31" y="42"/>
                </a:cxn>
                <a:cxn ang="0">
                  <a:pos x="28" y="46"/>
                </a:cxn>
                <a:cxn ang="0">
                  <a:pos x="24" y="46"/>
                </a:cxn>
                <a:cxn ang="0">
                  <a:pos x="24" y="47"/>
                </a:cxn>
                <a:cxn ang="0">
                  <a:pos x="16" y="47"/>
                </a:cxn>
                <a:cxn ang="0">
                  <a:pos x="11" y="40"/>
                </a:cxn>
                <a:cxn ang="0">
                  <a:pos x="11" y="32"/>
                </a:cxn>
                <a:cxn ang="0">
                  <a:pos x="9" y="32"/>
                </a:cxn>
                <a:cxn ang="0">
                  <a:pos x="9" y="21"/>
                </a:cxn>
                <a:cxn ang="0">
                  <a:pos x="11" y="21"/>
                </a:cxn>
                <a:cxn ang="0">
                  <a:pos x="11" y="12"/>
                </a:cxn>
                <a:cxn ang="0">
                  <a:pos x="12" y="12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31" y="4"/>
                </a:cxn>
                <a:cxn ang="0">
                  <a:pos x="31" y="2"/>
                </a:cxn>
                <a:cxn ang="0">
                  <a:pos x="26" y="2"/>
                </a:cxn>
                <a:cxn ang="0">
                  <a:pos x="26" y="0"/>
                </a:cxn>
                <a:cxn ang="0">
                  <a:pos x="14" y="0"/>
                </a:cxn>
              </a:cxnLst>
              <a:rect l="0" t="0" r="r" b="b"/>
              <a:pathLst>
                <a:path w="38" h="51">
                  <a:moveTo>
                    <a:pt x="14" y="0"/>
                  </a:moveTo>
                  <a:lnTo>
                    <a:pt x="14" y="2"/>
                  </a:lnTo>
                  <a:lnTo>
                    <a:pt x="5" y="8"/>
                  </a:lnTo>
                  <a:lnTo>
                    <a:pt x="5" y="12"/>
                  </a:lnTo>
                  <a:lnTo>
                    <a:pt x="4" y="12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5" y="46"/>
                  </a:lnTo>
                  <a:lnTo>
                    <a:pt x="11" y="47"/>
                  </a:lnTo>
                  <a:lnTo>
                    <a:pt x="12" y="51"/>
                  </a:lnTo>
                  <a:lnTo>
                    <a:pt x="29" y="51"/>
                  </a:lnTo>
                  <a:lnTo>
                    <a:pt x="29" y="49"/>
                  </a:lnTo>
                  <a:lnTo>
                    <a:pt x="36" y="46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38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4" y="47"/>
                  </a:lnTo>
                  <a:lnTo>
                    <a:pt x="16" y="47"/>
                  </a:lnTo>
                  <a:lnTo>
                    <a:pt x="11" y="40"/>
                  </a:lnTo>
                  <a:lnTo>
                    <a:pt x="11" y="32"/>
                  </a:lnTo>
                  <a:lnTo>
                    <a:pt x="9" y="32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1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6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303" name="Freeform 207"/>
            <p:cNvSpPr>
              <a:spLocks/>
            </p:cNvSpPr>
            <p:nvPr/>
          </p:nvSpPr>
          <p:spPr bwMode="auto">
            <a:xfrm>
              <a:off x="2035" y="972"/>
              <a:ext cx="27" cy="3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7" y="10"/>
                </a:cxn>
                <a:cxn ang="0">
                  <a:pos x="16" y="10"/>
                </a:cxn>
                <a:cxn ang="0">
                  <a:pos x="16" y="14"/>
                </a:cxn>
                <a:cxn ang="0">
                  <a:pos x="12" y="15"/>
                </a:cxn>
                <a:cxn ang="0">
                  <a:pos x="11" y="8"/>
                </a:cxn>
                <a:cxn ang="0">
                  <a:pos x="9" y="8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5" y="8"/>
                </a:cxn>
                <a:cxn ang="0">
                  <a:pos x="12" y="23"/>
                </a:cxn>
                <a:cxn ang="0">
                  <a:pos x="12" y="27"/>
                </a:cxn>
                <a:cxn ang="0">
                  <a:pos x="11" y="27"/>
                </a:cxn>
                <a:cxn ang="0">
                  <a:pos x="11" y="34"/>
                </a:cxn>
                <a:cxn ang="0">
                  <a:pos x="9" y="34"/>
                </a:cxn>
                <a:cxn ang="0">
                  <a:pos x="9" y="38"/>
                </a:cxn>
                <a:cxn ang="0">
                  <a:pos x="16" y="38"/>
                </a:cxn>
                <a:cxn ang="0">
                  <a:pos x="17" y="46"/>
                </a:cxn>
                <a:cxn ang="0">
                  <a:pos x="19" y="46"/>
                </a:cxn>
                <a:cxn ang="0">
                  <a:pos x="19" y="49"/>
                </a:cxn>
                <a:cxn ang="0">
                  <a:pos x="28" y="51"/>
                </a:cxn>
                <a:cxn ang="0">
                  <a:pos x="28" y="49"/>
                </a:cxn>
                <a:cxn ang="0">
                  <a:pos x="31" y="49"/>
                </a:cxn>
                <a:cxn ang="0">
                  <a:pos x="31" y="46"/>
                </a:cxn>
                <a:cxn ang="0">
                  <a:pos x="33" y="46"/>
                </a:cxn>
                <a:cxn ang="0">
                  <a:pos x="33" y="36"/>
                </a:cxn>
                <a:cxn ang="0">
                  <a:pos x="31" y="36"/>
                </a:cxn>
                <a:cxn ang="0">
                  <a:pos x="31" y="40"/>
                </a:cxn>
                <a:cxn ang="0">
                  <a:pos x="29" y="40"/>
                </a:cxn>
                <a:cxn ang="0">
                  <a:pos x="29" y="44"/>
                </a:cxn>
                <a:cxn ang="0">
                  <a:pos x="23" y="44"/>
                </a:cxn>
                <a:cxn ang="0">
                  <a:pos x="19" y="40"/>
                </a:cxn>
                <a:cxn ang="0">
                  <a:pos x="19" y="34"/>
                </a:cxn>
                <a:cxn ang="0">
                  <a:pos x="17" y="34"/>
                </a:cxn>
                <a:cxn ang="0">
                  <a:pos x="17" y="30"/>
                </a:cxn>
                <a:cxn ang="0">
                  <a:pos x="19" y="30"/>
                </a:cxn>
                <a:cxn ang="0">
                  <a:pos x="19" y="27"/>
                </a:cxn>
                <a:cxn ang="0">
                  <a:pos x="21" y="27"/>
                </a:cxn>
                <a:cxn ang="0">
                  <a:pos x="23" y="17"/>
                </a:cxn>
                <a:cxn ang="0">
                  <a:pos x="24" y="17"/>
                </a:cxn>
                <a:cxn ang="0">
                  <a:pos x="24" y="10"/>
                </a:cxn>
                <a:cxn ang="0">
                  <a:pos x="26" y="10"/>
                </a:cxn>
                <a:cxn ang="0">
                  <a:pos x="26" y="4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9" y="0"/>
                </a:cxn>
              </a:cxnLst>
              <a:rect l="0" t="0" r="r" b="b"/>
              <a:pathLst>
                <a:path w="33" h="51">
                  <a:moveTo>
                    <a:pt x="19" y="0"/>
                  </a:moveTo>
                  <a:lnTo>
                    <a:pt x="17" y="10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2" y="15"/>
                  </a:lnTo>
                  <a:lnTo>
                    <a:pt x="11" y="8"/>
                  </a:lnTo>
                  <a:lnTo>
                    <a:pt x="9" y="8"/>
                  </a:lnTo>
                  <a:lnTo>
                    <a:pt x="9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5" y="8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34"/>
                  </a:lnTo>
                  <a:lnTo>
                    <a:pt x="9" y="34"/>
                  </a:lnTo>
                  <a:lnTo>
                    <a:pt x="9" y="38"/>
                  </a:lnTo>
                  <a:lnTo>
                    <a:pt x="16" y="38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19" y="49"/>
                  </a:lnTo>
                  <a:lnTo>
                    <a:pt x="28" y="51"/>
                  </a:lnTo>
                  <a:lnTo>
                    <a:pt x="28" y="49"/>
                  </a:lnTo>
                  <a:lnTo>
                    <a:pt x="31" y="49"/>
                  </a:lnTo>
                  <a:lnTo>
                    <a:pt x="31" y="46"/>
                  </a:lnTo>
                  <a:lnTo>
                    <a:pt x="33" y="46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9" y="44"/>
                  </a:lnTo>
                  <a:lnTo>
                    <a:pt x="23" y="44"/>
                  </a:lnTo>
                  <a:lnTo>
                    <a:pt x="19" y="40"/>
                  </a:lnTo>
                  <a:lnTo>
                    <a:pt x="19" y="34"/>
                  </a:lnTo>
                  <a:lnTo>
                    <a:pt x="17" y="34"/>
                  </a:lnTo>
                  <a:lnTo>
                    <a:pt x="17" y="30"/>
                  </a:lnTo>
                  <a:lnTo>
                    <a:pt x="19" y="30"/>
                  </a:lnTo>
                  <a:lnTo>
                    <a:pt x="19" y="27"/>
                  </a:lnTo>
                  <a:lnTo>
                    <a:pt x="21" y="27"/>
                  </a:lnTo>
                  <a:lnTo>
                    <a:pt x="23" y="17"/>
                  </a:lnTo>
                  <a:lnTo>
                    <a:pt x="24" y="17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304" name="Freeform 208"/>
            <p:cNvSpPr>
              <a:spLocks/>
            </p:cNvSpPr>
            <p:nvPr/>
          </p:nvSpPr>
          <p:spPr bwMode="auto">
            <a:xfrm>
              <a:off x="2157" y="953"/>
              <a:ext cx="38" cy="5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0" y="8"/>
                </a:cxn>
                <a:cxn ang="0">
                  <a:pos x="6" y="13"/>
                </a:cxn>
                <a:cxn ang="0">
                  <a:pos x="3" y="23"/>
                </a:cxn>
                <a:cxn ang="0">
                  <a:pos x="1" y="32"/>
                </a:cxn>
                <a:cxn ang="0">
                  <a:pos x="0" y="45"/>
                </a:cxn>
                <a:cxn ang="0">
                  <a:pos x="1" y="55"/>
                </a:cxn>
                <a:cxn ang="0">
                  <a:pos x="3" y="62"/>
                </a:cxn>
                <a:cxn ang="0">
                  <a:pos x="5" y="66"/>
                </a:cxn>
                <a:cxn ang="0">
                  <a:pos x="12" y="75"/>
                </a:cxn>
                <a:cxn ang="0">
                  <a:pos x="17" y="77"/>
                </a:cxn>
                <a:cxn ang="0">
                  <a:pos x="30" y="75"/>
                </a:cxn>
                <a:cxn ang="0">
                  <a:pos x="36" y="73"/>
                </a:cxn>
                <a:cxn ang="0">
                  <a:pos x="44" y="62"/>
                </a:cxn>
                <a:cxn ang="0">
                  <a:pos x="46" y="55"/>
                </a:cxn>
                <a:cxn ang="0">
                  <a:pos x="48" y="23"/>
                </a:cxn>
                <a:cxn ang="0">
                  <a:pos x="46" y="17"/>
                </a:cxn>
                <a:cxn ang="0">
                  <a:pos x="44" y="13"/>
                </a:cxn>
                <a:cxn ang="0">
                  <a:pos x="41" y="9"/>
                </a:cxn>
                <a:cxn ang="0">
                  <a:pos x="37" y="24"/>
                </a:cxn>
                <a:cxn ang="0">
                  <a:pos x="36" y="55"/>
                </a:cxn>
                <a:cxn ang="0">
                  <a:pos x="34" y="58"/>
                </a:cxn>
                <a:cxn ang="0">
                  <a:pos x="32" y="62"/>
                </a:cxn>
                <a:cxn ang="0">
                  <a:pos x="29" y="68"/>
                </a:cxn>
                <a:cxn ang="0">
                  <a:pos x="12" y="60"/>
                </a:cxn>
                <a:cxn ang="0">
                  <a:pos x="10" y="56"/>
                </a:cxn>
                <a:cxn ang="0">
                  <a:pos x="8" y="45"/>
                </a:cxn>
                <a:cxn ang="0">
                  <a:pos x="10" y="32"/>
                </a:cxn>
                <a:cxn ang="0">
                  <a:pos x="12" y="21"/>
                </a:cxn>
                <a:cxn ang="0">
                  <a:pos x="18" y="9"/>
                </a:cxn>
                <a:cxn ang="0">
                  <a:pos x="36" y="2"/>
                </a:cxn>
                <a:cxn ang="0">
                  <a:pos x="30" y="0"/>
                </a:cxn>
              </a:cxnLst>
              <a:rect l="0" t="0" r="r" b="b"/>
              <a:pathLst>
                <a:path w="48" h="77">
                  <a:moveTo>
                    <a:pt x="17" y="0"/>
                  </a:moveTo>
                  <a:lnTo>
                    <a:pt x="17" y="2"/>
                  </a:lnTo>
                  <a:lnTo>
                    <a:pt x="12" y="2"/>
                  </a:lnTo>
                  <a:lnTo>
                    <a:pt x="10" y="8"/>
                  </a:lnTo>
                  <a:lnTo>
                    <a:pt x="6" y="9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3" y="23"/>
                  </a:lnTo>
                  <a:lnTo>
                    <a:pt x="1" y="23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1" y="45"/>
                  </a:lnTo>
                  <a:lnTo>
                    <a:pt x="1" y="55"/>
                  </a:lnTo>
                  <a:lnTo>
                    <a:pt x="3" y="55"/>
                  </a:lnTo>
                  <a:lnTo>
                    <a:pt x="3" y="62"/>
                  </a:lnTo>
                  <a:lnTo>
                    <a:pt x="5" y="62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12" y="75"/>
                  </a:lnTo>
                  <a:lnTo>
                    <a:pt x="17" y="75"/>
                  </a:lnTo>
                  <a:lnTo>
                    <a:pt x="17" y="77"/>
                  </a:lnTo>
                  <a:lnTo>
                    <a:pt x="30" y="77"/>
                  </a:lnTo>
                  <a:lnTo>
                    <a:pt x="30" y="75"/>
                  </a:lnTo>
                  <a:lnTo>
                    <a:pt x="36" y="75"/>
                  </a:lnTo>
                  <a:lnTo>
                    <a:pt x="36" y="73"/>
                  </a:lnTo>
                  <a:lnTo>
                    <a:pt x="44" y="66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46" y="55"/>
                  </a:lnTo>
                  <a:lnTo>
                    <a:pt x="48" y="55"/>
                  </a:lnTo>
                  <a:lnTo>
                    <a:pt x="48" y="23"/>
                  </a:lnTo>
                  <a:lnTo>
                    <a:pt x="46" y="23"/>
                  </a:lnTo>
                  <a:lnTo>
                    <a:pt x="46" y="17"/>
                  </a:lnTo>
                  <a:lnTo>
                    <a:pt x="44" y="17"/>
                  </a:lnTo>
                  <a:lnTo>
                    <a:pt x="44" y="13"/>
                  </a:lnTo>
                  <a:lnTo>
                    <a:pt x="42" y="13"/>
                  </a:lnTo>
                  <a:lnTo>
                    <a:pt x="41" y="9"/>
                  </a:lnTo>
                  <a:lnTo>
                    <a:pt x="30" y="9"/>
                  </a:lnTo>
                  <a:lnTo>
                    <a:pt x="37" y="24"/>
                  </a:lnTo>
                  <a:lnTo>
                    <a:pt x="37" y="55"/>
                  </a:lnTo>
                  <a:lnTo>
                    <a:pt x="36" y="55"/>
                  </a:lnTo>
                  <a:lnTo>
                    <a:pt x="36" y="58"/>
                  </a:lnTo>
                  <a:lnTo>
                    <a:pt x="34" y="58"/>
                  </a:lnTo>
                  <a:lnTo>
                    <a:pt x="34" y="62"/>
                  </a:lnTo>
                  <a:lnTo>
                    <a:pt x="32" y="62"/>
                  </a:lnTo>
                  <a:lnTo>
                    <a:pt x="32" y="66"/>
                  </a:lnTo>
                  <a:lnTo>
                    <a:pt x="29" y="68"/>
                  </a:lnTo>
                  <a:lnTo>
                    <a:pt x="17" y="68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10" y="45"/>
                  </a:lnTo>
                  <a:lnTo>
                    <a:pt x="8" y="45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2" y="15"/>
                  </a:lnTo>
                  <a:lnTo>
                    <a:pt x="18" y="9"/>
                  </a:lnTo>
                  <a:lnTo>
                    <a:pt x="41" y="9"/>
                  </a:lnTo>
                  <a:lnTo>
                    <a:pt x="36" y="2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60305" name="Group 209"/>
            <p:cNvGrpSpPr>
              <a:grpSpLocks/>
            </p:cNvGrpSpPr>
            <p:nvPr/>
          </p:nvGrpSpPr>
          <p:grpSpPr bwMode="auto">
            <a:xfrm>
              <a:off x="2067" y="683"/>
              <a:ext cx="158" cy="314"/>
              <a:chOff x="1024" y="957"/>
              <a:chExt cx="198" cy="446"/>
            </a:xfrm>
          </p:grpSpPr>
          <p:sp>
            <p:nvSpPr>
              <p:cNvPr id="260306" name="Freeform 210"/>
              <p:cNvSpPr>
                <a:spLocks/>
              </p:cNvSpPr>
              <p:nvPr/>
            </p:nvSpPr>
            <p:spPr bwMode="auto">
              <a:xfrm>
                <a:off x="1049" y="970"/>
                <a:ext cx="139" cy="315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0" y="311"/>
                  </a:cxn>
                  <a:cxn ang="0">
                    <a:pos x="7" y="315"/>
                  </a:cxn>
                  <a:cxn ang="0">
                    <a:pos x="139" y="4"/>
                  </a:cxn>
                  <a:cxn ang="0">
                    <a:pos x="132" y="0"/>
                  </a:cxn>
                </a:cxnLst>
                <a:rect l="0" t="0" r="r" b="b"/>
                <a:pathLst>
                  <a:path w="139" h="315">
                    <a:moveTo>
                      <a:pt x="132" y="0"/>
                    </a:moveTo>
                    <a:lnTo>
                      <a:pt x="0" y="311"/>
                    </a:lnTo>
                    <a:lnTo>
                      <a:pt x="7" y="315"/>
                    </a:lnTo>
                    <a:lnTo>
                      <a:pt x="139" y="4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07" name="Freeform 211"/>
              <p:cNvSpPr>
                <a:spLocks/>
              </p:cNvSpPr>
              <p:nvPr/>
            </p:nvSpPr>
            <p:spPr bwMode="auto">
              <a:xfrm>
                <a:off x="1025" y="957"/>
                <a:ext cx="139" cy="314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0" y="311"/>
                  </a:cxn>
                  <a:cxn ang="0">
                    <a:pos x="7" y="314"/>
                  </a:cxn>
                  <a:cxn ang="0">
                    <a:pos x="139" y="4"/>
                  </a:cxn>
                  <a:cxn ang="0">
                    <a:pos x="132" y="0"/>
                  </a:cxn>
                </a:cxnLst>
                <a:rect l="0" t="0" r="r" b="b"/>
                <a:pathLst>
                  <a:path w="139" h="314">
                    <a:moveTo>
                      <a:pt x="132" y="0"/>
                    </a:moveTo>
                    <a:lnTo>
                      <a:pt x="0" y="311"/>
                    </a:lnTo>
                    <a:lnTo>
                      <a:pt x="7" y="314"/>
                    </a:lnTo>
                    <a:lnTo>
                      <a:pt x="139" y="4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08" name="Freeform 212"/>
              <p:cNvSpPr>
                <a:spLocks/>
              </p:cNvSpPr>
              <p:nvPr/>
            </p:nvSpPr>
            <p:spPr bwMode="auto">
              <a:xfrm>
                <a:off x="1024" y="1204"/>
                <a:ext cx="77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07"/>
                  </a:cxn>
                  <a:cxn ang="0">
                    <a:pos x="77" y="41"/>
                  </a:cxn>
                  <a:cxn ang="0">
                    <a:pos x="73" y="33"/>
                  </a:cxn>
                  <a:cxn ang="0">
                    <a:pos x="5" y="96"/>
                  </a:cxn>
                  <a:cxn ang="0">
                    <a:pos x="10" y="9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77" h="107">
                    <a:moveTo>
                      <a:pt x="0" y="0"/>
                    </a:moveTo>
                    <a:lnTo>
                      <a:pt x="3" y="107"/>
                    </a:lnTo>
                    <a:lnTo>
                      <a:pt x="77" y="41"/>
                    </a:lnTo>
                    <a:lnTo>
                      <a:pt x="73" y="33"/>
                    </a:lnTo>
                    <a:lnTo>
                      <a:pt x="5" y="96"/>
                    </a:lnTo>
                    <a:lnTo>
                      <a:pt x="10" y="99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09" name="Rectangle 213"/>
              <p:cNvSpPr>
                <a:spLocks noChangeArrowheads="1"/>
              </p:cNvSpPr>
              <p:nvPr/>
            </p:nvSpPr>
            <p:spPr bwMode="auto">
              <a:xfrm>
                <a:off x="1051" y="1373"/>
                <a:ext cx="50" cy="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10" name="Rectangle 214"/>
              <p:cNvSpPr>
                <a:spLocks noChangeArrowheads="1"/>
              </p:cNvSpPr>
              <p:nvPr/>
            </p:nvSpPr>
            <p:spPr bwMode="auto">
              <a:xfrm>
                <a:off x="1051" y="1396"/>
                <a:ext cx="50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11" name="Freeform 215"/>
              <p:cNvSpPr>
                <a:spLocks/>
              </p:cNvSpPr>
              <p:nvPr/>
            </p:nvSpPr>
            <p:spPr bwMode="auto">
              <a:xfrm>
                <a:off x="1193" y="1341"/>
                <a:ext cx="29" cy="3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4" y="9"/>
                  </a:cxn>
                  <a:cxn ang="0">
                    <a:pos x="2" y="9"/>
                  </a:cxn>
                  <a:cxn ang="0">
                    <a:pos x="0" y="19"/>
                  </a:cxn>
                  <a:cxn ang="0">
                    <a:pos x="2" y="19"/>
                  </a:cxn>
                  <a:cxn ang="0">
                    <a:pos x="2" y="23"/>
                  </a:cxn>
                  <a:cxn ang="0">
                    <a:pos x="4" y="23"/>
                  </a:cxn>
                  <a:cxn ang="0">
                    <a:pos x="9" y="30"/>
                  </a:cxn>
                  <a:cxn ang="0">
                    <a:pos x="19" y="30"/>
                  </a:cxn>
                  <a:cxn ang="0">
                    <a:pos x="19" y="28"/>
                  </a:cxn>
                  <a:cxn ang="0">
                    <a:pos x="26" y="26"/>
                  </a:cxn>
                  <a:cxn ang="0">
                    <a:pos x="27" y="17"/>
                  </a:cxn>
                  <a:cxn ang="0">
                    <a:pos x="29" y="17"/>
                  </a:cxn>
                  <a:cxn ang="0">
                    <a:pos x="29" y="11"/>
                  </a:cxn>
                  <a:cxn ang="0">
                    <a:pos x="27" y="11"/>
                  </a:cxn>
                  <a:cxn ang="0">
                    <a:pos x="26" y="4"/>
                  </a:cxn>
                  <a:cxn ang="0">
                    <a:pos x="19" y="4"/>
                  </a:cxn>
                  <a:cxn ang="0">
                    <a:pos x="19" y="6"/>
                  </a:cxn>
                  <a:cxn ang="0">
                    <a:pos x="22" y="6"/>
                  </a:cxn>
                  <a:cxn ang="0">
                    <a:pos x="22" y="11"/>
                  </a:cxn>
                  <a:cxn ang="0">
                    <a:pos x="24" y="11"/>
                  </a:cxn>
                  <a:cxn ang="0">
                    <a:pos x="24" y="19"/>
                  </a:cxn>
                  <a:cxn ang="0">
                    <a:pos x="22" y="19"/>
                  </a:cxn>
                  <a:cxn ang="0">
                    <a:pos x="22" y="24"/>
                  </a:cxn>
                  <a:cxn ang="0">
                    <a:pos x="9" y="24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9" y="6"/>
                  </a:cxn>
                  <a:cxn ang="0">
                    <a:pos x="12" y="6"/>
                  </a:cxn>
                  <a:cxn ang="0">
                    <a:pos x="12" y="4"/>
                  </a:cxn>
                  <a:cxn ang="0">
                    <a:pos x="22" y="4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9" y="0"/>
                  </a:cxn>
                  <a:cxn ang="0">
                    <a:pos x="12" y="0"/>
                  </a:cxn>
                </a:cxnLst>
                <a:rect l="0" t="0" r="r" b="b"/>
                <a:pathLst>
                  <a:path w="29" h="30">
                    <a:moveTo>
                      <a:pt x="12" y="0"/>
                    </a:moveTo>
                    <a:lnTo>
                      <a:pt x="12" y="2"/>
                    </a:lnTo>
                    <a:lnTo>
                      <a:pt x="5" y="4"/>
                    </a:lnTo>
                    <a:lnTo>
                      <a:pt x="4" y="9"/>
                    </a:lnTo>
                    <a:lnTo>
                      <a:pt x="2" y="9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9" y="30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26" y="26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29" y="11"/>
                    </a:lnTo>
                    <a:lnTo>
                      <a:pt x="27" y="11"/>
                    </a:lnTo>
                    <a:lnTo>
                      <a:pt x="26" y="4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22" y="6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4" y="19"/>
                    </a:lnTo>
                    <a:lnTo>
                      <a:pt x="22" y="19"/>
                    </a:lnTo>
                    <a:lnTo>
                      <a:pt x="22" y="24"/>
                    </a:lnTo>
                    <a:lnTo>
                      <a:pt x="9" y="24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60312" name="Rectangle 216"/>
            <p:cNvSpPr>
              <a:spLocks noChangeArrowheads="1"/>
            </p:cNvSpPr>
            <p:nvPr/>
          </p:nvSpPr>
          <p:spPr bwMode="auto">
            <a:xfrm>
              <a:off x="1824" y="954"/>
              <a:ext cx="1085" cy="1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0313" name="Rectangle 217"/>
            <p:cNvSpPr>
              <a:spLocks noChangeArrowheads="1"/>
            </p:cNvSpPr>
            <p:nvPr/>
          </p:nvSpPr>
          <p:spPr bwMode="auto">
            <a:xfrm>
              <a:off x="2106" y="857"/>
              <a:ext cx="365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120904" tIns="60451" rIns="120904" bIns="60451">
              <a:spAutoFit/>
            </a:bodyPr>
            <a:lstStyle/>
            <a:p>
              <a:pPr defTabSz="1214438" eaLnBrk="0" hangingPunct="0">
                <a:lnSpc>
                  <a:spcPct val="90000"/>
                </a:lnSpc>
              </a:pPr>
              <a:r>
                <a:rPr lang="de-DE" sz="1700" b="1">
                  <a:latin typeface="Symbol" pitchFamily="18" charset="2"/>
                </a:rPr>
                <a:t></a:t>
              </a:r>
              <a:r>
                <a:rPr lang="de-DE" sz="1700" b="1">
                  <a:latin typeface="Times" pitchFamily="18" charset="0"/>
                </a:rPr>
                <a:t>=0°</a:t>
              </a:r>
            </a:p>
          </p:txBody>
        </p:sp>
        <p:sp>
          <p:nvSpPr>
            <p:cNvPr id="260314" name="Freeform 218"/>
            <p:cNvSpPr>
              <a:spLocks/>
            </p:cNvSpPr>
            <p:nvPr/>
          </p:nvSpPr>
          <p:spPr bwMode="auto">
            <a:xfrm rot="8671284" flipH="1">
              <a:off x="2746" y="601"/>
              <a:ext cx="305" cy="57"/>
            </a:xfrm>
            <a:custGeom>
              <a:avLst/>
              <a:gdLst/>
              <a:ahLst/>
              <a:cxnLst>
                <a:cxn ang="0">
                  <a:pos x="44" y="41"/>
                </a:cxn>
                <a:cxn ang="0">
                  <a:pos x="0" y="81"/>
                </a:cxn>
                <a:cxn ang="0">
                  <a:pos x="41" y="81"/>
                </a:cxn>
                <a:cxn ang="0">
                  <a:pos x="73" y="71"/>
                </a:cxn>
                <a:cxn ang="0">
                  <a:pos x="104" y="66"/>
                </a:cxn>
                <a:cxn ang="0">
                  <a:pos x="221" y="66"/>
                </a:cxn>
                <a:cxn ang="0">
                  <a:pos x="233" y="68"/>
                </a:cxn>
                <a:cxn ang="0">
                  <a:pos x="241" y="71"/>
                </a:cxn>
                <a:cxn ang="0">
                  <a:pos x="248" y="75"/>
                </a:cxn>
                <a:cxn ang="0">
                  <a:pos x="251" y="81"/>
                </a:cxn>
                <a:cxn ang="0">
                  <a:pos x="294" y="81"/>
                </a:cxn>
                <a:cxn ang="0">
                  <a:pos x="339" y="41"/>
                </a:cxn>
                <a:cxn ang="0">
                  <a:pos x="383" y="0"/>
                </a:cxn>
                <a:cxn ang="0">
                  <a:pos x="340" y="0"/>
                </a:cxn>
                <a:cxn ang="0">
                  <a:pos x="308" y="11"/>
                </a:cxn>
                <a:cxn ang="0">
                  <a:pos x="279" y="15"/>
                </a:cxn>
                <a:cxn ang="0">
                  <a:pos x="162" y="15"/>
                </a:cxn>
                <a:cxn ang="0">
                  <a:pos x="150" y="13"/>
                </a:cxn>
                <a:cxn ang="0">
                  <a:pos x="142" y="11"/>
                </a:cxn>
                <a:cxn ang="0">
                  <a:pos x="135" y="5"/>
                </a:cxn>
                <a:cxn ang="0">
                  <a:pos x="130" y="0"/>
                </a:cxn>
                <a:cxn ang="0">
                  <a:pos x="89" y="0"/>
                </a:cxn>
                <a:cxn ang="0">
                  <a:pos x="44" y="41"/>
                </a:cxn>
              </a:cxnLst>
              <a:rect l="0" t="0" r="r" b="b"/>
              <a:pathLst>
                <a:path w="383" h="81">
                  <a:moveTo>
                    <a:pt x="44" y="41"/>
                  </a:moveTo>
                  <a:lnTo>
                    <a:pt x="0" y="81"/>
                  </a:lnTo>
                  <a:lnTo>
                    <a:pt x="41" y="81"/>
                  </a:lnTo>
                  <a:lnTo>
                    <a:pt x="73" y="71"/>
                  </a:lnTo>
                  <a:lnTo>
                    <a:pt x="104" y="66"/>
                  </a:lnTo>
                  <a:lnTo>
                    <a:pt x="221" y="66"/>
                  </a:lnTo>
                  <a:lnTo>
                    <a:pt x="233" y="68"/>
                  </a:lnTo>
                  <a:lnTo>
                    <a:pt x="241" y="71"/>
                  </a:lnTo>
                  <a:lnTo>
                    <a:pt x="248" y="75"/>
                  </a:lnTo>
                  <a:lnTo>
                    <a:pt x="251" y="81"/>
                  </a:lnTo>
                  <a:lnTo>
                    <a:pt x="294" y="81"/>
                  </a:lnTo>
                  <a:lnTo>
                    <a:pt x="339" y="41"/>
                  </a:lnTo>
                  <a:lnTo>
                    <a:pt x="383" y="0"/>
                  </a:lnTo>
                  <a:lnTo>
                    <a:pt x="340" y="0"/>
                  </a:lnTo>
                  <a:lnTo>
                    <a:pt x="308" y="11"/>
                  </a:lnTo>
                  <a:lnTo>
                    <a:pt x="279" y="15"/>
                  </a:lnTo>
                  <a:lnTo>
                    <a:pt x="162" y="15"/>
                  </a:lnTo>
                  <a:lnTo>
                    <a:pt x="150" y="13"/>
                  </a:lnTo>
                  <a:lnTo>
                    <a:pt x="142" y="11"/>
                  </a:lnTo>
                  <a:lnTo>
                    <a:pt x="135" y="5"/>
                  </a:lnTo>
                  <a:lnTo>
                    <a:pt x="130" y="0"/>
                  </a:lnTo>
                  <a:lnTo>
                    <a:pt x="89" y="0"/>
                  </a:lnTo>
                  <a:lnTo>
                    <a:pt x="44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60315" name="Group 219"/>
            <p:cNvGrpSpPr>
              <a:grpSpLocks/>
            </p:cNvGrpSpPr>
            <p:nvPr/>
          </p:nvGrpSpPr>
          <p:grpSpPr bwMode="auto">
            <a:xfrm>
              <a:off x="2997" y="571"/>
              <a:ext cx="282" cy="117"/>
              <a:chOff x="2617" y="1447"/>
              <a:chExt cx="355" cy="166"/>
            </a:xfrm>
          </p:grpSpPr>
          <p:sp>
            <p:nvSpPr>
              <p:cNvPr id="260316" name="Freeform 220"/>
              <p:cNvSpPr>
                <a:spLocks/>
              </p:cNvSpPr>
              <p:nvPr/>
            </p:nvSpPr>
            <p:spPr bwMode="auto">
              <a:xfrm rot="-6808141">
                <a:off x="2707" y="1359"/>
                <a:ext cx="139" cy="315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0" y="311"/>
                  </a:cxn>
                  <a:cxn ang="0">
                    <a:pos x="7" y="315"/>
                  </a:cxn>
                  <a:cxn ang="0">
                    <a:pos x="139" y="4"/>
                  </a:cxn>
                  <a:cxn ang="0">
                    <a:pos x="132" y="0"/>
                  </a:cxn>
                </a:cxnLst>
                <a:rect l="0" t="0" r="r" b="b"/>
                <a:pathLst>
                  <a:path w="139" h="315">
                    <a:moveTo>
                      <a:pt x="132" y="0"/>
                    </a:moveTo>
                    <a:lnTo>
                      <a:pt x="0" y="311"/>
                    </a:lnTo>
                    <a:lnTo>
                      <a:pt x="7" y="315"/>
                    </a:lnTo>
                    <a:lnTo>
                      <a:pt x="139" y="4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17" name="Freeform 221"/>
              <p:cNvSpPr>
                <a:spLocks/>
              </p:cNvSpPr>
              <p:nvPr/>
            </p:nvSpPr>
            <p:spPr bwMode="auto">
              <a:xfrm rot="-6808141">
                <a:off x="2704" y="1387"/>
                <a:ext cx="139" cy="314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0" y="311"/>
                  </a:cxn>
                  <a:cxn ang="0">
                    <a:pos x="7" y="314"/>
                  </a:cxn>
                  <a:cxn ang="0">
                    <a:pos x="139" y="4"/>
                  </a:cxn>
                  <a:cxn ang="0">
                    <a:pos x="132" y="0"/>
                  </a:cxn>
                </a:cxnLst>
                <a:rect l="0" t="0" r="r" b="b"/>
                <a:pathLst>
                  <a:path w="139" h="314">
                    <a:moveTo>
                      <a:pt x="132" y="0"/>
                    </a:moveTo>
                    <a:lnTo>
                      <a:pt x="0" y="311"/>
                    </a:lnTo>
                    <a:lnTo>
                      <a:pt x="7" y="314"/>
                    </a:lnTo>
                    <a:lnTo>
                      <a:pt x="139" y="4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18" name="Freeform 222"/>
              <p:cNvSpPr>
                <a:spLocks/>
              </p:cNvSpPr>
              <p:nvPr/>
            </p:nvSpPr>
            <p:spPr bwMode="auto">
              <a:xfrm rot="-6808141">
                <a:off x="2880" y="1462"/>
                <a:ext cx="77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07"/>
                  </a:cxn>
                  <a:cxn ang="0">
                    <a:pos x="77" y="41"/>
                  </a:cxn>
                  <a:cxn ang="0">
                    <a:pos x="73" y="33"/>
                  </a:cxn>
                  <a:cxn ang="0">
                    <a:pos x="5" y="96"/>
                  </a:cxn>
                  <a:cxn ang="0">
                    <a:pos x="10" y="99"/>
                  </a:cxn>
                  <a:cxn ang="0">
                    <a:pos x="6" y="0"/>
                  </a:cxn>
                  <a:cxn ang="0">
                    <a:pos x="0" y="0"/>
                  </a:cxn>
                </a:cxnLst>
                <a:rect l="0" t="0" r="r" b="b"/>
                <a:pathLst>
                  <a:path w="77" h="107">
                    <a:moveTo>
                      <a:pt x="0" y="0"/>
                    </a:moveTo>
                    <a:lnTo>
                      <a:pt x="3" y="107"/>
                    </a:lnTo>
                    <a:lnTo>
                      <a:pt x="77" y="41"/>
                    </a:lnTo>
                    <a:lnTo>
                      <a:pt x="73" y="33"/>
                    </a:lnTo>
                    <a:lnTo>
                      <a:pt x="5" y="96"/>
                    </a:lnTo>
                    <a:lnTo>
                      <a:pt x="10" y="99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60319" name="Group 223"/>
            <p:cNvGrpSpPr>
              <a:grpSpLocks/>
            </p:cNvGrpSpPr>
            <p:nvPr/>
          </p:nvGrpSpPr>
          <p:grpSpPr bwMode="auto">
            <a:xfrm>
              <a:off x="3373" y="665"/>
              <a:ext cx="472" cy="63"/>
              <a:chOff x="2357" y="886"/>
              <a:chExt cx="594" cy="90"/>
            </a:xfrm>
          </p:grpSpPr>
          <p:sp>
            <p:nvSpPr>
              <p:cNvPr id="260320" name="Rectangle 224"/>
              <p:cNvSpPr>
                <a:spLocks noChangeArrowheads="1"/>
              </p:cNvSpPr>
              <p:nvPr/>
            </p:nvSpPr>
            <p:spPr bwMode="auto">
              <a:xfrm>
                <a:off x="2357" y="927"/>
                <a:ext cx="365" cy="1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21" name="Freeform 225"/>
              <p:cNvSpPr>
                <a:spLocks/>
              </p:cNvSpPr>
              <p:nvPr/>
            </p:nvSpPr>
            <p:spPr bwMode="auto">
              <a:xfrm>
                <a:off x="2665" y="912"/>
                <a:ext cx="57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22"/>
                  </a:cxn>
                  <a:cxn ang="0">
                    <a:pos x="0" y="47"/>
                  </a:cxn>
                  <a:cxn ang="0">
                    <a:pos x="0" y="0"/>
                  </a:cxn>
                </a:cxnLst>
                <a:rect l="0" t="0" r="r" b="b"/>
                <a:pathLst>
                  <a:path w="57" h="47">
                    <a:moveTo>
                      <a:pt x="0" y="0"/>
                    </a:moveTo>
                    <a:lnTo>
                      <a:pt x="57" y="22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22" name="Freeform 226"/>
              <p:cNvSpPr>
                <a:spLocks/>
              </p:cNvSpPr>
              <p:nvPr/>
            </p:nvSpPr>
            <p:spPr bwMode="auto">
              <a:xfrm>
                <a:off x="2658" y="902"/>
                <a:ext cx="83" cy="68"/>
              </a:xfrm>
              <a:custGeom>
                <a:avLst/>
                <a:gdLst/>
                <a:ahLst/>
                <a:cxnLst>
                  <a:cxn ang="0">
                    <a:pos x="14" y="10"/>
                  </a:cxn>
                  <a:cxn ang="0">
                    <a:pos x="6" y="17"/>
                  </a:cxn>
                  <a:cxn ang="0">
                    <a:pos x="62" y="40"/>
                  </a:cxn>
                  <a:cxn ang="0">
                    <a:pos x="62" y="25"/>
                  </a:cxn>
                  <a:cxn ang="0">
                    <a:pos x="6" y="49"/>
                  </a:cxn>
                  <a:cxn ang="0">
                    <a:pos x="14" y="57"/>
                  </a:cxn>
                  <a:cxn ang="0">
                    <a:pos x="14" y="10"/>
                  </a:cxn>
                  <a:cxn ang="0">
                    <a:pos x="2" y="0"/>
                  </a:cxn>
                  <a:cxn ang="0">
                    <a:pos x="0" y="68"/>
                  </a:cxn>
                  <a:cxn ang="0">
                    <a:pos x="83" y="32"/>
                  </a:cxn>
                  <a:cxn ang="0">
                    <a:pos x="2" y="0"/>
                  </a:cxn>
                  <a:cxn ang="0">
                    <a:pos x="14" y="10"/>
                  </a:cxn>
                </a:cxnLst>
                <a:rect l="0" t="0" r="r" b="b"/>
                <a:pathLst>
                  <a:path w="83" h="68">
                    <a:moveTo>
                      <a:pt x="14" y="10"/>
                    </a:moveTo>
                    <a:lnTo>
                      <a:pt x="6" y="17"/>
                    </a:lnTo>
                    <a:lnTo>
                      <a:pt x="62" y="40"/>
                    </a:lnTo>
                    <a:lnTo>
                      <a:pt x="62" y="25"/>
                    </a:lnTo>
                    <a:lnTo>
                      <a:pt x="6" y="49"/>
                    </a:lnTo>
                    <a:lnTo>
                      <a:pt x="14" y="57"/>
                    </a:lnTo>
                    <a:lnTo>
                      <a:pt x="14" y="10"/>
                    </a:lnTo>
                    <a:lnTo>
                      <a:pt x="2" y="0"/>
                    </a:lnTo>
                    <a:lnTo>
                      <a:pt x="0" y="68"/>
                    </a:lnTo>
                    <a:lnTo>
                      <a:pt x="83" y="32"/>
                    </a:lnTo>
                    <a:lnTo>
                      <a:pt x="2" y="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23" name="Freeform 227"/>
              <p:cNvSpPr>
                <a:spLocks/>
              </p:cNvSpPr>
              <p:nvPr/>
            </p:nvSpPr>
            <p:spPr bwMode="auto">
              <a:xfrm>
                <a:off x="2768" y="886"/>
                <a:ext cx="103" cy="90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70" y="90"/>
                  </a:cxn>
                  <a:cxn ang="0">
                    <a:pos x="82" y="90"/>
                  </a:cxn>
                  <a:cxn ang="0">
                    <a:pos x="103" y="0"/>
                  </a:cxn>
                  <a:cxn ang="0">
                    <a:pos x="91" y="0"/>
                  </a:cxn>
                  <a:cxn ang="0">
                    <a:pos x="75" y="73"/>
                  </a:cxn>
                  <a:cxn ang="0">
                    <a:pos x="56" y="0"/>
                  </a:cxn>
                  <a:cxn ang="0">
                    <a:pos x="45" y="0"/>
                  </a:cxn>
                  <a:cxn ang="0">
                    <a:pos x="27" y="73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21" y="90"/>
                  </a:cxn>
                  <a:cxn ang="0">
                    <a:pos x="33" y="90"/>
                  </a:cxn>
                  <a:cxn ang="0">
                    <a:pos x="51" y="15"/>
                  </a:cxn>
                </a:cxnLst>
                <a:rect l="0" t="0" r="r" b="b"/>
                <a:pathLst>
                  <a:path w="103" h="90">
                    <a:moveTo>
                      <a:pt x="51" y="15"/>
                    </a:moveTo>
                    <a:lnTo>
                      <a:pt x="70" y="90"/>
                    </a:lnTo>
                    <a:lnTo>
                      <a:pt x="82" y="90"/>
                    </a:lnTo>
                    <a:lnTo>
                      <a:pt x="103" y="0"/>
                    </a:lnTo>
                    <a:lnTo>
                      <a:pt x="91" y="0"/>
                    </a:lnTo>
                    <a:lnTo>
                      <a:pt x="75" y="73"/>
                    </a:lnTo>
                    <a:lnTo>
                      <a:pt x="56" y="0"/>
                    </a:lnTo>
                    <a:lnTo>
                      <a:pt x="45" y="0"/>
                    </a:lnTo>
                    <a:lnTo>
                      <a:pt x="27" y="73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1" y="90"/>
                    </a:lnTo>
                    <a:lnTo>
                      <a:pt x="33" y="90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24" name="Freeform 228"/>
              <p:cNvSpPr>
                <a:spLocks/>
              </p:cNvSpPr>
              <p:nvPr/>
            </p:nvSpPr>
            <p:spPr bwMode="auto">
              <a:xfrm>
                <a:off x="2883" y="886"/>
                <a:ext cx="68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3"/>
                  </a:cxn>
                  <a:cxn ang="0">
                    <a:pos x="48" y="13"/>
                  </a:cxn>
                  <a:cxn ang="0">
                    <a:pos x="51" y="16"/>
                  </a:cxn>
                  <a:cxn ang="0">
                    <a:pos x="51" y="22"/>
                  </a:cxn>
                  <a:cxn ang="0">
                    <a:pos x="53" y="22"/>
                  </a:cxn>
                  <a:cxn ang="0">
                    <a:pos x="53" y="30"/>
                  </a:cxn>
                  <a:cxn ang="0">
                    <a:pos x="51" y="30"/>
                  </a:cxn>
                  <a:cxn ang="0">
                    <a:pos x="51" y="35"/>
                  </a:cxn>
                  <a:cxn ang="0">
                    <a:pos x="49" y="35"/>
                  </a:cxn>
                  <a:cxn ang="0">
                    <a:pos x="49" y="39"/>
                  </a:cxn>
                  <a:cxn ang="0">
                    <a:pos x="48" y="39"/>
                  </a:cxn>
                  <a:cxn ang="0">
                    <a:pos x="48" y="41"/>
                  </a:cxn>
                  <a:cxn ang="0">
                    <a:pos x="10" y="41"/>
                  </a:cxn>
                  <a:cxn ang="0">
                    <a:pos x="10" y="13"/>
                  </a:cxn>
                  <a:cxn ang="0">
                    <a:pos x="0" y="13"/>
                  </a:cxn>
                  <a:cxn ang="0">
                    <a:pos x="0" y="54"/>
                  </a:cxn>
                  <a:cxn ang="0">
                    <a:pos x="46" y="54"/>
                  </a:cxn>
                  <a:cxn ang="0">
                    <a:pos x="48" y="58"/>
                  </a:cxn>
                  <a:cxn ang="0">
                    <a:pos x="51" y="58"/>
                  </a:cxn>
                  <a:cxn ang="0">
                    <a:pos x="51" y="63"/>
                  </a:cxn>
                  <a:cxn ang="0">
                    <a:pos x="53" y="63"/>
                  </a:cxn>
                  <a:cxn ang="0">
                    <a:pos x="53" y="80"/>
                  </a:cxn>
                  <a:cxn ang="0">
                    <a:pos x="54" y="80"/>
                  </a:cxn>
                  <a:cxn ang="0">
                    <a:pos x="54" y="90"/>
                  </a:cxn>
                  <a:cxn ang="0">
                    <a:pos x="68" y="90"/>
                  </a:cxn>
                  <a:cxn ang="0">
                    <a:pos x="65" y="86"/>
                  </a:cxn>
                  <a:cxn ang="0">
                    <a:pos x="65" y="82"/>
                  </a:cxn>
                  <a:cxn ang="0">
                    <a:pos x="63" y="82"/>
                  </a:cxn>
                  <a:cxn ang="0">
                    <a:pos x="63" y="60"/>
                  </a:cxn>
                  <a:cxn ang="0">
                    <a:pos x="61" y="60"/>
                  </a:cxn>
                  <a:cxn ang="0">
                    <a:pos x="61" y="54"/>
                  </a:cxn>
                  <a:cxn ang="0">
                    <a:pos x="60" y="54"/>
                  </a:cxn>
                  <a:cxn ang="0">
                    <a:pos x="60" y="50"/>
                  </a:cxn>
                  <a:cxn ang="0">
                    <a:pos x="56" y="50"/>
                  </a:cxn>
                  <a:cxn ang="0">
                    <a:pos x="56" y="48"/>
                  </a:cxn>
                  <a:cxn ang="0">
                    <a:pos x="53" y="48"/>
                  </a:cxn>
                  <a:cxn ang="0">
                    <a:pos x="53" y="47"/>
                  </a:cxn>
                  <a:cxn ang="0">
                    <a:pos x="61" y="41"/>
                  </a:cxn>
                  <a:cxn ang="0">
                    <a:pos x="61" y="37"/>
                  </a:cxn>
                  <a:cxn ang="0">
                    <a:pos x="63" y="37"/>
                  </a:cxn>
                  <a:cxn ang="0">
                    <a:pos x="63" y="30"/>
                  </a:cxn>
                  <a:cxn ang="0">
                    <a:pos x="65" y="30"/>
                  </a:cxn>
                  <a:cxn ang="0">
                    <a:pos x="65" y="18"/>
                  </a:cxn>
                  <a:cxn ang="0">
                    <a:pos x="63" y="18"/>
                  </a:cxn>
                  <a:cxn ang="0">
                    <a:pos x="63" y="13"/>
                  </a:cxn>
                  <a:cxn ang="0">
                    <a:pos x="61" y="13"/>
                  </a:cxn>
                  <a:cxn ang="0">
                    <a:pos x="56" y="5"/>
                  </a:cxn>
                  <a:cxn ang="0">
                    <a:pos x="48" y="3"/>
                  </a:cxn>
                  <a:cxn ang="0">
                    <a:pos x="48" y="1"/>
                  </a:cxn>
                  <a:cxn ang="0">
                    <a:pos x="37" y="1"/>
                  </a:cxn>
                  <a:cxn ang="0">
                    <a:pos x="37" y="0"/>
                  </a:cxn>
                  <a:cxn ang="0">
                    <a:pos x="0" y="0"/>
                  </a:cxn>
                </a:cxnLst>
                <a:rect l="0" t="0" r="r" b="b"/>
                <a:pathLst>
                  <a:path w="68" h="90">
                    <a:moveTo>
                      <a:pt x="0" y="0"/>
                    </a:moveTo>
                    <a:lnTo>
                      <a:pt x="0" y="13"/>
                    </a:lnTo>
                    <a:lnTo>
                      <a:pt x="48" y="13"/>
                    </a:lnTo>
                    <a:lnTo>
                      <a:pt x="51" y="16"/>
                    </a:lnTo>
                    <a:lnTo>
                      <a:pt x="51" y="22"/>
                    </a:lnTo>
                    <a:lnTo>
                      <a:pt x="53" y="22"/>
                    </a:lnTo>
                    <a:lnTo>
                      <a:pt x="53" y="30"/>
                    </a:lnTo>
                    <a:lnTo>
                      <a:pt x="51" y="30"/>
                    </a:lnTo>
                    <a:lnTo>
                      <a:pt x="51" y="35"/>
                    </a:lnTo>
                    <a:lnTo>
                      <a:pt x="49" y="35"/>
                    </a:lnTo>
                    <a:lnTo>
                      <a:pt x="49" y="39"/>
                    </a:lnTo>
                    <a:lnTo>
                      <a:pt x="48" y="39"/>
                    </a:lnTo>
                    <a:lnTo>
                      <a:pt x="48" y="41"/>
                    </a:lnTo>
                    <a:lnTo>
                      <a:pt x="10" y="41"/>
                    </a:lnTo>
                    <a:lnTo>
                      <a:pt x="10" y="13"/>
                    </a:lnTo>
                    <a:lnTo>
                      <a:pt x="0" y="13"/>
                    </a:lnTo>
                    <a:lnTo>
                      <a:pt x="0" y="54"/>
                    </a:lnTo>
                    <a:lnTo>
                      <a:pt x="46" y="54"/>
                    </a:lnTo>
                    <a:lnTo>
                      <a:pt x="48" y="58"/>
                    </a:lnTo>
                    <a:lnTo>
                      <a:pt x="51" y="58"/>
                    </a:lnTo>
                    <a:lnTo>
                      <a:pt x="51" y="63"/>
                    </a:lnTo>
                    <a:lnTo>
                      <a:pt x="53" y="63"/>
                    </a:lnTo>
                    <a:lnTo>
                      <a:pt x="53" y="80"/>
                    </a:lnTo>
                    <a:lnTo>
                      <a:pt x="54" y="80"/>
                    </a:lnTo>
                    <a:lnTo>
                      <a:pt x="54" y="90"/>
                    </a:lnTo>
                    <a:lnTo>
                      <a:pt x="68" y="90"/>
                    </a:lnTo>
                    <a:lnTo>
                      <a:pt x="65" y="86"/>
                    </a:lnTo>
                    <a:lnTo>
                      <a:pt x="65" y="82"/>
                    </a:lnTo>
                    <a:lnTo>
                      <a:pt x="63" y="82"/>
                    </a:lnTo>
                    <a:lnTo>
                      <a:pt x="63" y="60"/>
                    </a:lnTo>
                    <a:lnTo>
                      <a:pt x="61" y="60"/>
                    </a:lnTo>
                    <a:lnTo>
                      <a:pt x="61" y="54"/>
                    </a:lnTo>
                    <a:lnTo>
                      <a:pt x="60" y="54"/>
                    </a:lnTo>
                    <a:lnTo>
                      <a:pt x="60" y="50"/>
                    </a:lnTo>
                    <a:lnTo>
                      <a:pt x="56" y="50"/>
                    </a:lnTo>
                    <a:lnTo>
                      <a:pt x="56" y="48"/>
                    </a:lnTo>
                    <a:lnTo>
                      <a:pt x="53" y="48"/>
                    </a:lnTo>
                    <a:lnTo>
                      <a:pt x="53" y="47"/>
                    </a:lnTo>
                    <a:lnTo>
                      <a:pt x="61" y="41"/>
                    </a:lnTo>
                    <a:lnTo>
                      <a:pt x="61" y="37"/>
                    </a:lnTo>
                    <a:lnTo>
                      <a:pt x="63" y="37"/>
                    </a:lnTo>
                    <a:lnTo>
                      <a:pt x="63" y="30"/>
                    </a:lnTo>
                    <a:lnTo>
                      <a:pt x="65" y="30"/>
                    </a:lnTo>
                    <a:lnTo>
                      <a:pt x="65" y="18"/>
                    </a:lnTo>
                    <a:lnTo>
                      <a:pt x="63" y="18"/>
                    </a:lnTo>
                    <a:lnTo>
                      <a:pt x="63" y="13"/>
                    </a:lnTo>
                    <a:lnTo>
                      <a:pt x="61" y="13"/>
                    </a:lnTo>
                    <a:lnTo>
                      <a:pt x="56" y="5"/>
                    </a:lnTo>
                    <a:lnTo>
                      <a:pt x="48" y="3"/>
                    </a:lnTo>
                    <a:lnTo>
                      <a:pt x="48" y="1"/>
                    </a:lnTo>
                    <a:lnTo>
                      <a:pt x="37" y="1"/>
                    </a:lnTo>
                    <a:lnTo>
                      <a:pt x="3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0325" name="Rectangle 229"/>
              <p:cNvSpPr>
                <a:spLocks noChangeArrowheads="1"/>
              </p:cNvSpPr>
              <p:nvPr/>
            </p:nvSpPr>
            <p:spPr bwMode="auto">
              <a:xfrm>
                <a:off x="2883" y="940"/>
                <a:ext cx="10" cy="36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60326" name="Rectangle 230"/>
            <p:cNvSpPr>
              <a:spLocks noChangeArrowheads="1"/>
            </p:cNvSpPr>
            <p:nvPr/>
          </p:nvSpPr>
          <p:spPr bwMode="auto">
            <a:xfrm>
              <a:off x="3138" y="303"/>
              <a:ext cx="387" cy="1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120904" tIns="60451" rIns="120904" bIns="60451">
              <a:spAutoFit/>
            </a:bodyPr>
            <a:lstStyle/>
            <a:p>
              <a:pPr defTabSz="1214438" eaLnBrk="0" hangingPunct="0">
                <a:lnSpc>
                  <a:spcPct val="90000"/>
                </a:lnSpc>
              </a:pPr>
              <a:r>
                <a:rPr lang="de-DE" sz="1500" b="1">
                  <a:solidFill>
                    <a:schemeClr val="bg2"/>
                  </a:solidFill>
                  <a:latin typeface="Symbol" pitchFamily="18" charset="2"/>
                </a:rPr>
                <a:t></a:t>
              </a:r>
              <a:r>
                <a:rPr lang="de-DE" sz="1500" b="1">
                  <a:solidFill>
                    <a:schemeClr val="bg2"/>
                  </a:solidFill>
                  <a:latin typeface="Times" pitchFamily="18" charset="0"/>
                </a:rPr>
                <a:t>=90°</a:t>
              </a:r>
            </a:p>
          </p:txBody>
        </p:sp>
        <p:sp>
          <p:nvSpPr>
            <p:cNvPr id="260327" name="AutoShape 231"/>
            <p:cNvSpPr>
              <a:spLocks noChangeArrowheads="1"/>
            </p:cNvSpPr>
            <p:nvPr/>
          </p:nvSpPr>
          <p:spPr bwMode="auto">
            <a:xfrm rot="-1734329">
              <a:off x="3107" y="631"/>
              <a:ext cx="514" cy="114"/>
            </a:xfrm>
            <a:prstGeom prst="parallelogram">
              <a:avLst>
                <a:gd name="adj" fmla="val 57132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0EFE-3B7D-4DDF-BAA1-35B935DFB2C9}" type="slidenum">
              <a:rPr lang="de-DE"/>
              <a:pPr/>
              <a:t>65</a:t>
            </a:fld>
            <a:endParaRPr lang="de-DE"/>
          </a:p>
        </p:txBody>
      </p:sp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187007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R-Wert, Grundlagen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2" cstate="print"/>
          <a:srcRect r="4347"/>
          <a:stretch>
            <a:fillRect/>
          </a:stretch>
        </p:blipFill>
        <p:spPr bwMode="auto">
          <a:xfrm>
            <a:off x="0" y="1887538"/>
            <a:ext cx="5002213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3" cstate="print"/>
          <a:srcRect l="6512" b="5022"/>
          <a:stretch>
            <a:fillRect/>
          </a:stretch>
        </p:blipFill>
        <p:spPr bwMode="auto">
          <a:xfrm>
            <a:off x="5045075" y="1871663"/>
            <a:ext cx="524192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3863" y="255588"/>
            <a:ext cx="957262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6F9E4-DD0F-49E7-9C09-8CEF66B7D57D}" type="slidenum">
              <a:rPr lang="de-DE"/>
              <a:pPr/>
              <a:t>66</a:t>
            </a:fld>
            <a:endParaRPr lang="de-DE"/>
          </a:p>
        </p:txBody>
      </p:sp>
      <p:pic>
        <p:nvPicPr>
          <p:cNvPr id="9219" name="Picture 3" descr="mises_tres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" y="704850"/>
            <a:ext cx="9036050" cy="4632325"/>
          </a:xfrm>
          <a:prstGeom prst="rect">
            <a:avLst/>
          </a:prstGeo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 Isotrope Fließgesetze (Mises, Tresca)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784350" y="4840288"/>
            <a:ext cx="6275388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10000"/>
              </a:spcBef>
              <a:buFont typeface="Symbol" pitchFamily="18" charset="2"/>
              <a:buChar char="·"/>
            </a:pPr>
            <a:r>
              <a:rPr lang="de-DE" sz="1800" b="1"/>
              <a:t>  plastisch isotrop</a:t>
            </a:r>
          </a:p>
          <a:p>
            <a:pPr eaLnBrk="0" hangingPunct="0">
              <a:lnSpc>
                <a:spcPct val="120000"/>
              </a:lnSpc>
              <a:spcBef>
                <a:spcPct val="10000"/>
              </a:spcBef>
              <a:buFont typeface="Symbol" pitchFamily="18" charset="2"/>
              <a:buChar char="·"/>
            </a:pPr>
            <a:r>
              <a:rPr lang="de-DE" sz="1800" b="1"/>
              <a:t>  Hypothese zur Berechnung einer Vergleichsspannung</a:t>
            </a:r>
          </a:p>
          <a:p>
            <a:pPr eaLnBrk="0" hangingPunct="0">
              <a:lnSpc>
                <a:spcPct val="120000"/>
              </a:lnSpc>
              <a:spcBef>
                <a:spcPct val="10000"/>
              </a:spcBef>
              <a:buFont typeface="Symbol" pitchFamily="18" charset="2"/>
              <a:buChar char="·"/>
            </a:pPr>
            <a:r>
              <a:rPr lang="de-DE" sz="1800" b="1"/>
              <a:t>  Reduzierung eines Tensors auf einen Skalar </a:t>
            </a:r>
          </a:p>
          <a:p>
            <a:pPr eaLnBrk="0" hangingPunct="0">
              <a:lnSpc>
                <a:spcPct val="120000"/>
              </a:lnSpc>
              <a:spcBef>
                <a:spcPct val="10000"/>
              </a:spcBef>
              <a:buFont typeface="Symbol" pitchFamily="18" charset="2"/>
              <a:buChar char="·"/>
            </a:pPr>
            <a:r>
              <a:rPr lang="de-DE" sz="1800" b="1"/>
              <a:t>  k</a:t>
            </a:r>
            <a:r>
              <a:rPr lang="de-DE" sz="1800" b="1" baseline="-25000"/>
              <a:t>f</a:t>
            </a:r>
            <a:r>
              <a:rPr lang="de-DE" sz="1800" b="1"/>
              <a:t> aus 1-achsigem Versuch</a:t>
            </a:r>
          </a:p>
        </p:txBody>
      </p:sp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314325" y="0"/>
          <a:ext cx="9409113" cy="828675"/>
        </p:xfrm>
        <a:graphic>
          <a:graphicData uri="http://schemas.openxmlformats.org/presentationml/2006/ole">
            <p:oleObj spid="_x0000_s9225" name="Equation" r:id="rId4" imgW="4470120" imgH="393480" progId="Equation.3">
              <p:embed/>
            </p:oleObj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BA6B-B929-4B6D-8621-571407229D33}" type="slidenum">
              <a:rPr lang="de-DE"/>
              <a:pPr/>
              <a:t>67</a:t>
            </a:fld>
            <a:endParaRPr lang="de-DE"/>
          </a:p>
        </p:txBody>
      </p:sp>
      <p:pic>
        <p:nvPicPr>
          <p:cNvPr id="147458" name="Picture 2" descr="hill_1"/>
          <p:cNvPicPr>
            <a:picLocks noChangeAspect="1" noChangeArrowheads="1"/>
          </p:cNvPicPr>
          <p:nvPr/>
        </p:nvPicPr>
        <p:blipFill>
          <a:blip r:embed="rId3" cstate="print"/>
          <a:srcRect t="4124" b="8249"/>
          <a:stretch>
            <a:fillRect/>
          </a:stretch>
        </p:blipFill>
        <p:spPr bwMode="auto">
          <a:xfrm>
            <a:off x="3392488" y="730250"/>
            <a:ext cx="3563937" cy="3662363"/>
          </a:xfrm>
          <a:prstGeom prst="rect">
            <a:avLst/>
          </a:prstGeom>
          <a:noFill/>
        </p:spPr>
      </p:pic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Plastische Anisotropie, Hill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aphicFrame>
        <p:nvGraphicFramePr>
          <p:cNvPr id="340992" name="Object 0"/>
          <p:cNvGraphicFramePr>
            <a:graphicFrameLocks noChangeAspect="1"/>
          </p:cNvGraphicFramePr>
          <p:nvPr/>
        </p:nvGraphicFramePr>
        <p:xfrm>
          <a:off x="330200" y="-55563"/>
          <a:ext cx="9775825" cy="739776"/>
        </p:xfrm>
        <a:graphic>
          <a:graphicData uri="http://schemas.openxmlformats.org/presentationml/2006/ole">
            <p:oleObj spid="_x0000_s340992" name="Equation" r:id="rId4" imgW="5194080" imgH="393480" progId="Equation.3">
              <p:embed/>
            </p:oleObj>
          </a:graphicData>
        </a:graphic>
      </p:graphicFrame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425450" y="4606925"/>
            <a:ext cx="79978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40000"/>
              </a:lnSpc>
              <a:buFont typeface="Symbol" pitchFamily="18" charset="2"/>
              <a:buChar char="·"/>
            </a:pPr>
            <a:r>
              <a:rPr lang="de-DE" sz="1800" b="1"/>
              <a:t>  analytisch-empirische Hypothese zur Berechnung einer Vergleichsspannung</a:t>
            </a:r>
          </a:p>
          <a:p>
            <a:pPr eaLnBrk="0" hangingPunct="0">
              <a:lnSpc>
                <a:spcPct val="140000"/>
              </a:lnSpc>
              <a:buFont typeface="Symbol" pitchFamily="18" charset="2"/>
              <a:buChar char="·"/>
            </a:pPr>
            <a:r>
              <a:rPr lang="de-DE" sz="1800" b="1"/>
              <a:t>  plastisch anisotrop </a:t>
            </a:r>
          </a:p>
          <a:p>
            <a:pPr eaLnBrk="0" hangingPunct="0">
              <a:lnSpc>
                <a:spcPct val="140000"/>
              </a:lnSpc>
              <a:buFont typeface="Symbol" pitchFamily="18" charset="2"/>
              <a:buChar char="·"/>
            </a:pPr>
            <a:r>
              <a:rPr lang="de-DE" sz="1800" b="1"/>
              <a:t>  Reduzierung eines Tensors auf einen richtungsabhängigen Skalar </a:t>
            </a:r>
          </a:p>
          <a:p>
            <a:pPr eaLnBrk="0" hangingPunct="0">
              <a:lnSpc>
                <a:spcPct val="140000"/>
              </a:lnSpc>
              <a:buFont typeface="Symbol" pitchFamily="18" charset="2"/>
              <a:buChar char="·"/>
            </a:pPr>
            <a:r>
              <a:rPr lang="de-DE" sz="1800" b="1"/>
              <a:t>  bei Anisotropie eine Funktion aller Spannungs- (bzw. Deviator-)komponenten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CE40-A3CD-4222-97F3-93503B7DFF73}" type="slidenum">
              <a:rPr lang="de-DE"/>
              <a:pPr/>
              <a:t>68</a:t>
            </a:fld>
            <a:endParaRPr lang="de-DE"/>
          </a:p>
        </p:txBody>
      </p:sp>
      <p:pic>
        <p:nvPicPr>
          <p:cNvPr id="150530" name="Picture 2" descr="mises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1354138"/>
            <a:ext cx="5119687" cy="4578350"/>
          </a:xfrm>
          <a:prstGeom prst="rect">
            <a:avLst/>
          </a:prstGeom>
          <a:noFill/>
        </p:spPr>
      </p:pic>
      <p:pic>
        <p:nvPicPr>
          <p:cNvPr id="150531" name="Picture 3" descr="hill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5713" y="1033463"/>
            <a:ext cx="4905375" cy="4797425"/>
          </a:xfrm>
          <a:prstGeom prst="rect">
            <a:avLst/>
          </a:prstGeom>
          <a:noFill/>
        </p:spPr>
      </p:pic>
      <p:grpSp>
        <p:nvGrpSpPr>
          <p:cNvPr id="150534" name="Group 6"/>
          <p:cNvGrpSpPr>
            <a:grpSpLocks/>
          </p:cNvGrpSpPr>
          <p:nvPr/>
        </p:nvGrpSpPr>
        <p:grpSpPr bwMode="auto">
          <a:xfrm>
            <a:off x="1482725" y="355600"/>
            <a:ext cx="1565275" cy="463550"/>
            <a:chOff x="0" y="0"/>
            <a:chExt cx="5225" cy="748"/>
          </a:xfrm>
        </p:grpSpPr>
        <p:sp>
          <p:nvSpPr>
            <p:cNvPr id="150535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50536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600" b="1">
                  <a:solidFill>
                    <a:schemeClr val="bg1"/>
                  </a:solidFill>
                  <a:latin typeface="Arial" charset="0"/>
                </a:rPr>
                <a:t>von Mises</a:t>
              </a:r>
              <a:endParaRPr lang="de-DE" sz="16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grpSp>
        <p:nvGrpSpPr>
          <p:cNvPr id="150537" name="Group 9"/>
          <p:cNvGrpSpPr>
            <a:grpSpLocks/>
          </p:cNvGrpSpPr>
          <p:nvPr/>
        </p:nvGrpSpPr>
        <p:grpSpPr bwMode="auto">
          <a:xfrm>
            <a:off x="6369050" y="269875"/>
            <a:ext cx="1155700" cy="463550"/>
            <a:chOff x="0" y="0"/>
            <a:chExt cx="5225" cy="748"/>
          </a:xfrm>
        </p:grpSpPr>
        <p:sp>
          <p:nvSpPr>
            <p:cNvPr id="150538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endParaRPr lang="de-DE"/>
            </a:p>
          </p:txBody>
        </p:sp>
        <p:sp>
          <p:nvSpPr>
            <p:cNvPr id="150539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5225" cy="748"/>
            </a:xfrm>
            <a:prstGeom prst="rect">
              <a:avLst/>
            </a:prstGeom>
            <a:solidFill>
              <a:srgbClr val="006186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4970" tIns="47485" rIns="94970" bIns="47485" anchor="ctr"/>
            <a:lstStyle/>
            <a:p>
              <a:pPr algn="ctr" defTabSz="949325" eaLnBrk="0" hangingPunct="0"/>
              <a:r>
                <a:rPr lang="de-DE" sz="1600" b="1">
                  <a:solidFill>
                    <a:schemeClr val="bg1"/>
                  </a:solidFill>
                  <a:latin typeface="Arial" charset="0"/>
                </a:rPr>
                <a:t>Hill</a:t>
              </a:r>
              <a:endParaRPr lang="de-DE" sz="1600" b="1">
                <a:solidFill>
                  <a:schemeClr val="accent1"/>
                </a:solidFill>
                <a:latin typeface="Arial" charset="0"/>
              </a:endParaRPr>
            </a:p>
          </p:txBody>
        </p:sp>
      </p:grp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Plastische Anisotropie, Mises - Hill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A74F8-D291-493B-B1B9-56A0F198433A}" type="slidenum">
              <a:rPr lang="de-DE"/>
              <a:pPr/>
              <a:t>69</a:t>
            </a:fld>
            <a:endParaRPr lang="de-DE"/>
          </a:p>
        </p:txBody>
      </p:sp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Plastische Anisotropie, metallphysikalisch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grpSp>
        <p:nvGrpSpPr>
          <p:cNvPr id="151556" name="Group 4"/>
          <p:cNvGrpSpPr>
            <a:grpSpLocks/>
          </p:cNvGrpSpPr>
          <p:nvPr/>
        </p:nvGrpSpPr>
        <p:grpSpPr bwMode="auto">
          <a:xfrm>
            <a:off x="5924550" y="7938"/>
            <a:ext cx="4306888" cy="4025900"/>
            <a:chOff x="613" y="70"/>
            <a:chExt cx="2826" cy="2854"/>
          </a:xfrm>
        </p:grpSpPr>
        <p:pic>
          <p:nvPicPr>
            <p:cNvPr id="151557" name="Picture 5" descr="bcc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" y="70"/>
              <a:ext cx="2754" cy="2788"/>
            </a:xfrm>
            <a:prstGeom prst="rect">
              <a:avLst/>
            </a:prstGeom>
            <a:noFill/>
          </p:spPr>
        </p:pic>
        <p:sp>
          <p:nvSpPr>
            <p:cNvPr id="151558" name="Text Box 6"/>
            <p:cNvSpPr txBox="1">
              <a:spLocks noChangeArrowheads="1"/>
            </p:cNvSpPr>
            <p:nvPr/>
          </p:nvSpPr>
          <p:spPr bwMode="auto">
            <a:xfrm>
              <a:off x="2258" y="2600"/>
              <a:ext cx="376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/>
                <a:t>/</a:t>
              </a:r>
              <a:r>
                <a:rPr lang="de-DE" sz="1800">
                  <a:latin typeface="Symbol" pitchFamily="18" charset="2"/>
                </a:rPr>
                <a:t>t</a:t>
              </a:r>
              <a:r>
                <a:rPr lang="de-DE" sz="1800" baseline="-25000"/>
                <a:t>mit</a:t>
              </a:r>
              <a:endParaRPr lang="de-DE" sz="1800"/>
            </a:p>
          </p:txBody>
        </p:sp>
        <p:sp>
          <p:nvSpPr>
            <p:cNvPr id="151559" name="Text Box 7"/>
            <p:cNvSpPr txBox="1">
              <a:spLocks noChangeArrowheads="1"/>
            </p:cNvSpPr>
            <p:nvPr/>
          </p:nvSpPr>
          <p:spPr bwMode="auto">
            <a:xfrm rot="-5400000">
              <a:off x="560" y="919"/>
              <a:ext cx="406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/>
                <a:t>/</a:t>
              </a:r>
              <a:r>
                <a:rPr lang="de-DE" sz="1800">
                  <a:latin typeface="Symbol" pitchFamily="18" charset="2"/>
                </a:rPr>
                <a:t>t</a:t>
              </a:r>
              <a:r>
                <a:rPr lang="de-DE" sz="1800" baseline="-25000"/>
                <a:t>mit</a:t>
              </a:r>
              <a:endParaRPr lang="de-DE" sz="1800"/>
            </a:p>
          </p:txBody>
        </p:sp>
      </p:grpSp>
      <p:graphicFrame>
        <p:nvGraphicFramePr>
          <p:cNvPr id="342016" name="Object 0"/>
          <p:cNvGraphicFramePr>
            <a:graphicFrameLocks noChangeAspect="1"/>
          </p:cNvGraphicFramePr>
          <p:nvPr/>
        </p:nvGraphicFramePr>
        <p:xfrm>
          <a:off x="130175" y="431800"/>
          <a:ext cx="6300788" cy="5675313"/>
        </p:xfrm>
        <a:graphic>
          <a:graphicData uri="http://schemas.openxmlformats.org/presentationml/2006/ole">
            <p:oleObj spid="_x0000_s342016" name="Formel" r:id="rId4" imgW="3809880" imgH="394956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3959-340C-4713-91F8-D84983BA8E56}" type="slidenum">
              <a:rPr lang="de-DE"/>
              <a:pPr/>
              <a:t>7</a:t>
            </a:fld>
            <a:endParaRPr lang="de-DE"/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23813"/>
            <a:ext cx="801052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188912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Richtungen und Ebenen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3194050"/>
            <a:ext cx="9183688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3871913" y="4138613"/>
            <a:ext cx="2592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Achsenabschnitte</a:t>
            </a:r>
          </a:p>
        </p:txBody>
      </p: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4210050" y="4462463"/>
            <a:ext cx="2135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Reziprokwerte</a:t>
            </a:r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4762500" y="5100638"/>
            <a:ext cx="115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Indizes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F359-E981-4F2E-B47B-F9D8050A67E2}" type="slidenum">
              <a:rPr lang="de-DE"/>
              <a:pPr/>
              <a:t>70</a:t>
            </a:fld>
            <a:endParaRPr lang="de-DE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Plastische Anisotropie, metallphysikalisch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23557" name="Picture 5" descr="bcc_48_tau123_100proz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4063" y="314325"/>
            <a:ext cx="5724525" cy="5803900"/>
          </a:xfrm>
          <a:prstGeom prst="rect">
            <a:avLst/>
          </a:prstGeom>
          <a:noFill/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74675" y="1039813"/>
            <a:ext cx="189865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krz, 48 Systeme,</a:t>
            </a:r>
          </a:p>
          <a:p>
            <a:pPr eaLnBrk="0" hangingPunct="0"/>
            <a:r>
              <a:rPr lang="de-DE" sz="1600"/>
              <a:t>Schnitt</a:t>
            </a:r>
          </a:p>
          <a:p>
            <a:pPr eaLnBrk="0" hangingPunct="0"/>
            <a:r>
              <a:rPr lang="de-DE" sz="1600">
                <a:latin typeface="Symbol" pitchFamily="18" charset="2"/>
              </a:rPr>
              <a:t>t</a:t>
            </a:r>
            <a:r>
              <a:rPr lang="de-DE" sz="1600" baseline="-25000"/>
              <a:t>krit</a:t>
            </a:r>
            <a:r>
              <a:rPr lang="de-DE" sz="1400"/>
              <a:t>(110) =</a:t>
            </a:r>
            <a:r>
              <a:rPr lang="de-DE" sz="1600"/>
              <a:t> </a:t>
            </a:r>
            <a:r>
              <a:rPr lang="de-DE" sz="1600">
                <a:latin typeface="Symbol" pitchFamily="18" charset="2"/>
              </a:rPr>
              <a:t>t</a:t>
            </a:r>
            <a:r>
              <a:rPr lang="de-DE" sz="1600" baseline="-25000"/>
              <a:t>krit</a:t>
            </a:r>
            <a:r>
              <a:rPr lang="de-DE" sz="1400"/>
              <a:t>(112)</a:t>
            </a:r>
          </a:p>
          <a:p>
            <a:pPr eaLnBrk="0" hangingPunct="0"/>
            <a:r>
              <a:rPr lang="de-DE" sz="1400"/>
              <a:t>                = </a:t>
            </a:r>
            <a:r>
              <a:rPr lang="de-DE" sz="1600">
                <a:latin typeface="Symbol" pitchFamily="18" charset="2"/>
              </a:rPr>
              <a:t>t</a:t>
            </a:r>
            <a:r>
              <a:rPr lang="de-DE" sz="1600" baseline="-25000"/>
              <a:t>krit</a:t>
            </a:r>
            <a:r>
              <a:rPr lang="de-DE" sz="1400"/>
              <a:t>(123)</a:t>
            </a:r>
          </a:p>
          <a:p>
            <a:pPr eaLnBrk="0" hangingPunct="0"/>
            <a:endParaRPr lang="de-DE" sz="1400"/>
          </a:p>
          <a:p>
            <a:pPr eaLnBrk="0" hangingPunct="0"/>
            <a:r>
              <a:rPr lang="de-DE" sz="1600">
                <a:latin typeface="Symbol" pitchFamily="18" charset="2"/>
              </a:rPr>
              <a:t>t</a:t>
            </a:r>
            <a:r>
              <a:rPr lang="de-DE" sz="1600" baseline="-25000"/>
              <a:t>mit</a:t>
            </a:r>
            <a:r>
              <a:rPr lang="de-DE" sz="1400"/>
              <a:t>= </a:t>
            </a:r>
            <a:r>
              <a:rPr lang="de-DE" sz="1400">
                <a:latin typeface="Symbol" pitchFamily="18" charset="2"/>
              </a:rPr>
              <a:t>S </a:t>
            </a:r>
            <a:r>
              <a:rPr lang="de-DE" sz="1600">
                <a:latin typeface="Symbol" pitchFamily="18" charset="2"/>
              </a:rPr>
              <a:t>t</a:t>
            </a:r>
            <a:r>
              <a:rPr lang="de-DE" sz="1600" baseline="-25000"/>
              <a:t>krit</a:t>
            </a:r>
            <a:r>
              <a:rPr lang="de-DE" sz="1400"/>
              <a:t>(i)/N</a:t>
            </a:r>
          </a:p>
        </p:txBody>
      </p:sp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528638" y="4056063"/>
          <a:ext cx="1746250" cy="1073150"/>
        </p:xfrm>
        <a:graphic>
          <a:graphicData uri="http://schemas.openxmlformats.org/presentationml/2006/ole">
            <p:oleObj spid="_x0000_s23559" name="Equation" r:id="rId4" imgW="990360" imgH="609480" progId="Equation.2">
              <p:embed/>
            </p:oleObj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9EEFE-D7B3-4BB9-80FB-B65A6D15D269}" type="slidenum">
              <a:rPr lang="de-DE"/>
              <a:pPr/>
              <a:t>71</a:t>
            </a:fld>
            <a:endParaRPr lang="de-DE"/>
          </a:p>
        </p:txBody>
      </p:sp>
      <p:graphicFrame>
        <p:nvGraphicFramePr>
          <p:cNvPr id="158722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7099300" y="1271588"/>
          <a:ext cx="2671763" cy="582612"/>
        </p:xfrm>
        <a:graphic>
          <a:graphicData uri="http://schemas.openxmlformats.org/presentationml/2006/ole">
            <p:oleObj spid="_x0000_s158722" name="Equation" r:id="rId3" imgW="1180800" imgH="253800" progId="Equation.3">
              <p:embed/>
            </p:oleObj>
          </a:graphicData>
        </a:graphic>
      </p:graphicFrame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7372350" y="977900"/>
            <a:ext cx="1109663" cy="30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de-DE" sz="1600" b="1">
                <a:solidFill>
                  <a:srgbClr val="000066"/>
                </a:solidFill>
              </a:rPr>
              <a:t>Kinematik</a:t>
            </a:r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9039225" y="968375"/>
            <a:ext cx="838200" cy="30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de-DE" sz="1600" b="1">
                <a:solidFill>
                  <a:srgbClr val="790015"/>
                </a:solidFill>
              </a:rPr>
              <a:t>Kinetik</a:t>
            </a:r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7058025" y="1338263"/>
            <a:ext cx="1854200" cy="492125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9197975" y="1320800"/>
            <a:ext cx="590550" cy="506413"/>
          </a:xfrm>
          <a:prstGeom prst="rect">
            <a:avLst/>
          </a:prstGeom>
          <a:noFill/>
          <a:ln w="1905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7223125" y="427038"/>
            <a:ext cx="221615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762000" eaLnBrk="0" hangingPunct="0">
              <a:lnSpc>
                <a:spcPct val="90000"/>
              </a:lnSpc>
            </a:pPr>
            <a:r>
              <a:rPr lang="de-DE" sz="1800"/>
              <a:t>Ein Korn, ein System:</a:t>
            </a:r>
          </a:p>
        </p:txBody>
      </p:sp>
      <p:pic>
        <p:nvPicPr>
          <p:cNvPr id="1587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25" y="388938"/>
            <a:ext cx="2438400" cy="2132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158729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2619375" y="92075"/>
          <a:ext cx="2725738" cy="2376488"/>
        </p:xfrm>
        <a:graphic>
          <a:graphicData uri="http://schemas.openxmlformats.org/presentationml/2006/ole">
            <p:oleObj spid="_x0000_s158729" name="Designer 3.1 Zeichnung" r:id="rId5" imgW="3290760" imgH="2955600" progId="Designer">
              <p:embed/>
            </p:oleObj>
          </a:graphicData>
        </a:graphic>
      </p:graphicFrame>
      <p:graphicFrame>
        <p:nvGraphicFramePr>
          <p:cNvPr id="158730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4392613" y="1236663"/>
          <a:ext cx="1174750" cy="461962"/>
        </p:xfrm>
        <a:graphic>
          <a:graphicData uri="http://schemas.openxmlformats.org/presentationml/2006/ole">
            <p:oleObj spid="_x0000_s158730" name="Equation" r:id="rId6" imgW="622080" imgH="241200" progId="Equation.3">
              <p:embed/>
            </p:oleObj>
          </a:graphicData>
        </a:graphic>
      </p:graphicFrame>
      <p:graphicFrame>
        <p:nvGraphicFramePr>
          <p:cNvPr id="158731" name="Object 11">
            <a:hlinkClick r:id="" action="ppaction://ole?verb=0"/>
          </p:cNvPr>
          <p:cNvGraphicFramePr>
            <a:graphicFrameLocks/>
          </p:cNvGraphicFramePr>
          <p:nvPr/>
        </p:nvGraphicFramePr>
        <p:xfrm>
          <a:off x="4378325" y="2049463"/>
          <a:ext cx="1884363" cy="457200"/>
        </p:xfrm>
        <a:graphic>
          <a:graphicData uri="http://schemas.openxmlformats.org/presentationml/2006/ole">
            <p:oleObj spid="_x0000_s158731" name="Equation" r:id="rId7" imgW="5105160" imgH="1784160" progId="Equation.2">
              <p:embed/>
            </p:oleObj>
          </a:graphicData>
        </a:graphic>
      </p:graphicFrame>
      <p:graphicFrame>
        <p:nvGraphicFramePr>
          <p:cNvPr id="158732" name="Object 12">
            <a:hlinkClick r:id="" action="ppaction://ole?verb=0"/>
          </p:cNvPr>
          <p:cNvGraphicFramePr>
            <a:graphicFrameLocks/>
          </p:cNvGraphicFramePr>
          <p:nvPr/>
        </p:nvGraphicFramePr>
        <p:xfrm>
          <a:off x="4406900" y="482600"/>
          <a:ext cx="387350" cy="393700"/>
        </p:xfrm>
        <a:graphic>
          <a:graphicData uri="http://schemas.openxmlformats.org/presentationml/2006/ole">
            <p:oleObj spid="_x0000_s158732" name="Equation" r:id="rId8" imgW="5105160" imgH="1784160" progId="Equation.3">
              <p:embed/>
            </p:oleObj>
          </a:graphicData>
        </a:graphic>
      </p:graphicFrame>
      <p:sp>
        <p:nvSpPr>
          <p:cNvPr id="158734" name="Text Box 14"/>
          <p:cNvSpPr txBox="1">
            <a:spLocks noChangeArrowheads="1"/>
          </p:cNvSpPr>
          <p:nvPr/>
        </p:nvSpPr>
        <p:spPr bwMode="auto">
          <a:xfrm>
            <a:off x="5999163" y="3379788"/>
            <a:ext cx="248285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762000" eaLnBrk="0" hangingPunct="0">
              <a:lnSpc>
                <a:spcPct val="90000"/>
              </a:lnSpc>
            </a:pPr>
            <a:r>
              <a:rPr lang="de-DE" sz="1800"/>
              <a:t>Ein Korn, viele Systeme:</a:t>
            </a:r>
          </a:p>
        </p:txBody>
      </p:sp>
      <p:sp>
        <p:nvSpPr>
          <p:cNvPr id="158735" name="Rectangle 15"/>
          <p:cNvSpPr>
            <a:spLocks noChangeArrowheads="1"/>
          </p:cNvSpPr>
          <p:nvPr/>
        </p:nvSpPr>
        <p:spPr bwMode="auto">
          <a:xfrm>
            <a:off x="74613" y="3609975"/>
            <a:ext cx="4241800" cy="2073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de-DE" sz="1800">
                <a:solidFill>
                  <a:srgbClr val="00279F"/>
                </a:solidFill>
              </a:rPr>
              <a:t>Fließort: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de-DE" sz="1800" i="1">
                <a:solidFill>
                  <a:schemeClr val="accent2"/>
                </a:solidFill>
              </a:rPr>
              <a:t>auf</a:t>
            </a:r>
            <a:r>
              <a:rPr lang="de-DE" sz="1800" i="1">
                <a:solidFill>
                  <a:srgbClr val="000066"/>
                </a:solidFill>
              </a:rPr>
              <a:t> FO</a:t>
            </a:r>
            <a:r>
              <a:rPr lang="de-DE" sz="1800">
                <a:solidFill>
                  <a:srgbClr val="000066"/>
                </a:solidFill>
              </a:rPr>
              <a:t>:   elastisches und plastisches Fließen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de-DE" sz="1800" i="1">
                <a:solidFill>
                  <a:schemeClr val="accent2"/>
                </a:solidFill>
              </a:rPr>
              <a:t>unterhalb </a:t>
            </a:r>
            <a:r>
              <a:rPr lang="de-DE" sz="1800" i="1">
                <a:solidFill>
                  <a:srgbClr val="000066"/>
                </a:solidFill>
              </a:rPr>
              <a:t>FO</a:t>
            </a:r>
            <a:r>
              <a:rPr lang="de-DE" sz="1800">
                <a:solidFill>
                  <a:srgbClr val="000066"/>
                </a:solidFill>
              </a:rPr>
              <a:t>: elastisches Fließen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de-DE" sz="1800" i="1">
                <a:solidFill>
                  <a:schemeClr val="accent2"/>
                </a:solidFill>
              </a:rPr>
              <a:t>oberhalb </a:t>
            </a:r>
            <a:r>
              <a:rPr lang="de-DE" sz="1800" i="1">
                <a:solidFill>
                  <a:srgbClr val="000066"/>
                </a:solidFill>
              </a:rPr>
              <a:t>FO</a:t>
            </a:r>
            <a:r>
              <a:rPr lang="de-DE" sz="1800">
                <a:solidFill>
                  <a:srgbClr val="000066"/>
                </a:solidFill>
              </a:rPr>
              <a:t>:  existiert nicht</a:t>
            </a:r>
          </a:p>
          <a:p>
            <a:pPr defTabSz="762000" eaLnBrk="0" hangingPunct="0">
              <a:lnSpc>
                <a:spcPct val="90000"/>
              </a:lnSpc>
            </a:pPr>
            <a:endParaRPr lang="de-DE" sz="1800">
              <a:solidFill>
                <a:srgbClr val="000066"/>
              </a:solidFill>
            </a:endParaRPr>
          </a:p>
          <a:p>
            <a:pPr defTabSz="762000" eaLnBrk="0" hangingPunct="0">
              <a:lnSpc>
                <a:spcPct val="90000"/>
              </a:lnSpc>
            </a:pPr>
            <a:endParaRPr lang="de-DE" sz="1800">
              <a:solidFill>
                <a:srgbClr val="000066"/>
              </a:solidFill>
            </a:endParaRPr>
          </a:p>
          <a:p>
            <a:pPr defTabSz="762000" eaLnBrk="0" hangingPunct="0">
              <a:lnSpc>
                <a:spcPct val="90000"/>
              </a:lnSpc>
            </a:pPr>
            <a:r>
              <a:rPr lang="de-DE" sz="1800">
                <a:solidFill>
                  <a:srgbClr val="00279F"/>
                </a:solidFill>
              </a:rPr>
              <a:t>Größe:</a:t>
            </a:r>
          </a:p>
          <a:p>
            <a:pPr defTabSz="762000" eaLnBrk="0" hangingPunct="0">
              <a:lnSpc>
                <a:spcPct val="90000"/>
              </a:lnSpc>
            </a:pPr>
            <a:r>
              <a:rPr lang="de-DE" sz="1800">
                <a:solidFill>
                  <a:srgbClr val="000066"/>
                </a:solidFill>
              </a:rPr>
              <a:t>M: 2.1 - 4.5</a:t>
            </a:r>
          </a:p>
        </p:txBody>
      </p:sp>
      <p:sp>
        <p:nvSpPr>
          <p:cNvPr id="158736" name="AutoShape 16"/>
          <p:cNvSpPr>
            <a:spLocks noChangeArrowheads="1"/>
          </p:cNvSpPr>
          <p:nvPr/>
        </p:nvSpPr>
        <p:spPr bwMode="auto">
          <a:xfrm>
            <a:off x="6034088" y="1055688"/>
            <a:ext cx="500062" cy="414337"/>
          </a:xfrm>
          <a:prstGeom prst="rightArrow">
            <a:avLst>
              <a:gd name="adj1" fmla="val 50000"/>
              <a:gd name="adj2" fmla="val 30172"/>
            </a:avLst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8737" name="AutoShape 17"/>
          <p:cNvSpPr>
            <a:spLocks noChangeArrowheads="1"/>
          </p:cNvSpPr>
          <p:nvPr/>
        </p:nvSpPr>
        <p:spPr bwMode="auto">
          <a:xfrm rot="6529449">
            <a:off x="7610476" y="2359025"/>
            <a:ext cx="500062" cy="414337"/>
          </a:xfrm>
          <a:prstGeom prst="rightArrow">
            <a:avLst>
              <a:gd name="adj1" fmla="val 50000"/>
              <a:gd name="adj2" fmla="val 30172"/>
            </a:avLst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8738" name="AutoShape 18"/>
          <p:cNvSpPr>
            <a:spLocks noChangeArrowheads="1"/>
          </p:cNvSpPr>
          <p:nvPr/>
        </p:nvSpPr>
        <p:spPr bwMode="auto">
          <a:xfrm rot="23818440">
            <a:off x="9648825" y="5726113"/>
            <a:ext cx="500063" cy="414337"/>
          </a:xfrm>
          <a:prstGeom prst="rightArrow">
            <a:avLst>
              <a:gd name="adj1" fmla="val 50000"/>
              <a:gd name="adj2" fmla="val 30172"/>
            </a:avLst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8739" name="Rectangle 19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Plastische Anisotropie, metallphysikalisch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158741" name="Picture 21" descr="VERTEX"/>
          <p:cNvPicPr>
            <a:picLocks noChangeAspect="1" noChangeArrowheads="1"/>
          </p:cNvPicPr>
          <p:nvPr/>
        </p:nvPicPr>
        <p:blipFill>
          <a:blip r:embed="rId9" cstate="print"/>
          <a:srcRect l="1550"/>
          <a:stretch>
            <a:fillRect/>
          </a:stretch>
        </p:blipFill>
        <p:spPr bwMode="auto">
          <a:xfrm>
            <a:off x="4756150" y="3898900"/>
            <a:ext cx="4772025" cy="2174875"/>
          </a:xfrm>
          <a:prstGeom prst="rect">
            <a:avLst/>
          </a:prstGeom>
          <a:noFill/>
        </p:spPr>
      </p:pic>
      <p:sp>
        <p:nvSpPr>
          <p:cNvPr id="158742" name="Text Box 22"/>
          <p:cNvSpPr txBox="1">
            <a:spLocks noChangeArrowheads="1"/>
          </p:cNvSpPr>
          <p:nvPr/>
        </p:nvSpPr>
        <p:spPr bwMode="auto">
          <a:xfrm>
            <a:off x="6804025" y="4283075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600" b="1" i="1"/>
              <a:t>D</a:t>
            </a:r>
          </a:p>
        </p:txBody>
      </p:sp>
      <p:sp>
        <p:nvSpPr>
          <p:cNvPr id="158743" name="Text Box 23"/>
          <p:cNvSpPr txBox="1">
            <a:spLocks noChangeArrowheads="1"/>
          </p:cNvSpPr>
          <p:nvPr/>
        </p:nvSpPr>
        <p:spPr bwMode="auto">
          <a:xfrm>
            <a:off x="6959600" y="4716463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600" b="1" i="1"/>
              <a:t>D</a:t>
            </a:r>
          </a:p>
        </p:txBody>
      </p:sp>
      <p:sp>
        <p:nvSpPr>
          <p:cNvPr id="158744" name="Text Box 24"/>
          <p:cNvSpPr txBox="1">
            <a:spLocks noChangeArrowheads="1"/>
          </p:cNvSpPr>
          <p:nvPr/>
        </p:nvSpPr>
        <p:spPr bwMode="auto">
          <a:xfrm>
            <a:off x="9167813" y="4216400"/>
            <a:ext cx="33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600" b="1" i="1"/>
              <a:t>D</a:t>
            </a:r>
          </a:p>
        </p:txBody>
      </p:sp>
      <p:sp>
        <p:nvSpPr>
          <p:cNvPr id="158745" name="Text Box 25"/>
          <p:cNvSpPr txBox="1">
            <a:spLocks noChangeArrowheads="1"/>
          </p:cNvSpPr>
          <p:nvPr/>
        </p:nvSpPr>
        <p:spPr bwMode="auto">
          <a:xfrm>
            <a:off x="5867400" y="4579938"/>
            <a:ext cx="425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400" b="1" i="1">
                <a:latin typeface="Symbol" pitchFamily="18" charset="2"/>
              </a:rPr>
              <a:t>s</a:t>
            </a:r>
            <a:r>
              <a:rPr lang="de-DE" sz="1400" b="1" i="1" baseline="30000">
                <a:latin typeface="Symbol" pitchFamily="18" charset="2"/>
              </a:rPr>
              <a:t>(1)</a:t>
            </a:r>
            <a:endParaRPr lang="de-DE" sz="1400" b="1" i="1"/>
          </a:p>
        </p:txBody>
      </p:sp>
      <p:sp>
        <p:nvSpPr>
          <p:cNvPr id="158746" name="Text Box 26"/>
          <p:cNvSpPr txBox="1">
            <a:spLocks noChangeArrowheads="1"/>
          </p:cNvSpPr>
          <p:nvPr/>
        </p:nvSpPr>
        <p:spPr bwMode="auto">
          <a:xfrm>
            <a:off x="6307138" y="5057775"/>
            <a:ext cx="425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400" b="1" i="1">
                <a:latin typeface="Symbol" pitchFamily="18" charset="2"/>
              </a:rPr>
              <a:t>s</a:t>
            </a:r>
            <a:r>
              <a:rPr lang="de-DE" sz="1400" b="1" i="1" baseline="30000">
                <a:latin typeface="Symbol" pitchFamily="18" charset="2"/>
              </a:rPr>
              <a:t>(2)</a:t>
            </a:r>
            <a:endParaRPr lang="de-DE" sz="1400" b="1" i="1"/>
          </a:p>
        </p:txBody>
      </p:sp>
      <p:sp>
        <p:nvSpPr>
          <p:cNvPr id="158747" name="Text Box 27"/>
          <p:cNvSpPr txBox="1">
            <a:spLocks noChangeArrowheads="1"/>
          </p:cNvSpPr>
          <p:nvPr/>
        </p:nvSpPr>
        <p:spPr bwMode="auto">
          <a:xfrm>
            <a:off x="8453438" y="4851400"/>
            <a:ext cx="306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600" b="1" i="1">
                <a:latin typeface="Symbol" pitchFamily="18" charset="2"/>
              </a:rPr>
              <a:t>s</a:t>
            </a:r>
            <a:endParaRPr lang="de-DE" sz="1600" b="1" i="1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57F8E-0415-448D-AFF3-F5A8EEAFFE6D}" type="slidenum">
              <a:rPr lang="de-DE"/>
              <a:pPr/>
              <a:t>72</a:t>
            </a:fld>
            <a:endParaRPr lang="de-DE"/>
          </a:p>
        </p:txBody>
      </p:sp>
      <p:grpSp>
        <p:nvGrpSpPr>
          <p:cNvPr id="159746" name="Group 2"/>
          <p:cNvGrpSpPr>
            <a:grpSpLocks/>
          </p:cNvGrpSpPr>
          <p:nvPr/>
        </p:nvGrpSpPr>
        <p:grpSpPr bwMode="auto">
          <a:xfrm>
            <a:off x="3124200" y="501650"/>
            <a:ext cx="5030788" cy="3708400"/>
            <a:chOff x="1987" y="316"/>
            <a:chExt cx="3169" cy="2336"/>
          </a:xfrm>
        </p:grpSpPr>
        <p:sp>
          <p:nvSpPr>
            <p:cNvPr id="159747" name="Line 3"/>
            <p:cNvSpPr>
              <a:spLocks noChangeShapeType="1"/>
            </p:cNvSpPr>
            <p:nvPr/>
          </p:nvSpPr>
          <p:spPr bwMode="auto">
            <a:xfrm rot="10800000">
              <a:off x="2090" y="607"/>
              <a:ext cx="2" cy="19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48" name="Line 4"/>
            <p:cNvSpPr>
              <a:spLocks noChangeShapeType="1"/>
            </p:cNvSpPr>
            <p:nvPr/>
          </p:nvSpPr>
          <p:spPr bwMode="auto">
            <a:xfrm rot="16200000">
              <a:off x="3416" y="1213"/>
              <a:ext cx="2" cy="26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49" name="Line 5"/>
            <p:cNvSpPr>
              <a:spLocks noChangeShapeType="1"/>
            </p:cNvSpPr>
            <p:nvPr/>
          </p:nvSpPr>
          <p:spPr bwMode="auto">
            <a:xfrm flipV="1">
              <a:off x="2925" y="1129"/>
              <a:ext cx="443" cy="518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50" name="Line 6"/>
            <p:cNvSpPr>
              <a:spLocks noChangeShapeType="1"/>
            </p:cNvSpPr>
            <p:nvPr/>
          </p:nvSpPr>
          <p:spPr bwMode="auto">
            <a:xfrm flipV="1">
              <a:off x="3368" y="885"/>
              <a:ext cx="101" cy="247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51" name="Line 7"/>
            <p:cNvSpPr>
              <a:spLocks noChangeShapeType="1"/>
            </p:cNvSpPr>
            <p:nvPr/>
          </p:nvSpPr>
          <p:spPr bwMode="auto">
            <a:xfrm flipV="1">
              <a:off x="2092" y="1905"/>
              <a:ext cx="341" cy="639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52" name="Line 8"/>
            <p:cNvSpPr>
              <a:spLocks noChangeShapeType="1"/>
            </p:cNvSpPr>
            <p:nvPr/>
          </p:nvSpPr>
          <p:spPr bwMode="auto">
            <a:xfrm flipV="1">
              <a:off x="2433" y="1658"/>
              <a:ext cx="487" cy="252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159753" name="Object 9"/>
            <p:cNvGraphicFramePr>
              <a:graphicFrameLocks noChangeAspect="1"/>
            </p:cNvGraphicFramePr>
            <p:nvPr/>
          </p:nvGraphicFramePr>
          <p:xfrm>
            <a:off x="4779" y="2422"/>
            <a:ext cx="218" cy="230"/>
          </p:xfrm>
          <a:graphic>
            <a:graphicData uri="http://schemas.openxmlformats.org/presentationml/2006/ole">
              <p:oleObj spid="_x0000_s159753" name="Equation" r:id="rId3" imgW="203040" imgH="215640" progId="Equation.2">
                <p:embed/>
              </p:oleObj>
            </a:graphicData>
          </a:graphic>
        </p:graphicFrame>
        <p:graphicFrame>
          <p:nvGraphicFramePr>
            <p:cNvPr id="159754" name="Object 10"/>
            <p:cNvGraphicFramePr>
              <a:graphicFrameLocks noChangeAspect="1"/>
            </p:cNvGraphicFramePr>
            <p:nvPr/>
          </p:nvGraphicFramePr>
          <p:xfrm>
            <a:off x="1987" y="329"/>
            <a:ext cx="205" cy="245"/>
          </p:xfrm>
          <a:graphic>
            <a:graphicData uri="http://schemas.openxmlformats.org/presentationml/2006/ole">
              <p:oleObj spid="_x0000_s159754" name="Equation" r:id="rId4" imgW="190440" imgH="228600" progId="Equation.2">
                <p:embed/>
              </p:oleObj>
            </a:graphicData>
          </a:graphic>
        </p:graphicFrame>
        <p:sp>
          <p:nvSpPr>
            <p:cNvPr id="159755" name="Line 11"/>
            <p:cNvSpPr>
              <a:spLocks noChangeShapeType="1"/>
            </p:cNvSpPr>
            <p:nvPr/>
          </p:nvSpPr>
          <p:spPr bwMode="auto">
            <a:xfrm rot="-26430502">
              <a:off x="3311" y="1577"/>
              <a:ext cx="236" cy="496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56" name="Line 12"/>
            <p:cNvSpPr>
              <a:spLocks noChangeShapeType="1"/>
            </p:cNvSpPr>
            <p:nvPr/>
          </p:nvSpPr>
          <p:spPr bwMode="auto">
            <a:xfrm rot="-26430502">
              <a:off x="3768" y="1448"/>
              <a:ext cx="263" cy="389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57" name="Line 13"/>
            <p:cNvSpPr>
              <a:spLocks noChangeShapeType="1"/>
            </p:cNvSpPr>
            <p:nvPr/>
          </p:nvSpPr>
          <p:spPr bwMode="auto">
            <a:xfrm rot="-26430502">
              <a:off x="2211" y="2157"/>
              <a:ext cx="327" cy="511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58" name="Line 14"/>
            <p:cNvSpPr>
              <a:spLocks noChangeShapeType="1"/>
            </p:cNvSpPr>
            <p:nvPr/>
          </p:nvSpPr>
          <p:spPr bwMode="auto">
            <a:xfrm rot="-26430502">
              <a:off x="2677" y="1883"/>
              <a:ext cx="453" cy="423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59" name="Line 15"/>
            <p:cNvSpPr>
              <a:spLocks noChangeShapeType="1"/>
            </p:cNvSpPr>
            <p:nvPr/>
          </p:nvSpPr>
          <p:spPr bwMode="auto">
            <a:xfrm>
              <a:off x="2928" y="473"/>
              <a:ext cx="1858" cy="14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60" name="Line 16"/>
            <p:cNvSpPr>
              <a:spLocks noChangeShapeType="1"/>
            </p:cNvSpPr>
            <p:nvPr/>
          </p:nvSpPr>
          <p:spPr bwMode="auto">
            <a:xfrm flipV="1">
              <a:off x="3477" y="519"/>
              <a:ext cx="316" cy="367"/>
            </a:xfrm>
            <a:prstGeom prst="line">
              <a:avLst/>
            </a:prstGeom>
            <a:noFill/>
            <a:ln w="76200" cmpd="tri">
              <a:solidFill>
                <a:srgbClr val="3333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159761" name="Object 17"/>
            <p:cNvGraphicFramePr>
              <a:graphicFrameLocks noChangeAspect="1"/>
            </p:cNvGraphicFramePr>
            <p:nvPr/>
          </p:nvGraphicFramePr>
          <p:xfrm>
            <a:off x="3508" y="316"/>
            <a:ext cx="495" cy="205"/>
          </p:xfrm>
          <a:graphic>
            <a:graphicData uri="http://schemas.openxmlformats.org/presentationml/2006/ole">
              <p:oleObj spid="_x0000_s159761" name="Equation" r:id="rId5" imgW="457200" imgH="190440" progId="Equation.2">
                <p:embed/>
              </p:oleObj>
            </a:graphicData>
          </a:graphic>
        </p:graphicFrame>
        <p:graphicFrame>
          <p:nvGraphicFramePr>
            <p:cNvPr id="159762" name="Object 18"/>
            <p:cNvGraphicFramePr>
              <a:graphicFrameLocks noChangeAspect="1"/>
            </p:cNvGraphicFramePr>
            <p:nvPr/>
          </p:nvGraphicFramePr>
          <p:xfrm>
            <a:off x="2301" y="861"/>
            <a:ext cx="831" cy="473"/>
          </p:xfrm>
          <a:graphic>
            <a:graphicData uri="http://schemas.openxmlformats.org/presentationml/2006/ole">
              <p:oleObj spid="_x0000_s159762" name="Equation" r:id="rId6" imgW="736560" imgH="431640" progId="Equation.3">
                <p:embed/>
              </p:oleObj>
            </a:graphicData>
          </a:graphic>
        </p:graphicFrame>
        <p:sp>
          <p:nvSpPr>
            <p:cNvPr id="159763" name="Line 19"/>
            <p:cNvSpPr>
              <a:spLocks noChangeShapeType="1"/>
            </p:cNvSpPr>
            <p:nvPr/>
          </p:nvSpPr>
          <p:spPr bwMode="auto">
            <a:xfrm flipV="1">
              <a:off x="4117" y="1229"/>
              <a:ext cx="497" cy="315"/>
            </a:xfrm>
            <a:prstGeom prst="line">
              <a:avLst/>
            </a:prstGeom>
            <a:noFill/>
            <a:ln w="76200" cmpd="tri">
              <a:solidFill>
                <a:srgbClr val="3333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159764" name="Object 20"/>
            <p:cNvGraphicFramePr>
              <a:graphicFrameLocks noChangeAspect="1"/>
            </p:cNvGraphicFramePr>
            <p:nvPr/>
          </p:nvGraphicFramePr>
          <p:xfrm>
            <a:off x="4661" y="1094"/>
            <a:ext cx="495" cy="205"/>
          </p:xfrm>
          <a:graphic>
            <a:graphicData uri="http://schemas.openxmlformats.org/presentationml/2006/ole">
              <p:oleObj spid="_x0000_s159764" name="Equation" r:id="rId7" imgW="457200" imgH="190440" progId="Equation.2">
                <p:embed/>
              </p:oleObj>
            </a:graphicData>
          </a:graphic>
        </p:graphicFrame>
        <p:sp>
          <p:nvSpPr>
            <p:cNvPr id="159765" name="Line 21"/>
            <p:cNvSpPr>
              <a:spLocks noChangeShapeType="1"/>
            </p:cNvSpPr>
            <p:nvPr/>
          </p:nvSpPr>
          <p:spPr bwMode="auto">
            <a:xfrm>
              <a:off x="3395" y="515"/>
              <a:ext cx="1349" cy="19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66" name="Arc 22"/>
            <p:cNvSpPr>
              <a:spLocks/>
            </p:cNvSpPr>
            <p:nvPr/>
          </p:nvSpPr>
          <p:spPr bwMode="auto">
            <a:xfrm rot="5028441" flipH="1">
              <a:off x="3427" y="756"/>
              <a:ext cx="92" cy="137"/>
            </a:xfrm>
            <a:custGeom>
              <a:avLst/>
              <a:gdLst>
                <a:gd name="G0" fmla="+- 0 0 0"/>
                <a:gd name="G1" fmla="+- 15108 0 0"/>
                <a:gd name="G2" fmla="+- 21600 0 0"/>
                <a:gd name="T0" fmla="*/ 15437 w 21600"/>
                <a:gd name="T1" fmla="*/ 0 h 32988"/>
                <a:gd name="T2" fmla="*/ 12118 w 21600"/>
                <a:gd name="T3" fmla="*/ 32988 h 32988"/>
                <a:gd name="T4" fmla="*/ 0 w 21600"/>
                <a:gd name="T5" fmla="*/ 15108 h 32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2988" fill="none" extrusionOk="0">
                  <a:moveTo>
                    <a:pt x="15437" y="-1"/>
                  </a:moveTo>
                  <a:cubicBezTo>
                    <a:pt x="19387" y="4036"/>
                    <a:pt x="21600" y="9459"/>
                    <a:pt x="21600" y="15108"/>
                  </a:cubicBezTo>
                  <a:cubicBezTo>
                    <a:pt x="21600" y="22271"/>
                    <a:pt x="18048" y="28969"/>
                    <a:pt x="12118" y="32988"/>
                  </a:cubicBezTo>
                </a:path>
                <a:path w="21600" h="32988" stroke="0" extrusionOk="0">
                  <a:moveTo>
                    <a:pt x="15437" y="-1"/>
                  </a:moveTo>
                  <a:cubicBezTo>
                    <a:pt x="19387" y="4036"/>
                    <a:pt x="21600" y="9459"/>
                    <a:pt x="21600" y="15108"/>
                  </a:cubicBezTo>
                  <a:cubicBezTo>
                    <a:pt x="21600" y="22271"/>
                    <a:pt x="18048" y="28969"/>
                    <a:pt x="12118" y="32988"/>
                  </a:cubicBezTo>
                  <a:lnTo>
                    <a:pt x="0" y="1510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67" name="Text Box 23"/>
            <p:cNvSpPr txBox="1">
              <a:spLocks noChangeArrowheads="1"/>
            </p:cNvSpPr>
            <p:nvPr/>
          </p:nvSpPr>
          <p:spPr bwMode="auto">
            <a:xfrm rot="5028441" flipH="1">
              <a:off x="3440" y="664"/>
              <a:ext cx="1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/>
                <a:t>.</a:t>
              </a:r>
            </a:p>
          </p:txBody>
        </p:sp>
        <p:sp>
          <p:nvSpPr>
            <p:cNvPr id="159768" name="Arc 24"/>
            <p:cNvSpPr>
              <a:spLocks/>
            </p:cNvSpPr>
            <p:nvPr/>
          </p:nvSpPr>
          <p:spPr bwMode="auto">
            <a:xfrm rot="371559">
              <a:off x="4129" y="1507"/>
              <a:ext cx="97" cy="129"/>
            </a:xfrm>
            <a:custGeom>
              <a:avLst/>
              <a:gdLst>
                <a:gd name="G0" fmla="+- 0 0 0"/>
                <a:gd name="G1" fmla="+- 15108 0 0"/>
                <a:gd name="G2" fmla="+- 21600 0 0"/>
                <a:gd name="T0" fmla="*/ 15437 w 21600"/>
                <a:gd name="T1" fmla="*/ 0 h 32988"/>
                <a:gd name="T2" fmla="*/ 12118 w 21600"/>
                <a:gd name="T3" fmla="*/ 32988 h 32988"/>
                <a:gd name="T4" fmla="*/ 0 w 21600"/>
                <a:gd name="T5" fmla="*/ 15108 h 32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2988" fill="none" extrusionOk="0">
                  <a:moveTo>
                    <a:pt x="15437" y="-1"/>
                  </a:moveTo>
                  <a:cubicBezTo>
                    <a:pt x="19387" y="4036"/>
                    <a:pt x="21600" y="9459"/>
                    <a:pt x="21600" y="15108"/>
                  </a:cubicBezTo>
                  <a:cubicBezTo>
                    <a:pt x="21600" y="22271"/>
                    <a:pt x="18048" y="28969"/>
                    <a:pt x="12118" y="32988"/>
                  </a:cubicBezTo>
                </a:path>
                <a:path w="21600" h="32988" stroke="0" extrusionOk="0">
                  <a:moveTo>
                    <a:pt x="15437" y="-1"/>
                  </a:moveTo>
                  <a:cubicBezTo>
                    <a:pt x="19387" y="4036"/>
                    <a:pt x="21600" y="9459"/>
                    <a:pt x="21600" y="15108"/>
                  </a:cubicBezTo>
                  <a:cubicBezTo>
                    <a:pt x="21600" y="22271"/>
                    <a:pt x="18048" y="28969"/>
                    <a:pt x="12118" y="32988"/>
                  </a:cubicBezTo>
                  <a:lnTo>
                    <a:pt x="0" y="1510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69" name="Text Box 25"/>
            <p:cNvSpPr txBox="1">
              <a:spLocks noChangeArrowheads="1"/>
            </p:cNvSpPr>
            <p:nvPr/>
          </p:nvSpPr>
          <p:spPr bwMode="auto">
            <a:xfrm rot="371559">
              <a:off x="4108" y="1373"/>
              <a:ext cx="1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/>
                <a:t>.</a:t>
              </a:r>
            </a:p>
          </p:txBody>
        </p:sp>
        <p:sp>
          <p:nvSpPr>
            <p:cNvPr id="159770" name="Line 26"/>
            <p:cNvSpPr>
              <a:spLocks noChangeShapeType="1"/>
            </p:cNvSpPr>
            <p:nvPr/>
          </p:nvSpPr>
          <p:spPr bwMode="auto">
            <a:xfrm>
              <a:off x="2936" y="495"/>
              <a:ext cx="921" cy="703"/>
            </a:xfrm>
            <a:prstGeom prst="line">
              <a:avLst/>
            </a:prstGeom>
            <a:noFill/>
            <a:ln w="38100" cmpd="dbl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9771" name="Line 27"/>
            <p:cNvSpPr>
              <a:spLocks noChangeShapeType="1"/>
            </p:cNvSpPr>
            <p:nvPr/>
          </p:nvSpPr>
          <p:spPr bwMode="auto">
            <a:xfrm>
              <a:off x="3844" y="1177"/>
              <a:ext cx="883" cy="1255"/>
            </a:xfrm>
            <a:prstGeom prst="line">
              <a:avLst/>
            </a:prstGeom>
            <a:noFill/>
            <a:ln w="38100" cmpd="dbl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159772" name="Object 28"/>
            <p:cNvGraphicFramePr>
              <a:graphicFrameLocks noChangeAspect="1"/>
            </p:cNvGraphicFramePr>
            <p:nvPr/>
          </p:nvGraphicFramePr>
          <p:xfrm>
            <a:off x="3201" y="1873"/>
            <a:ext cx="854" cy="486"/>
          </p:xfrm>
          <a:graphic>
            <a:graphicData uri="http://schemas.openxmlformats.org/presentationml/2006/ole">
              <p:oleObj spid="_x0000_s159772" name="Equation" r:id="rId8" imgW="736560" imgH="431640" progId="Equation.3">
                <p:embed/>
              </p:oleObj>
            </a:graphicData>
          </a:graphic>
        </p:graphicFrame>
      </p:grpSp>
      <p:graphicFrame>
        <p:nvGraphicFramePr>
          <p:cNvPr id="159773" name="Object 29"/>
          <p:cNvGraphicFramePr>
            <a:graphicFrameLocks noChangeAspect="1"/>
          </p:cNvGraphicFramePr>
          <p:nvPr/>
        </p:nvGraphicFramePr>
        <p:xfrm>
          <a:off x="0" y="4668838"/>
          <a:ext cx="10415588" cy="906462"/>
        </p:xfrm>
        <a:graphic>
          <a:graphicData uri="http://schemas.openxmlformats.org/presentationml/2006/ole">
            <p:oleObj spid="_x0000_s159773" name="Equation" r:id="rId9" imgW="4965480" imgH="457200" progId="Equation.3">
              <p:embed/>
            </p:oleObj>
          </a:graphicData>
        </a:graphic>
      </p:graphicFrame>
      <p:sp>
        <p:nvSpPr>
          <p:cNvPr id="159775" name="AutoShape 31"/>
          <p:cNvSpPr>
            <a:spLocks noChangeArrowheads="1"/>
          </p:cNvSpPr>
          <p:nvPr/>
        </p:nvSpPr>
        <p:spPr bwMode="auto">
          <a:xfrm rot="23818440">
            <a:off x="614363" y="301625"/>
            <a:ext cx="500062" cy="414338"/>
          </a:xfrm>
          <a:prstGeom prst="rightArrow">
            <a:avLst>
              <a:gd name="adj1" fmla="val 50000"/>
              <a:gd name="adj2" fmla="val 30172"/>
            </a:avLst>
          </a:prstGeom>
          <a:noFill/>
          <a:ln w="1905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9776" name="Rectangle 32"/>
          <p:cNvSpPr>
            <a:spLocks noChangeArrowheads="1"/>
          </p:cNvSpPr>
          <p:nvPr/>
        </p:nvSpPr>
        <p:spPr bwMode="auto">
          <a:xfrm>
            <a:off x="1606550" y="5743575"/>
            <a:ext cx="1109663" cy="3095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de-DE" sz="1600" b="1">
                <a:solidFill>
                  <a:srgbClr val="000066"/>
                </a:solidFill>
              </a:rPr>
              <a:t>Kinematik</a:t>
            </a:r>
          </a:p>
        </p:txBody>
      </p:sp>
      <p:sp>
        <p:nvSpPr>
          <p:cNvPr id="159777" name="Rectangle 33"/>
          <p:cNvSpPr>
            <a:spLocks noChangeArrowheads="1"/>
          </p:cNvSpPr>
          <p:nvPr/>
        </p:nvSpPr>
        <p:spPr bwMode="auto">
          <a:xfrm>
            <a:off x="4543425" y="5732463"/>
            <a:ext cx="838200" cy="309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lnSpc>
                <a:spcPct val="90000"/>
              </a:lnSpc>
            </a:pPr>
            <a:r>
              <a:rPr lang="de-DE" sz="1600" b="1">
                <a:solidFill>
                  <a:srgbClr val="790015"/>
                </a:solidFill>
              </a:rPr>
              <a:t>Kinetik</a:t>
            </a:r>
          </a:p>
        </p:txBody>
      </p:sp>
      <p:sp>
        <p:nvSpPr>
          <p:cNvPr id="159778" name="Rectangle 34"/>
          <p:cNvSpPr>
            <a:spLocks noChangeArrowheads="1"/>
          </p:cNvSpPr>
          <p:nvPr/>
        </p:nvSpPr>
        <p:spPr bwMode="auto">
          <a:xfrm>
            <a:off x="1417638" y="4754563"/>
            <a:ext cx="1566862" cy="674687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9779" name="Rectangle 35"/>
          <p:cNvSpPr>
            <a:spLocks noChangeArrowheads="1"/>
          </p:cNvSpPr>
          <p:nvPr/>
        </p:nvSpPr>
        <p:spPr bwMode="auto">
          <a:xfrm>
            <a:off x="3038475" y="4756150"/>
            <a:ext cx="4137025" cy="671513"/>
          </a:xfrm>
          <a:prstGeom prst="rect">
            <a:avLst/>
          </a:prstGeom>
          <a:noFill/>
          <a:ln w="127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9780" name="AutoShape 36"/>
          <p:cNvSpPr>
            <a:spLocks noChangeArrowheads="1"/>
          </p:cNvSpPr>
          <p:nvPr/>
        </p:nvSpPr>
        <p:spPr bwMode="auto">
          <a:xfrm rot="3277677">
            <a:off x="8498681" y="5466557"/>
            <a:ext cx="392113" cy="349250"/>
          </a:xfrm>
          <a:prstGeom prst="rightArrow">
            <a:avLst>
              <a:gd name="adj1" fmla="val 50000"/>
              <a:gd name="adj2" fmla="val 28068"/>
            </a:avLst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9781" name="AutoShape 37"/>
          <p:cNvSpPr>
            <a:spLocks noChangeArrowheads="1"/>
          </p:cNvSpPr>
          <p:nvPr/>
        </p:nvSpPr>
        <p:spPr bwMode="auto">
          <a:xfrm rot="3277677">
            <a:off x="9357520" y="5450681"/>
            <a:ext cx="379412" cy="352425"/>
          </a:xfrm>
          <a:prstGeom prst="rightArrow">
            <a:avLst>
              <a:gd name="adj1" fmla="val 50000"/>
              <a:gd name="adj2" fmla="val 26914"/>
            </a:avLst>
          </a:prstGeom>
          <a:noFill/>
          <a:ln w="19050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9782" name="Rectangle 38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Plastische Anisotropie, metallphysikalisch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159783" name="Text Box 39"/>
          <p:cNvSpPr txBox="1">
            <a:spLocks noChangeArrowheads="1"/>
          </p:cNvSpPr>
          <p:nvPr/>
        </p:nvSpPr>
        <p:spPr bwMode="auto">
          <a:xfrm>
            <a:off x="53975" y="1093788"/>
            <a:ext cx="283845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762000" eaLnBrk="0" hangingPunct="0">
              <a:lnSpc>
                <a:spcPct val="90000"/>
              </a:lnSpc>
            </a:pPr>
            <a:r>
              <a:rPr lang="de-DE" sz="1800"/>
              <a:t>Viele Körner, viele Systeme: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6DCD0-B46A-49A7-8B6A-19F5C717524E}" type="slidenum">
              <a:rPr lang="de-DE"/>
              <a:pPr/>
              <a:t>73</a:t>
            </a:fld>
            <a:endParaRPr lang="de-DE"/>
          </a:p>
        </p:txBody>
      </p:sp>
      <p:grpSp>
        <p:nvGrpSpPr>
          <p:cNvPr id="267266" name="Group 2"/>
          <p:cNvGrpSpPr>
            <a:grpSpLocks/>
          </p:cNvGrpSpPr>
          <p:nvPr/>
        </p:nvGrpSpPr>
        <p:grpSpPr bwMode="auto">
          <a:xfrm>
            <a:off x="701675" y="-33338"/>
            <a:ext cx="9188450" cy="6445251"/>
            <a:chOff x="184" y="-20"/>
            <a:chExt cx="5145" cy="3908"/>
          </a:xfrm>
        </p:grpSpPr>
        <p:grpSp>
          <p:nvGrpSpPr>
            <p:cNvPr id="267267" name="Group 3"/>
            <p:cNvGrpSpPr>
              <a:grpSpLocks/>
            </p:cNvGrpSpPr>
            <p:nvPr/>
          </p:nvGrpSpPr>
          <p:grpSpPr bwMode="auto">
            <a:xfrm>
              <a:off x="184" y="-9"/>
              <a:ext cx="5145" cy="3897"/>
              <a:chOff x="184" y="-9"/>
              <a:chExt cx="5145" cy="3897"/>
            </a:xfrm>
          </p:grpSpPr>
          <p:pic>
            <p:nvPicPr>
              <p:cNvPr id="2672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555"/>
              <a:stretch>
                <a:fillRect/>
              </a:stretch>
            </p:blipFill>
            <p:spPr bwMode="auto">
              <a:xfrm>
                <a:off x="184" y="161"/>
                <a:ext cx="3281" cy="3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7269" name="Line 5"/>
              <p:cNvSpPr>
                <a:spLocks noChangeShapeType="1"/>
              </p:cNvSpPr>
              <p:nvPr/>
            </p:nvSpPr>
            <p:spPr bwMode="auto">
              <a:xfrm flipV="1">
                <a:off x="2496" y="883"/>
                <a:ext cx="824" cy="3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7270" name="Line 6"/>
              <p:cNvSpPr>
                <a:spLocks noChangeShapeType="1"/>
              </p:cNvSpPr>
              <p:nvPr/>
            </p:nvSpPr>
            <p:spPr bwMode="auto">
              <a:xfrm>
                <a:off x="2162" y="1987"/>
                <a:ext cx="1331" cy="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7271" name="Line 7"/>
              <p:cNvSpPr>
                <a:spLocks noChangeShapeType="1"/>
              </p:cNvSpPr>
              <p:nvPr/>
            </p:nvSpPr>
            <p:spPr bwMode="auto">
              <a:xfrm>
                <a:off x="1839" y="2502"/>
                <a:ext cx="1525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pic>
            <p:nvPicPr>
              <p:cNvPr id="267272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-1947"/>
              <a:stretch>
                <a:fillRect/>
              </a:stretch>
            </p:blipFill>
            <p:spPr bwMode="auto">
              <a:xfrm>
                <a:off x="3549" y="-3"/>
                <a:ext cx="1576" cy="1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7273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40" y="2554"/>
                <a:ext cx="1585" cy="1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67274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68" y="1298"/>
                <a:ext cx="1561" cy="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267275" name="Group 11"/>
              <p:cNvGrpSpPr>
                <a:grpSpLocks/>
              </p:cNvGrpSpPr>
              <p:nvPr/>
            </p:nvGrpSpPr>
            <p:grpSpPr bwMode="auto">
              <a:xfrm>
                <a:off x="3387" y="2543"/>
                <a:ext cx="1234" cy="1345"/>
                <a:chOff x="165" y="978"/>
                <a:chExt cx="1234" cy="1345"/>
              </a:xfrm>
            </p:grpSpPr>
            <p:grpSp>
              <p:nvGrpSpPr>
                <p:cNvPr id="267276" name="Group 12"/>
                <p:cNvGrpSpPr>
                  <a:grpSpLocks/>
                </p:cNvGrpSpPr>
                <p:nvPr/>
              </p:nvGrpSpPr>
              <p:grpSpPr bwMode="auto">
                <a:xfrm>
                  <a:off x="258" y="1744"/>
                  <a:ext cx="432" cy="480"/>
                  <a:chOff x="282" y="1732"/>
                  <a:chExt cx="432" cy="480"/>
                </a:xfrm>
              </p:grpSpPr>
              <p:sp>
                <p:nvSpPr>
                  <p:cNvPr id="267277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282" y="1732"/>
                    <a:ext cx="0" cy="4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7278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282" y="2212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67279" name="Text Box 1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146" y="1289"/>
                  <a:ext cx="787" cy="1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9487" tIns="49743" rIns="99487" bIns="49743">
                  <a:spAutoFit/>
                </a:bodyPr>
                <a:lstStyle/>
                <a:p>
                  <a:pPr defTabSz="995363"/>
                  <a:r>
                    <a:rPr lang="de-DE" sz="1300"/>
                    <a:t>normal direction</a:t>
                  </a:r>
                </a:p>
              </p:txBody>
            </p:sp>
            <p:sp>
              <p:nvSpPr>
                <p:cNvPr id="26728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87" y="2143"/>
                  <a:ext cx="712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9487" tIns="49743" rIns="99487" bIns="49743">
                  <a:spAutoFit/>
                </a:bodyPr>
                <a:lstStyle/>
                <a:p>
                  <a:pPr defTabSz="995363"/>
                  <a:r>
                    <a:rPr lang="de-DE" sz="1300"/>
                    <a:t>rolling direction</a:t>
                  </a:r>
                </a:p>
              </p:txBody>
            </p:sp>
          </p:grpSp>
          <p:grpSp>
            <p:nvGrpSpPr>
              <p:cNvPr id="267281" name="Group 17"/>
              <p:cNvGrpSpPr>
                <a:grpSpLocks/>
              </p:cNvGrpSpPr>
              <p:nvPr/>
            </p:nvGrpSpPr>
            <p:grpSpPr bwMode="auto">
              <a:xfrm>
                <a:off x="3622" y="1257"/>
                <a:ext cx="1234" cy="1345"/>
                <a:chOff x="165" y="978"/>
                <a:chExt cx="1234" cy="1345"/>
              </a:xfrm>
            </p:grpSpPr>
            <p:grpSp>
              <p:nvGrpSpPr>
                <p:cNvPr id="267282" name="Group 18"/>
                <p:cNvGrpSpPr>
                  <a:grpSpLocks/>
                </p:cNvGrpSpPr>
                <p:nvPr/>
              </p:nvGrpSpPr>
              <p:grpSpPr bwMode="auto">
                <a:xfrm>
                  <a:off x="258" y="1744"/>
                  <a:ext cx="432" cy="480"/>
                  <a:chOff x="282" y="1732"/>
                  <a:chExt cx="432" cy="480"/>
                </a:xfrm>
              </p:grpSpPr>
              <p:sp>
                <p:nvSpPr>
                  <p:cNvPr id="267283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82" y="1732"/>
                    <a:ext cx="0" cy="4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728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82" y="2212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67285" name="Text Box 2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145" y="1288"/>
                  <a:ext cx="787" cy="1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9487" tIns="49743" rIns="99487" bIns="49743">
                  <a:spAutoFit/>
                </a:bodyPr>
                <a:lstStyle/>
                <a:p>
                  <a:pPr defTabSz="995363"/>
                  <a:r>
                    <a:rPr lang="de-DE" sz="1300"/>
                    <a:t>normal direction</a:t>
                  </a:r>
                </a:p>
              </p:txBody>
            </p:sp>
            <p:sp>
              <p:nvSpPr>
                <p:cNvPr id="26728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88" y="2143"/>
                  <a:ext cx="711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9487" tIns="49743" rIns="99487" bIns="49743">
                  <a:spAutoFit/>
                </a:bodyPr>
                <a:lstStyle/>
                <a:p>
                  <a:pPr defTabSz="995363"/>
                  <a:r>
                    <a:rPr lang="de-DE" sz="1300"/>
                    <a:t>rolling direction</a:t>
                  </a:r>
                </a:p>
              </p:txBody>
            </p:sp>
          </p:grpSp>
          <p:grpSp>
            <p:nvGrpSpPr>
              <p:cNvPr id="267287" name="Group 23"/>
              <p:cNvGrpSpPr>
                <a:grpSpLocks/>
              </p:cNvGrpSpPr>
              <p:nvPr/>
            </p:nvGrpSpPr>
            <p:grpSpPr bwMode="auto">
              <a:xfrm>
                <a:off x="3399" y="-9"/>
                <a:ext cx="1234" cy="1344"/>
                <a:chOff x="165" y="979"/>
                <a:chExt cx="1234" cy="1344"/>
              </a:xfrm>
            </p:grpSpPr>
            <p:grpSp>
              <p:nvGrpSpPr>
                <p:cNvPr id="267288" name="Group 24"/>
                <p:cNvGrpSpPr>
                  <a:grpSpLocks/>
                </p:cNvGrpSpPr>
                <p:nvPr/>
              </p:nvGrpSpPr>
              <p:grpSpPr bwMode="auto">
                <a:xfrm>
                  <a:off x="258" y="1744"/>
                  <a:ext cx="432" cy="480"/>
                  <a:chOff x="282" y="1732"/>
                  <a:chExt cx="432" cy="480"/>
                </a:xfrm>
              </p:grpSpPr>
              <p:sp>
                <p:nvSpPr>
                  <p:cNvPr id="267289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82" y="1732"/>
                    <a:ext cx="0" cy="4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7290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82" y="2212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267291" name="Text Box 2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145" y="1289"/>
                  <a:ext cx="786" cy="1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9487" tIns="49743" rIns="99487" bIns="49743">
                  <a:spAutoFit/>
                </a:bodyPr>
                <a:lstStyle/>
                <a:p>
                  <a:pPr defTabSz="995363"/>
                  <a:r>
                    <a:rPr lang="de-DE" sz="1300"/>
                    <a:t>normal direction</a:t>
                  </a:r>
                </a:p>
              </p:txBody>
            </p:sp>
            <p:sp>
              <p:nvSpPr>
                <p:cNvPr id="26729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88" y="2143"/>
                  <a:ext cx="711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9487" tIns="49743" rIns="99487" bIns="49743">
                  <a:spAutoFit/>
                </a:bodyPr>
                <a:lstStyle/>
                <a:p>
                  <a:pPr defTabSz="995363"/>
                  <a:r>
                    <a:rPr lang="de-DE" sz="1300"/>
                    <a:t>rolling direction</a:t>
                  </a:r>
                </a:p>
              </p:txBody>
            </p:sp>
          </p:grpSp>
        </p:grpSp>
        <p:sp>
          <p:nvSpPr>
            <p:cNvPr id="267293" name="Text Box 29"/>
            <p:cNvSpPr txBox="1">
              <a:spLocks noChangeArrowheads="1"/>
            </p:cNvSpPr>
            <p:nvPr/>
          </p:nvSpPr>
          <p:spPr bwMode="auto">
            <a:xfrm>
              <a:off x="3629" y="-20"/>
              <a:ext cx="39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300" b="1">
                  <a:solidFill>
                    <a:schemeClr val="bg1"/>
                  </a:solidFill>
                </a:rPr>
                <a:t>texture</a:t>
              </a:r>
            </a:p>
          </p:txBody>
        </p:sp>
        <p:sp>
          <p:nvSpPr>
            <p:cNvPr id="267294" name="Text Box 30"/>
            <p:cNvSpPr txBox="1">
              <a:spLocks noChangeArrowheads="1"/>
            </p:cNvSpPr>
            <p:nvPr/>
          </p:nvSpPr>
          <p:spPr bwMode="auto">
            <a:xfrm>
              <a:off x="3612" y="583"/>
              <a:ext cx="844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300" b="1">
                  <a:solidFill>
                    <a:schemeClr val="bg1"/>
                  </a:solidFill>
                </a:rPr>
                <a:t>dislocation density</a:t>
              </a:r>
            </a:p>
          </p:txBody>
        </p:sp>
        <p:sp>
          <p:nvSpPr>
            <p:cNvPr id="267295" name="Text Box 31"/>
            <p:cNvSpPr txBox="1">
              <a:spLocks noChangeArrowheads="1"/>
            </p:cNvSpPr>
            <p:nvPr/>
          </p:nvSpPr>
          <p:spPr bwMode="auto">
            <a:xfrm>
              <a:off x="3838" y="1259"/>
              <a:ext cx="39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300" b="1">
                  <a:solidFill>
                    <a:schemeClr val="bg1"/>
                  </a:solidFill>
                </a:rPr>
                <a:t>texture</a:t>
              </a:r>
            </a:p>
          </p:txBody>
        </p:sp>
        <p:sp>
          <p:nvSpPr>
            <p:cNvPr id="267296" name="Text Box 32"/>
            <p:cNvSpPr txBox="1">
              <a:spLocks noChangeArrowheads="1"/>
            </p:cNvSpPr>
            <p:nvPr/>
          </p:nvSpPr>
          <p:spPr bwMode="auto">
            <a:xfrm>
              <a:off x="3821" y="1862"/>
              <a:ext cx="84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300" b="1">
                  <a:solidFill>
                    <a:schemeClr val="bg1"/>
                  </a:solidFill>
                </a:rPr>
                <a:t>dislocation density</a:t>
              </a:r>
            </a:p>
          </p:txBody>
        </p:sp>
        <p:sp>
          <p:nvSpPr>
            <p:cNvPr id="267297" name="Text Box 33"/>
            <p:cNvSpPr txBox="1">
              <a:spLocks noChangeArrowheads="1"/>
            </p:cNvSpPr>
            <p:nvPr/>
          </p:nvSpPr>
          <p:spPr bwMode="auto">
            <a:xfrm>
              <a:off x="3618" y="2521"/>
              <a:ext cx="39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300" b="1">
                  <a:solidFill>
                    <a:schemeClr val="bg1"/>
                  </a:solidFill>
                </a:rPr>
                <a:t>texture</a:t>
              </a:r>
            </a:p>
          </p:txBody>
        </p:sp>
        <p:sp>
          <p:nvSpPr>
            <p:cNvPr id="267298" name="Text Box 34"/>
            <p:cNvSpPr txBox="1">
              <a:spLocks noChangeArrowheads="1"/>
            </p:cNvSpPr>
            <p:nvPr/>
          </p:nvSpPr>
          <p:spPr bwMode="auto">
            <a:xfrm>
              <a:off x="3601" y="3124"/>
              <a:ext cx="844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9487" tIns="49743" rIns="99487" bIns="49743">
              <a:spAutoFit/>
            </a:bodyPr>
            <a:lstStyle/>
            <a:p>
              <a:pPr defTabSz="995363"/>
              <a:r>
                <a:rPr lang="de-DE" sz="1300" b="1">
                  <a:solidFill>
                    <a:schemeClr val="bg1"/>
                  </a:solidFill>
                </a:rPr>
                <a:t>dislocation density</a:t>
              </a:r>
            </a:p>
          </p:txBody>
        </p:sp>
      </p:grpSp>
      <p:sp>
        <p:nvSpPr>
          <p:cNvPr id="267300" name="Rectangle 36"/>
          <p:cNvSpPr>
            <a:spLocks noChangeArrowheads="1"/>
          </p:cNvSpPr>
          <p:nvPr/>
        </p:nvSpPr>
        <p:spPr bwMode="auto">
          <a:xfrm>
            <a:off x="17970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Plastische Anisotropie, metallphysikalisch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16864-D808-4B85-B137-B172FCB63E11}" type="slidenum">
              <a:rPr lang="de-DE"/>
              <a:pPr/>
              <a:t>74</a:t>
            </a:fld>
            <a:endParaRPr lang="de-DE"/>
          </a:p>
        </p:txBody>
      </p:sp>
      <p:pic>
        <p:nvPicPr>
          <p:cNvPr id="87042" name="Picture 2" descr="figure12"/>
          <p:cNvPicPr>
            <a:picLocks noChangeAspect="1" noChangeArrowheads="1"/>
          </p:cNvPicPr>
          <p:nvPr/>
        </p:nvPicPr>
        <p:blipFill>
          <a:blip r:embed="rId2" cstate="print"/>
          <a:srcRect l="3529" t="4565" r="4602" b="3502"/>
          <a:stretch>
            <a:fillRect/>
          </a:stretch>
        </p:blipFill>
        <p:spPr bwMode="auto">
          <a:xfrm>
            <a:off x="125413" y="1731963"/>
            <a:ext cx="3263900" cy="3292475"/>
          </a:xfrm>
          <a:prstGeom prst="rect">
            <a:avLst/>
          </a:prstGeom>
          <a:noFill/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87007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R-Wert, Theorie und Experiment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 b="861"/>
          <a:stretch>
            <a:fillRect/>
          </a:stretch>
        </p:blipFill>
        <p:spPr bwMode="auto">
          <a:xfrm>
            <a:off x="3540125" y="576263"/>
            <a:ext cx="66802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7C868-B94F-4493-BF1E-904EEE83390E}" type="slidenum">
              <a:rPr lang="de-DE"/>
              <a:pPr/>
              <a:t>75</a:t>
            </a:fld>
            <a:endParaRPr lang="de-DE"/>
          </a:p>
        </p:txBody>
      </p:sp>
      <p:pic>
        <p:nvPicPr>
          <p:cNvPr id="268290" name="Picture 2" descr="legend"/>
          <p:cNvPicPr>
            <a:picLocks noChangeAspect="1" noChangeArrowheads="1"/>
          </p:cNvPicPr>
          <p:nvPr/>
        </p:nvPicPr>
        <p:blipFill>
          <a:blip r:embed="rId3" cstate="print"/>
          <a:srcRect t="33444" r="37303" b="17084"/>
          <a:stretch>
            <a:fillRect/>
          </a:stretch>
        </p:blipFill>
        <p:spPr bwMode="auto">
          <a:xfrm>
            <a:off x="5872163" y="4727575"/>
            <a:ext cx="1698625" cy="1398588"/>
          </a:xfrm>
          <a:prstGeom prst="rect">
            <a:avLst/>
          </a:prstGeom>
          <a:noFill/>
        </p:spPr>
      </p:pic>
      <p:grpSp>
        <p:nvGrpSpPr>
          <p:cNvPr id="268291" name="Group 3"/>
          <p:cNvGrpSpPr>
            <a:grpSpLocks/>
          </p:cNvGrpSpPr>
          <p:nvPr/>
        </p:nvGrpSpPr>
        <p:grpSpPr bwMode="auto">
          <a:xfrm>
            <a:off x="1119188" y="346075"/>
            <a:ext cx="5675312" cy="5487988"/>
            <a:chOff x="357" y="402"/>
            <a:chExt cx="3177" cy="3328"/>
          </a:xfrm>
        </p:grpSpPr>
        <p:sp>
          <p:nvSpPr>
            <p:cNvPr id="268292" name="Line 4"/>
            <p:cNvSpPr>
              <a:spLocks noChangeShapeType="1"/>
            </p:cNvSpPr>
            <p:nvPr/>
          </p:nvSpPr>
          <p:spPr bwMode="auto">
            <a:xfrm flipV="1">
              <a:off x="1242" y="870"/>
              <a:ext cx="1436" cy="6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8293" name="Line 5"/>
            <p:cNvSpPr>
              <a:spLocks noChangeShapeType="1"/>
            </p:cNvSpPr>
            <p:nvPr/>
          </p:nvSpPr>
          <p:spPr bwMode="auto">
            <a:xfrm>
              <a:off x="1224" y="1612"/>
              <a:ext cx="1511" cy="5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68294" name="Group 6"/>
            <p:cNvGrpSpPr>
              <a:grpSpLocks/>
            </p:cNvGrpSpPr>
            <p:nvPr/>
          </p:nvGrpSpPr>
          <p:grpSpPr bwMode="auto">
            <a:xfrm rot="5400000">
              <a:off x="242" y="517"/>
              <a:ext cx="1301" cy="1072"/>
              <a:chOff x="1764" y="947"/>
              <a:chExt cx="1420" cy="1062"/>
            </a:xfrm>
          </p:grpSpPr>
          <p:sp>
            <p:nvSpPr>
              <p:cNvPr id="268295" name="Freeform 7"/>
              <p:cNvSpPr>
                <a:spLocks/>
              </p:cNvSpPr>
              <p:nvPr/>
            </p:nvSpPr>
            <p:spPr bwMode="auto">
              <a:xfrm>
                <a:off x="1864" y="1102"/>
                <a:ext cx="1155" cy="761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125" y="181"/>
                  </a:cxn>
                  <a:cxn ang="0">
                    <a:pos x="51" y="491"/>
                  </a:cxn>
                  <a:cxn ang="0">
                    <a:pos x="275" y="512"/>
                  </a:cxn>
                  <a:cxn ang="0">
                    <a:pos x="349" y="533"/>
                  </a:cxn>
                  <a:cxn ang="0">
                    <a:pos x="531" y="555"/>
                  </a:cxn>
                  <a:cxn ang="0">
                    <a:pos x="755" y="533"/>
                  </a:cxn>
                  <a:cxn ang="0">
                    <a:pos x="829" y="512"/>
                  </a:cxn>
                  <a:cxn ang="0">
                    <a:pos x="872" y="128"/>
                  </a:cxn>
                  <a:cxn ang="0">
                    <a:pos x="915" y="21"/>
                  </a:cxn>
                  <a:cxn ang="0">
                    <a:pos x="755" y="53"/>
                  </a:cxn>
                  <a:cxn ang="0">
                    <a:pos x="211" y="21"/>
                  </a:cxn>
                  <a:cxn ang="0">
                    <a:pos x="93" y="0"/>
                  </a:cxn>
                </a:cxnLst>
                <a:rect l="0" t="0" r="r" b="b"/>
                <a:pathLst>
                  <a:path w="915" h="555">
                    <a:moveTo>
                      <a:pt x="93" y="0"/>
                    </a:moveTo>
                    <a:cubicBezTo>
                      <a:pt x="113" y="59"/>
                      <a:pt x="118" y="119"/>
                      <a:pt x="125" y="181"/>
                    </a:cubicBezTo>
                    <a:cubicBezTo>
                      <a:pt x="111" y="285"/>
                      <a:pt x="95" y="394"/>
                      <a:pt x="51" y="491"/>
                    </a:cubicBezTo>
                    <a:cubicBezTo>
                      <a:pt x="187" y="517"/>
                      <a:pt x="0" y="484"/>
                      <a:pt x="275" y="512"/>
                    </a:cubicBezTo>
                    <a:cubicBezTo>
                      <a:pt x="303" y="515"/>
                      <a:pt x="322" y="527"/>
                      <a:pt x="349" y="533"/>
                    </a:cubicBezTo>
                    <a:cubicBezTo>
                      <a:pt x="413" y="547"/>
                      <a:pt x="462" y="549"/>
                      <a:pt x="531" y="555"/>
                    </a:cubicBezTo>
                    <a:cubicBezTo>
                      <a:pt x="605" y="545"/>
                      <a:pt x="681" y="545"/>
                      <a:pt x="755" y="533"/>
                    </a:cubicBezTo>
                    <a:cubicBezTo>
                      <a:pt x="895" y="511"/>
                      <a:pt x="786" y="512"/>
                      <a:pt x="829" y="512"/>
                    </a:cubicBezTo>
                    <a:cubicBezTo>
                      <a:pt x="845" y="387"/>
                      <a:pt x="847" y="251"/>
                      <a:pt x="872" y="128"/>
                    </a:cubicBezTo>
                    <a:cubicBezTo>
                      <a:pt x="881" y="85"/>
                      <a:pt x="915" y="62"/>
                      <a:pt x="915" y="21"/>
                    </a:cubicBezTo>
                    <a:cubicBezTo>
                      <a:pt x="863" y="39"/>
                      <a:pt x="808" y="40"/>
                      <a:pt x="755" y="53"/>
                    </a:cubicBezTo>
                    <a:cubicBezTo>
                      <a:pt x="404" y="45"/>
                      <a:pt x="431" y="50"/>
                      <a:pt x="211" y="21"/>
                    </a:cubicBezTo>
                    <a:cubicBezTo>
                      <a:pt x="170" y="8"/>
                      <a:pt x="136" y="0"/>
                      <a:pt x="93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296" name="Line 8"/>
              <p:cNvSpPr>
                <a:spLocks noChangeShapeType="1"/>
              </p:cNvSpPr>
              <p:nvPr/>
            </p:nvSpPr>
            <p:spPr bwMode="auto">
              <a:xfrm flipV="1">
                <a:off x="3021" y="1051"/>
                <a:ext cx="163" cy="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297" name="Line 9"/>
              <p:cNvSpPr>
                <a:spLocks noChangeShapeType="1"/>
              </p:cNvSpPr>
              <p:nvPr/>
            </p:nvSpPr>
            <p:spPr bwMode="auto">
              <a:xfrm flipV="1">
                <a:off x="2928" y="1751"/>
                <a:ext cx="197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298" name="Line 10"/>
              <p:cNvSpPr>
                <a:spLocks noChangeShapeType="1"/>
              </p:cNvSpPr>
              <p:nvPr/>
            </p:nvSpPr>
            <p:spPr bwMode="auto">
              <a:xfrm flipH="1" flipV="1">
                <a:off x="2912" y="1809"/>
                <a:ext cx="7" cy="2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299" name="Line 11"/>
              <p:cNvSpPr>
                <a:spLocks noChangeShapeType="1"/>
              </p:cNvSpPr>
              <p:nvPr/>
            </p:nvSpPr>
            <p:spPr bwMode="auto">
              <a:xfrm flipH="1">
                <a:off x="1839" y="1782"/>
                <a:ext cx="82" cy="14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300" name="Line 12"/>
              <p:cNvSpPr>
                <a:spLocks noChangeShapeType="1"/>
              </p:cNvSpPr>
              <p:nvPr/>
            </p:nvSpPr>
            <p:spPr bwMode="auto">
              <a:xfrm>
                <a:off x="1764" y="1775"/>
                <a:ext cx="157" cy="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301" name="Line 13"/>
              <p:cNvSpPr>
                <a:spLocks noChangeShapeType="1"/>
              </p:cNvSpPr>
              <p:nvPr/>
            </p:nvSpPr>
            <p:spPr bwMode="auto">
              <a:xfrm flipH="1" flipV="1">
                <a:off x="1900" y="961"/>
                <a:ext cx="74" cy="13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302" name="Line 14"/>
              <p:cNvSpPr>
                <a:spLocks noChangeShapeType="1"/>
              </p:cNvSpPr>
              <p:nvPr/>
            </p:nvSpPr>
            <p:spPr bwMode="auto">
              <a:xfrm>
                <a:off x="1784" y="1065"/>
                <a:ext cx="205" cy="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303" name="Line 15"/>
              <p:cNvSpPr>
                <a:spLocks noChangeShapeType="1"/>
              </p:cNvSpPr>
              <p:nvPr/>
            </p:nvSpPr>
            <p:spPr bwMode="auto">
              <a:xfrm flipV="1">
                <a:off x="3027" y="947"/>
                <a:ext cx="75" cy="1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8304" name="Oval 16"/>
              <p:cNvSpPr>
                <a:spLocks noChangeArrowheads="1"/>
              </p:cNvSpPr>
              <p:nvPr/>
            </p:nvSpPr>
            <p:spPr bwMode="auto">
              <a:xfrm>
                <a:off x="2981" y="1087"/>
                <a:ext cx="87" cy="9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68305" name="Oval 17"/>
            <p:cNvSpPr>
              <a:spLocks noChangeArrowheads="1"/>
            </p:cNvSpPr>
            <p:nvPr/>
          </p:nvSpPr>
          <p:spPr bwMode="auto">
            <a:xfrm>
              <a:off x="2282" y="828"/>
              <a:ext cx="1252" cy="131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8306" name="Line 18"/>
            <p:cNvSpPr>
              <a:spLocks noChangeShapeType="1"/>
            </p:cNvSpPr>
            <p:nvPr/>
          </p:nvSpPr>
          <p:spPr bwMode="auto">
            <a:xfrm>
              <a:off x="1200" y="1620"/>
              <a:ext cx="84" cy="15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8307" name="Line 19"/>
            <p:cNvSpPr>
              <a:spLocks noChangeShapeType="1"/>
            </p:cNvSpPr>
            <p:nvPr/>
          </p:nvSpPr>
          <p:spPr bwMode="auto">
            <a:xfrm>
              <a:off x="1290" y="1624"/>
              <a:ext cx="830" cy="12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8308" name="Oval 20"/>
            <p:cNvSpPr>
              <a:spLocks noChangeArrowheads="1"/>
            </p:cNvSpPr>
            <p:nvPr/>
          </p:nvSpPr>
          <p:spPr bwMode="auto">
            <a:xfrm>
              <a:off x="1282" y="2691"/>
              <a:ext cx="988" cy="103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8309" name="Rectangle 21"/>
            <p:cNvSpPr>
              <a:spLocks noChangeArrowheads="1"/>
            </p:cNvSpPr>
            <p:nvPr/>
          </p:nvSpPr>
          <p:spPr bwMode="auto">
            <a:xfrm rot="-106803">
              <a:off x="1527" y="3047"/>
              <a:ext cx="390" cy="381"/>
            </a:xfrm>
            <a:prstGeom prst="rect">
              <a:avLst/>
            </a:prstGeom>
            <a:solidFill>
              <a:srgbClr val="006666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66"/>
              </a:extrusionClr>
            </a:sp3d>
          </p:spPr>
          <p:txBody>
            <a:bodyPr wrap="none" anchor="ctr">
              <a:flatTx/>
            </a:bodyPr>
            <a:lstStyle/>
            <a:p>
              <a:endParaRPr lang="de-DE"/>
            </a:p>
          </p:txBody>
        </p:sp>
        <p:grpSp>
          <p:nvGrpSpPr>
            <p:cNvPr id="268310" name="Group 22"/>
            <p:cNvGrpSpPr>
              <a:grpSpLocks/>
            </p:cNvGrpSpPr>
            <p:nvPr/>
          </p:nvGrpSpPr>
          <p:grpSpPr bwMode="auto">
            <a:xfrm>
              <a:off x="2665" y="1435"/>
              <a:ext cx="719" cy="490"/>
              <a:chOff x="4779" y="1021"/>
              <a:chExt cx="713" cy="487"/>
            </a:xfrm>
          </p:grpSpPr>
          <p:sp>
            <p:nvSpPr>
              <p:cNvPr id="268311" name="Text Box 23"/>
              <p:cNvSpPr txBox="1">
                <a:spLocks noChangeArrowheads="1"/>
              </p:cNvSpPr>
              <p:nvPr/>
            </p:nvSpPr>
            <p:spPr bwMode="auto">
              <a:xfrm rot="-12531898">
                <a:off x="4921" y="1021"/>
                <a:ext cx="271" cy="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9487" tIns="49743" rIns="99487" bIns="49743">
                <a:spAutoFit/>
              </a:bodyPr>
              <a:lstStyle/>
              <a:p>
                <a:pPr defTabSz="995363"/>
                <a:r>
                  <a:rPr lang="de-DE" sz="3700">
                    <a:latin typeface="Arial" charset="0"/>
                  </a:rPr>
                  <a:t>T</a:t>
                </a:r>
              </a:p>
            </p:txBody>
          </p:sp>
          <p:sp>
            <p:nvSpPr>
              <p:cNvPr id="268312" name="Line 24"/>
              <p:cNvSpPr>
                <a:spLocks noChangeShapeType="1"/>
              </p:cNvSpPr>
              <p:nvPr/>
            </p:nvSpPr>
            <p:spPr bwMode="auto">
              <a:xfrm flipH="1">
                <a:off x="4779" y="1143"/>
                <a:ext cx="713" cy="3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de-DE"/>
              </a:p>
            </p:txBody>
          </p:sp>
        </p:grpSp>
        <p:grpSp>
          <p:nvGrpSpPr>
            <p:cNvPr id="268313" name="Group 25"/>
            <p:cNvGrpSpPr>
              <a:grpSpLocks/>
            </p:cNvGrpSpPr>
            <p:nvPr/>
          </p:nvGrpSpPr>
          <p:grpSpPr bwMode="auto">
            <a:xfrm>
              <a:off x="2511" y="972"/>
              <a:ext cx="831" cy="460"/>
              <a:chOff x="4655" y="471"/>
              <a:chExt cx="823" cy="457"/>
            </a:xfrm>
          </p:grpSpPr>
          <p:sp>
            <p:nvSpPr>
              <p:cNvPr id="268314" name="Line 26"/>
              <p:cNvSpPr>
                <a:spLocks noChangeShapeType="1"/>
              </p:cNvSpPr>
              <p:nvPr/>
            </p:nvSpPr>
            <p:spPr bwMode="auto">
              <a:xfrm rot="16200000" flipH="1">
                <a:off x="4952" y="402"/>
                <a:ext cx="229" cy="8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de-DE"/>
              </a:p>
            </p:txBody>
          </p:sp>
          <p:sp>
            <p:nvSpPr>
              <p:cNvPr id="268315" name="Text Box 27"/>
              <p:cNvSpPr txBox="1">
                <a:spLocks noChangeArrowheads="1"/>
              </p:cNvSpPr>
              <p:nvPr/>
            </p:nvSpPr>
            <p:spPr bwMode="auto">
              <a:xfrm rot="-9864139">
                <a:off x="4913" y="471"/>
                <a:ext cx="271" cy="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9487" tIns="49743" rIns="99487" bIns="49743">
                <a:spAutoFit/>
              </a:bodyPr>
              <a:lstStyle/>
              <a:p>
                <a:pPr defTabSz="995363"/>
                <a:r>
                  <a:rPr lang="de-DE" sz="3700">
                    <a:latin typeface="Arial" charset="0"/>
                  </a:rPr>
                  <a:t>T</a:t>
                </a:r>
              </a:p>
            </p:txBody>
          </p:sp>
        </p:grpSp>
      </p:grpSp>
      <p:sp>
        <p:nvSpPr>
          <p:cNvPr id="268316" name="Line 28"/>
          <p:cNvSpPr>
            <a:spLocks noChangeShapeType="1"/>
          </p:cNvSpPr>
          <p:nvPr/>
        </p:nvSpPr>
        <p:spPr bwMode="auto">
          <a:xfrm rot="5400000" flipH="1">
            <a:off x="6320632" y="3220243"/>
            <a:ext cx="6350" cy="963613"/>
          </a:xfrm>
          <a:prstGeom prst="line">
            <a:avLst/>
          </a:prstGeom>
          <a:noFill/>
          <a:ln w="76200">
            <a:solidFill>
              <a:srgbClr val="0033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68317" name="Picture 29" descr="inver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38" y="517525"/>
            <a:ext cx="2593975" cy="5656263"/>
          </a:xfrm>
          <a:prstGeom prst="rect">
            <a:avLst/>
          </a:prstGeom>
          <a:noFill/>
        </p:spPr>
      </p:pic>
      <p:pic>
        <p:nvPicPr>
          <p:cNvPr id="268318" name="Picture 30"/>
          <p:cNvPicPr>
            <a:picLocks noChangeAspect="1" noChangeArrowheads="1"/>
          </p:cNvPicPr>
          <p:nvPr/>
        </p:nvPicPr>
        <p:blipFill>
          <a:blip r:embed="rId5" cstate="print"/>
          <a:srcRect t="397"/>
          <a:stretch>
            <a:fillRect/>
          </a:stretch>
        </p:blipFill>
        <p:spPr bwMode="auto">
          <a:xfrm>
            <a:off x="0" y="0"/>
            <a:ext cx="836613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8319" name="Rectangle 31"/>
          <p:cNvSpPr>
            <a:spLocks noChangeArrowheads="1"/>
          </p:cNvSpPr>
          <p:nvPr/>
        </p:nvSpPr>
        <p:spPr bwMode="auto">
          <a:xfrm rot="-5400000">
            <a:off x="-1005681" y="2937669"/>
            <a:ext cx="27574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487" tIns="49743" rIns="99487" bIns="49743">
            <a:spAutoFit/>
          </a:bodyPr>
          <a:lstStyle/>
          <a:p>
            <a:pPr defTabSz="995363"/>
            <a:r>
              <a:rPr lang="de-DE" sz="3600" b="1">
                <a:solidFill>
                  <a:schemeClr val="accent1"/>
                </a:solidFill>
                <a:latin typeface="Arial" charset="0"/>
              </a:rPr>
              <a:t>Polycrystals</a:t>
            </a:r>
          </a:p>
        </p:txBody>
      </p:sp>
      <p:sp>
        <p:nvSpPr>
          <p:cNvPr id="268320" name="Rectangle 32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 und FEM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7AFA2-F95A-4BF1-B88E-033BCD15B282}" type="slidenum">
              <a:rPr lang="de-DE"/>
              <a:pPr/>
              <a:t>76</a:t>
            </a:fld>
            <a:endParaRPr lang="de-DE"/>
          </a:p>
        </p:txBody>
      </p:sp>
      <p:pic>
        <p:nvPicPr>
          <p:cNvPr id="270341" name="Picture 5" descr="Raabe_0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900" y="57150"/>
            <a:ext cx="8440738" cy="5942013"/>
          </a:xfrm>
          <a:prstGeom prst="rect">
            <a:avLst/>
          </a:prstGeom>
          <a:noFill/>
        </p:spPr>
      </p:pic>
      <p:sp>
        <p:nvSpPr>
          <p:cNvPr id="270342" name="Rectangle 6"/>
          <p:cNvSpPr>
            <a:spLocks noChangeArrowheads="1"/>
          </p:cNvSpPr>
          <p:nvPr/>
        </p:nvSpPr>
        <p:spPr bwMode="auto">
          <a:xfrm>
            <a:off x="1860550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Textur und FEM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4E57-D22F-4E2E-83CA-B50636687DC0}" type="slidenum">
              <a:rPr lang="de-DE"/>
              <a:pPr/>
              <a:t>77</a:t>
            </a:fld>
            <a:endParaRPr lang="de-DE"/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0" y="122238"/>
            <a:ext cx="10287000" cy="7683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0" y="6059488"/>
            <a:ext cx="10313988" cy="11271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3942272" y="2510288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rgbClr val="FF0000"/>
                </a:solidFill>
              </a:rPr>
              <a:t>References</a:t>
            </a:r>
            <a:endParaRPr lang="de-DE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96702-8CFA-4E63-9115-B62CCF045ACA}" type="slidenum">
              <a:rPr lang="de-DE"/>
              <a:pPr/>
              <a:t>8</a:t>
            </a:fld>
            <a:endParaRPr lang="de-DE"/>
          </a:p>
        </p:txBody>
      </p:sp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7313613" y="42863"/>
            <a:ext cx="116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Familie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7466013" y="823913"/>
            <a:ext cx="896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{001}</a:t>
            </a: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>
            <a:off x="7531100" y="2679700"/>
            <a:ext cx="89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latin typeface="Arial" charset="0"/>
              </a:rPr>
              <a:t>{011}</a:t>
            </a:r>
          </a:p>
        </p:txBody>
      </p:sp>
      <p:sp>
        <p:nvSpPr>
          <p:cNvPr id="313350" name="Rectangle 6"/>
          <p:cNvSpPr>
            <a:spLocks noChangeArrowheads="1"/>
          </p:cNvSpPr>
          <p:nvPr/>
        </p:nvSpPr>
        <p:spPr bwMode="auto">
          <a:xfrm>
            <a:off x="188912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Richtungen und Ebenen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3133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800" y="4330700"/>
            <a:ext cx="713105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33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6700" y="468313"/>
            <a:ext cx="53086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71EBD-F376-41CE-9541-E37ABAE9A36A}" type="slidenum">
              <a:rPr lang="de-DE"/>
              <a:pPr/>
              <a:t>9</a:t>
            </a:fld>
            <a:endParaRPr lang="de-DE"/>
          </a:p>
        </p:txBody>
      </p:sp>
      <p:pic>
        <p:nvPicPr>
          <p:cNvPr id="314370" name="Picture 2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975" y="2549525"/>
            <a:ext cx="4878388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4371" name="Rectangle 2051"/>
          <p:cNvSpPr>
            <a:spLocks noChangeArrowheads="1"/>
          </p:cNvSpPr>
          <p:nvPr/>
        </p:nvSpPr>
        <p:spPr bwMode="auto">
          <a:xfrm>
            <a:off x="1889125" y="6442075"/>
            <a:ext cx="66008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970" tIns="47485" rIns="94970" bIns="47485" anchor="ctr"/>
          <a:lstStyle/>
          <a:p>
            <a:pPr algn="ctr" defTabSz="949325">
              <a:lnSpc>
                <a:spcPct val="125000"/>
              </a:lnSpc>
            </a:pPr>
            <a:r>
              <a:rPr lang="de-DE" sz="1800" b="1">
                <a:solidFill>
                  <a:srgbClr val="006699"/>
                </a:solidFill>
                <a:latin typeface="Arial" charset="0"/>
              </a:rPr>
              <a:t>Richtungen und Ebenen</a:t>
            </a:r>
            <a:endParaRPr lang="en-US" sz="18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314372" name="Text Box 2052"/>
          <p:cNvSpPr txBox="1">
            <a:spLocks noChangeArrowheads="1"/>
          </p:cNvSpPr>
          <p:nvPr/>
        </p:nvSpPr>
        <p:spPr bwMode="auto">
          <a:xfrm>
            <a:off x="3590925" y="1198563"/>
            <a:ext cx="1757363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>
                <a:latin typeface="Arial" charset="0"/>
              </a:rPr>
              <a:t>spezifisch</a:t>
            </a:r>
          </a:p>
        </p:txBody>
      </p:sp>
      <p:sp>
        <p:nvSpPr>
          <p:cNvPr id="314373" name="Text Box 2053"/>
          <p:cNvSpPr txBox="1">
            <a:spLocks noChangeArrowheads="1"/>
          </p:cNvSpPr>
          <p:nvPr/>
        </p:nvSpPr>
        <p:spPr bwMode="auto">
          <a:xfrm>
            <a:off x="6915150" y="1208088"/>
            <a:ext cx="1720850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>
                <a:latin typeface="Arial" charset="0"/>
              </a:rPr>
              <a:t>allgemein</a:t>
            </a:r>
          </a:p>
        </p:txBody>
      </p:sp>
      <p:sp>
        <p:nvSpPr>
          <p:cNvPr id="314374" name="Text Box 2054"/>
          <p:cNvSpPr txBox="1">
            <a:spLocks noChangeArrowheads="1"/>
          </p:cNvSpPr>
          <p:nvPr/>
        </p:nvSpPr>
        <p:spPr bwMode="auto">
          <a:xfrm>
            <a:off x="1162050" y="2608263"/>
            <a:ext cx="1600200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>
                <a:latin typeface="Arial" charset="0"/>
              </a:rPr>
              <a:t>Richtung</a:t>
            </a:r>
          </a:p>
        </p:txBody>
      </p:sp>
      <p:sp>
        <p:nvSpPr>
          <p:cNvPr id="314375" name="Text Box 2055"/>
          <p:cNvSpPr txBox="1">
            <a:spLocks noChangeArrowheads="1"/>
          </p:cNvSpPr>
          <p:nvPr/>
        </p:nvSpPr>
        <p:spPr bwMode="auto">
          <a:xfrm>
            <a:off x="1314450" y="3932238"/>
            <a:ext cx="1223963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>
                <a:latin typeface="Arial" charset="0"/>
              </a:rPr>
              <a:t>Ebene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2c6e45c4544b7dddf227b53179b235a6e61f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1003</Words>
  <Application>Microsoft Office PowerPoint</Application>
  <PresentationFormat>Custom</PresentationFormat>
  <Paragraphs>449</Paragraphs>
  <Slides>77</Slides>
  <Notes>5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77</vt:i4>
      </vt:variant>
    </vt:vector>
  </HeadingPairs>
  <TitlesOfParts>
    <vt:vector size="89" baseType="lpstr">
      <vt:lpstr>Times New Roman</vt:lpstr>
      <vt:lpstr>Arial</vt:lpstr>
      <vt:lpstr>Symbol</vt:lpstr>
      <vt:lpstr>Times</vt:lpstr>
      <vt:lpstr>Wingdings 3</vt:lpstr>
      <vt:lpstr>Standarddesign</vt:lpstr>
      <vt:lpstr>Microsoft Formel-Editor 3.0</vt:lpstr>
      <vt:lpstr>Microsoft Equation 2.0</vt:lpstr>
      <vt:lpstr>MathType 4.0 Equation</vt:lpstr>
      <vt:lpstr>Designer 3.1 Zeichnung</vt:lpstr>
      <vt:lpstr>Equation</vt:lpstr>
      <vt:lpstr>Microsoft Word-Dokument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</vt:vector>
  </TitlesOfParts>
  <Company>Abteilung Mikrostruktur &amp; Umformtechnik MPIE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Hermann</dc:creator>
  <cp:lastModifiedBy>d.raabe</cp:lastModifiedBy>
  <cp:revision>542</cp:revision>
  <dcterms:created xsi:type="dcterms:W3CDTF">2000-12-05T12:29:12Z</dcterms:created>
  <dcterms:modified xsi:type="dcterms:W3CDTF">2013-06-15T09:13:03Z</dcterms:modified>
</cp:coreProperties>
</file>